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26"/>
  </p:notesMasterIdLst>
  <p:handoutMasterIdLst>
    <p:handoutMasterId r:id="rId27"/>
  </p:handoutMasterIdLst>
  <p:sldIdLst>
    <p:sldId id="403" r:id="rId5"/>
    <p:sldId id="361" r:id="rId6"/>
    <p:sldId id="329" r:id="rId7"/>
    <p:sldId id="406" r:id="rId8"/>
    <p:sldId id="381" r:id="rId9"/>
    <p:sldId id="407" r:id="rId10"/>
    <p:sldId id="404" r:id="rId11"/>
    <p:sldId id="405" r:id="rId12"/>
    <p:sldId id="283" r:id="rId13"/>
    <p:sldId id="392" r:id="rId14"/>
    <p:sldId id="408" r:id="rId15"/>
    <p:sldId id="409" r:id="rId16"/>
    <p:sldId id="410" r:id="rId17"/>
    <p:sldId id="393" r:id="rId18"/>
    <p:sldId id="411" r:id="rId19"/>
    <p:sldId id="362" r:id="rId20"/>
    <p:sldId id="398" r:id="rId21"/>
    <p:sldId id="389" r:id="rId22"/>
    <p:sldId id="388" r:id="rId23"/>
    <p:sldId id="397" r:id="rId24"/>
    <p:sldId id="399" r:id="rId25"/>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BB928E10-A69C-42F6-8B07-A2FEAC067766}">
          <p14:sldIdLst>
            <p14:sldId id="403"/>
          </p14:sldIdLst>
        </p14:section>
        <p14:section name="SLIDE STARTERS" id="{ACC24B29-0CC7-491A-A98A-CF7CBDBE501E}">
          <p14:sldIdLst>
            <p14:sldId id="361"/>
            <p14:sldId id="329"/>
            <p14:sldId id="406"/>
            <p14:sldId id="381"/>
            <p14:sldId id="407"/>
            <p14:sldId id="404"/>
            <p14:sldId id="405"/>
            <p14:sldId id="283"/>
            <p14:sldId id="392"/>
            <p14:sldId id="408"/>
            <p14:sldId id="409"/>
            <p14:sldId id="410"/>
            <p14:sldId id="393"/>
            <p14:sldId id="411"/>
            <p14:sldId id="362"/>
            <p14:sldId id="398"/>
            <p14:sldId id="389"/>
            <p14:sldId id="388"/>
            <p14:sldId id="397"/>
            <p14:sldId id="399"/>
          </p14:sldIdLst>
        </p14:section>
        <p14:section name="THANK YOU" id="{6CD91DAB-8EC3-4802-89E9-0F1C7022FB2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1161C"/>
    <a:srgbClr val="F2F2F2"/>
    <a:srgbClr val="E6E6E6"/>
    <a:srgbClr val="DC5924"/>
    <a:srgbClr val="B7472A"/>
    <a:srgbClr val="FFFFFF"/>
    <a:srgbClr val="75D1FF"/>
    <a:srgbClr val="7F7F7F"/>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06" autoAdjust="0"/>
    <p:restoredTop sz="90650" autoAdjust="0"/>
  </p:normalViewPr>
  <p:slideViewPr>
    <p:cSldViewPr snapToGrid="0">
      <p:cViewPr>
        <p:scale>
          <a:sx n="75" d="100"/>
          <a:sy n="75" d="100"/>
        </p:scale>
        <p:origin x="749" y="312"/>
      </p:cViewPr>
      <p:guideLst/>
    </p:cSldViewPr>
  </p:slideViewPr>
  <p:outlineViewPr>
    <p:cViewPr>
      <p:scale>
        <a:sx n="33" d="100"/>
        <a:sy n="33" d="100"/>
      </p:scale>
      <p:origin x="0" y="-1164"/>
    </p:cViewPr>
  </p:outlineViewPr>
  <p:notesTextViewPr>
    <p:cViewPr>
      <p:scale>
        <a:sx n="1" d="1"/>
        <a:sy n="1" d="1"/>
      </p:scale>
      <p:origin x="0" y="0"/>
    </p:cViewPr>
  </p:notesTextViewPr>
  <p:sorterViewPr>
    <p:cViewPr>
      <p:scale>
        <a:sx n="108" d="100"/>
        <a:sy n="108" d="100"/>
      </p:scale>
      <p:origin x="0" y="-3162"/>
    </p:cViewPr>
  </p:sorterViewPr>
  <p:notesViewPr>
    <p:cSldViewPr snapToGrid="0">
      <p:cViewPr>
        <p:scale>
          <a:sx n="66" d="100"/>
          <a:sy n="66" d="100"/>
        </p:scale>
        <p:origin x="2539" y="2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9/3/2024</a:t>
            </a:fld>
            <a:endParaRPr lang="en-US" dirty="0"/>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dirty="0"/>
          </a:p>
        </p:txBody>
      </p:sp>
    </p:spTree>
    <p:extLst>
      <p:ext uri="{BB962C8B-B14F-4D97-AF65-F5344CB8AC3E}">
        <p14:creationId xmlns:p14="http://schemas.microsoft.com/office/powerpoint/2010/main" val="791092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9/3/2024</a:t>
            </a:fld>
            <a:endParaRPr lang="en-US" dirty="0"/>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dirty="0"/>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a:t>
            </a:fld>
            <a:endParaRPr lang="en-US" dirty="0"/>
          </a:p>
        </p:txBody>
      </p:sp>
    </p:spTree>
    <p:extLst>
      <p:ext uri="{BB962C8B-B14F-4D97-AF65-F5344CB8AC3E}">
        <p14:creationId xmlns:p14="http://schemas.microsoft.com/office/powerpoint/2010/main" val="1920947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a:t>
            </a:fld>
            <a:endParaRPr lang="en-US" dirty="0"/>
          </a:p>
        </p:txBody>
      </p:sp>
    </p:spTree>
    <p:extLst>
      <p:ext uri="{BB962C8B-B14F-4D97-AF65-F5344CB8AC3E}">
        <p14:creationId xmlns:p14="http://schemas.microsoft.com/office/powerpoint/2010/main" val="1137576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5</a:t>
            </a:fld>
            <a:endParaRPr lang="en-US" dirty="0"/>
          </a:p>
        </p:txBody>
      </p:sp>
    </p:spTree>
    <p:extLst>
      <p:ext uri="{BB962C8B-B14F-4D97-AF65-F5344CB8AC3E}">
        <p14:creationId xmlns:p14="http://schemas.microsoft.com/office/powerpoint/2010/main" val="3986560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9</a:t>
            </a:fld>
            <a:endParaRPr lang="en-US" dirty="0"/>
          </a:p>
        </p:txBody>
      </p:sp>
    </p:spTree>
    <p:extLst>
      <p:ext uri="{BB962C8B-B14F-4D97-AF65-F5344CB8AC3E}">
        <p14:creationId xmlns:p14="http://schemas.microsoft.com/office/powerpoint/2010/main" val="2441216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16</a:t>
            </a:fld>
            <a:endParaRPr lang="en-US" dirty="0"/>
          </a:p>
        </p:txBody>
      </p:sp>
    </p:spTree>
    <p:extLst>
      <p:ext uri="{BB962C8B-B14F-4D97-AF65-F5344CB8AC3E}">
        <p14:creationId xmlns:p14="http://schemas.microsoft.com/office/powerpoint/2010/main" val="3672003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hyperlink" Target="http://www.nealanalytics.com/neal-creative/templates/"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hyperlink" Target="http://www.nealanalytics.com/neal-creative/templates/"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0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Tree>
    <p:extLst>
      <p:ext uri="{BB962C8B-B14F-4D97-AF65-F5344CB8AC3E}">
        <p14:creationId xmlns:p14="http://schemas.microsoft.com/office/powerpoint/2010/main" val="23010430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dirty="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15880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1538659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3200" b="0" kern="1200" dirty="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Tree>
    <p:extLst>
      <p:ext uri="{BB962C8B-B14F-4D97-AF65-F5344CB8AC3E}">
        <p14:creationId xmlns:p14="http://schemas.microsoft.com/office/powerpoint/2010/main" val="324911818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32000">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14:bounceEnd="32000">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14:presetBounceEnd="32000">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14:bounceEnd="32000">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14:presetBounceEnd="32000">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14:bounceEnd="32000">
                                          <p:cBhvr additive="base">
                                            <p:cTn id="39"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32000">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14:bounceEnd="32000">
                                          <p:cBhvr additive="base">
                                            <p:cTn id="53"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14:presetBounceEnd="32000">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14:bounceEnd="32000">
                                          <p:cBhvr additive="base">
                                            <p:cTn id="67"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7"/>
                            </p:tgtEl>
                            <p:attrNameLst>
                              <p:attrName>style.visibility</p:attrName>
                            </p:attrNameLst>
                          </p:cBhvr>
                          <p:to>
                            <p:strVal val="visible"/>
                          </p:to>
                        </p:set>
                        <p:anim calcmode="lin" valueType="num" p14:bounceEnd="32000">
                          <p:cBhvr additive="base">
                            <p:cTn dur="750" fill="hold"/>
                            <p:tgtEl>
                              <p:spTgt spid="17"/>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8"/>
                            </p:tgtEl>
                            <p:attrNameLst>
                              <p:attrName>style.visibility</p:attrName>
                            </p:attrNameLst>
                          </p:cBhvr>
                          <p:to>
                            <p:strVal val="visible"/>
                          </p:to>
                        </p:set>
                        <p:anim calcmode="lin" valueType="num" p14:bounceEnd="32000">
                          <p:cBhvr additive="base">
                            <p:cTn dur="750" fill="hold"/>
                            <p:tgtEl>
                              <p:spTgt spid="18"/>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14:presetBounceEnd="32000">
                      <p:stCondLst>
                        <p:cond delay="0"/>
                      </p:stCondLst>
                      <p:childTnLst>
                        <p:set>
                          <p:cBhvr>
                            <p:cTn dur="1" fill="hold">
                              <p:stCondLst>
                                <p:cond delay="0"/>
                              </p:stCondLst>
                            </p:cTn>
                            <p:tgtEl>
                              <p:spTgt spid="19"/>
                            </p:tgtEl>
                            <p:attrNameLst>
                              <p:attrName>style.visibility</p:attrName>
                            </p:attrNameLst>
                          </p:cBhvr>
                          <p:to>
                            <p:strVal val="visible"/>
                          </p:to>
                        </p:set>
                        <p:anim calcmode="lin" valueType="num" p14:bounceEnd="32000">
                          <p:cBhvr additive="base">
                            <p:cTn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14:presetBounceEnd="32000">
                      <p:stCondLst>
                        <p:cond delay="0"/>
                      </p:stCondLst>
                      <p:childTnLst>
                        <p:set>
                          <p:cBhvr>
                            <p:cTn dur="1" fill="hold">
                              <p:stCondLst>
                                <p:cond delay="0"/>
                              </p:stCondLst>
                            </p:cTn>
                            <p:tgtEl>
                              <p:spTgt spid="20"/>
                            </p:tgtEl>
                            <p:attrNameLst>
                              <p:attrName>style.visibility</p:attrName>
                            </p:attrNameLst>
                          </p:cBhvr>
                          <p:to>
                            <p:strVal val="visible"/>
                          </p:to>
                        </p:set>
                        <p:anim calcmode="lin" valueType="num" p14:bounceEnd="32000">
                          <p:cBhvr additive="base">
                            <p:cTn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14:presetBounceEnd="32000">
                      <p:stCondLst>
                        <p:cond delay="0"/>
                      </p:stCondLst>
                      <p:childTnLst>
                        <p:set>
                          <p:cBhvr>
                            <p:cTn dur="1" fill="hold">
                              <p:stCondLst>
                                <p:cond delay="0"/>
                              </p:stCondLst>
                            </p:cTn>
                            <p:tgtEl>
                              <p:spTgt spid="21"/>
                            </p:tgtEl>
                            <p:attrNameLst>
                              <p:attrName>style.visibility</p:attrName>
                            </p:attrNameLst>
                          </p:cBhvr>
                          <p:to>
                            <p:strVal val="visible"/>
                          </p:to>
                        </p:set>
                        <p:anim calcmode="lin" valueType="num" p14:bounceEnd="32000">
                          <p:cBhvr additive="base">
                            <p:cTn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465193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pPr/>
              <a:t>‹#›</a:t>
            </a:fld>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2" name="Slide Number Placeholder 7"/>
          <p:cNvSpPr txBox="1">
            <a:spLocks/>
          </p:cNvSpPr>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443957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0" y="342900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3" name="Text Placeholder 2"/>
          <p:cNvSpPr>
            <a:spLocks noGrp="1"/>
          </p:cNvSpPr>
          <p:nvPr>
            <p:ph type="body" sz="quarter" idx="19"/>
          </p:nvPr>
        </p:nvSpPr>
        <p:spPr>
          <a:xfrm>
            <a:off x="0" y="1554163"/>
            <a:ext cx="6129304"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888233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79820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4176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6288845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ts val="0"/>
              </a:spcBef>
              <a:spcAft>
                <a:spcPts val="600"/>
              </a:spcAft>
              <a:defRPr sz="2800"/>
            </a:lvl2pPr>
            <a:lvl3pPr algn="ctr">
              <a:spcBef>
                <a:spcPts val="0"/>
              </a:spcBef>
              <a:spcAft>
                <a:spcPts val="600"/>
              </a:spcAft>
              <a:defRPr lang="en-US" sz="2400" b="0" kern="1200" dirty="0">
                <a:solidFill>
                  <a:schemeClr val="tx1">
                    <a:lumMod val="85000"/>
                    <a:lumOff val="15000"/>
                  </a:schemeClr>
                </a:solidFill>
                <a:latin typeface="+mn-lt"/>
                <a:ea typeface="+mn-ea"/>
                <a:cs typeface="+mn-cs"/>
              </a:defRPr>
            </a:lvl3pPr>
            <a:lvl4pPr algn="ctr">
              <a:spcBef>
                <a:spcPts val="0"/>
              </a:spcBef>
              <a:spcAft>
                <a:spcPts val="600"/>
              </a:spcAft>
              <a:defRPr sz="2000" b="1"/>
            </a:lvl4pPr>
            <a:lvl5pPr algn="ctr">
              <a:spcBef>
                <a:spcPts val="0"/>
              </a:spcBef>
              <a:spcAft>
                <a:spcPts val="600"/>
              </a:spcAf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806054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with number">
    <p:bg>
      <p:bgPr>
        <a:solidFill>
          <a:schemeClr val="tx2"/>
        </a:solidFill>
        <a:effectLst/>
      </p:bgPr>
    </p:bg>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7" name="Footer Placeholder 4"/>
          <p:cNvSpPr txBox="1">
            <a:spLocks/>
          </p:cNvSpPr>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dirty="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ts val="0"/>
              </a:spcAft>
              <a:buClrTx/>
              <a:buSzTx/>
              <a:buFontTx/>
              <a:tabLst/>
            </a:pPr>
            <a:r>
              <a:rPr lang="en-US" dirty="0"/>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dirty="0"/>
              <a:t>Add Your Section Title Here</a:t>
            </a:r>
          </a:p>
          <a:p>
            <a:pPr lvl="1"/>
            <a:r>
              <a:rPr lang="en-US" dirty="0"/>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dirty="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t>
            </a:r>
          </a:p>
        </p:txBody>
      </p:sp>
    </p:spTree>
    <p:extLst>
      <p:ext uri="{BB962C8B-B14F-4D97-AF65-F5344CB8AC3E}">
        <p14:creationId xmlns:p14="http://schemas.microsoft.com/office/powerpoint/2010/main" val="2641874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dirty="0"/>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78914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6691981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2"/>
      </p:bgRef>
    </p:bg>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a:t>Click icon to add picture</a:t>
            </a:r>
            <a:endParaRPr lang="en-US" dirty="0"/>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dirty="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dirty="0"/>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dirty="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dirty="0"/>
              <a:t>EDIT MASTER TEXT</a:t>
            </a:r>
          </a:p>
        </p:txBody>
      </p:sp>
    </p:spTree>
    <p:extLst>
      <p:ext uri="{BB962C8B-B14F-4D97-AF65-F5344CB8AC3E}">
        <p14:creationId xmlns:p14="http://schemas.microsoft.com/office/powerpoint/2010/main" val="4073567290"/>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a:t>Click icon to add picture</a:t>
            </a:r>
            <a:endParaRPr lang="en-US" dirty="0"/>
          </a:p>
        </p:txBody>
      </p:sp>
    </p:spTree>
    <p:extLst>
      <p:ext uri="{BB962C8B-B14F-4D97-AF65-F5344CB8AC3E}">
        <p14:creationId xmlns:p14="http://schemas.microsoft.com/office/powerpoint/2010/main" val="1558395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Tree>
    <p:extLst>
      <p:ext uri="{BB962C8B-B14F-4D97-AF65-F5344CB8AC3E}">
        <p14:creationId xmlns:p14="http://schemas.microsoft.com/office/powerpoint/2010/main" val="38936482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tep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4BDA58-9C93-4222-A4EC-4BEB46CE06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75"/>
            <a:ext cx="12192000" cy="6851649"/>
          </a:xfrm>
          <a:prstGeom prst="rect">
            <a:avLst/>
          </a:prstGeom>
        </p:spPr>
      </p:pic>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6" name="TextBox 5">
            <a:hlinkClick r:id="rId3"/>
            <a:extLst>
              <a:ext uri="{FF2B5EF4-FFF2-40B4-BE49-F238E27FC236}">
                <a16:creationId xmlns:a16="http://schemas.microsoft.com/office/drawing/2014/main" id="{FC5E276D-531E-45A9-B450-EFEC62CDC8DF}"/>
              </a:ext>
            </a:extLst>
          </p:cNvPr>
          <p:cNvSpPr txBox="1"/>
          <p:nvPr userDrawn="1"/>
        </p:nvSpPr>
        <p:spPr>
          <a:xfrm>
            <a:off x="4961284" y="93791"/>
            <a:ext cx="2269433" cy="316517"/>
          </a:xfrm>
          <a:prstGeom prst="roundRect">
            <a:avLst>
              <a:gd name="adj" fmla="val 50000"/>
            </a:avLst>
          </a:prstGeom>
          <a:solidFill>
            <a:schemeClr val="accent4"/>
          </a:solidFill>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tx1"/>
                </a:solidFill>
                <a:effectLst/>
                <a:uLnTx/>
                <a:uFillTx/>
              </a:rPr>
              <a:t>Neal Creative  | click &amp; </a:t>
            </a:r>
            <a:r>
              <a:rPr kumimoji="0" lang="en-US" sz="1050" b="1" i="0" u="none" strike="noStrike" kern="0" cap="none" spc="0" normalizeH="0" baseline="0" noProof="0" dirty="0">
                <a:ln>
                  <a:noFill/>
                </a:ln>
                <a:solidFill>
                  <a:schemeClr val="tx1"/>
                </a:solidFill>
                <a:effectLst/>
                <a:uLnTx/>
                <a:uFillTx/>
              </a:rPr>
              <a:t>Learn more</a:t>
            </a:r>
          </a:p>
        </p:txBody>
      </p:sp>
      <p:sp>
        <p:nvSpPr>
          <p:cNvPr id="7" name="TextBox 6">
            <a:hlinkClick r:id="rId4"/>
          </p:cNvPr>
          <p:cNvSpPr txBox="1"/>
          <p:nvPr userDrawn="1"/>
        </p:nvSpPr>
        <p:spPr>
          <a:xfrm>
            <a:off x="0" y="6548363"/>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Neal Creative </a:t>
            </a:r>
            <a:r>
              <a:rPr lang="en-US" sz="900" kern="1200" dirty="0">
                <a:solidFill>
                  <a:schemeClr val="tx1"/>
                </a:solidFill>
                <a:latin typeface="+mn-lt"/>
                <a:ea typeface="+mn-ea"/>
                <a:cs typeface="+mn-cs"/>
              </a:rPr>
              <a:t>©</a:t>
            </a:r>
            <a:r>
              <a:rPr lang="en-US" sz="1000" baseline="0" dirty="0">
                <a:solidFill>
                  <a:schemeClr val="tx1"/>
                </a:solidFill>
              </a:rPr>
              <a:t> </a:t>
            </a:r>
            <a:endParaRPr lang="en-US" sz="1000" b="1" dirty="0">
              <a:solidFill>
                <a:schemeClr val="tx1"/>
              </a:solidFill>
            </a:endParaRPr>
          </a:p>
        </p:txBody>
      </p:sp>
      <p:grpSp>
        <p:nvGrpSpPr>
          <p:cNvPr id="8" name="Group 7">
            <a:extLst>
              <a:ext uri="{FF2B5EF4-FFF2-40B4-BE49-F238E27FC236}">
                <a16:creationId xmlns:a16="http://schemas.microsoft.com/office/drawing/2014/main" id="{EF273A61-5610-4355-89F3-7C90515BFCC9}"/>
              </a:ext>
            </a:extLst>
          </p:cNvPr>
          <p:cNvGrpSpPr/>
          <p:nvPr userDrawn="1"/>
        </p:nvGrpSpPr>
        <p:grpSpPr>
          <a:xfrm>
            <a:off x="5976075" y="3634505"/>
            <a:ext cx="1700633" cy="1798732"/>
            <a:chOff x="5976075" y="3634505"/>
            <a:chExt cx="1700633" cy="1798732"/>
          </a:xfrm>
        </p:grpSpPr>
        <p:pic>
          <p:nvPicPr>
            <p:cNvPr id="9" name="Picture 8">
              <a:extLst>
                <a:ext uri="{FF2B5EF4-FFF2-40B4-BE49-F238E27FC236}">
                  <a16:creationId xmlns:a16="http://schemas.microsoft.com/office/drawing/2014/main" id="{6A49345F-7A53-4131-8BB4-087032A6CCD0}"/>
                </a:ext>
              </a:extLst>
            </p:cNvPr>
            <p:cNvPicPr>
              <a:picLocks noChangeAspect="1"/>
            </p:cNvPicPr>
            <p:nvPr/>
          </p:nvPicPr>
          <p:blipFill rotWithShape="1">
            <a:blip r:embed="rId5" cstate="screen">
              <a:extLst>
                <a:ext uri="{28A0092B-C50C-407E-A947-70E740481C1C}">
                  <a14:useLocalDpi xmlns:a14="http://schemas.microsoft.com/office/drawing/2010/main" val="0"/>
                </a:ext>
              </a:extLst>
            </a:blip>
            <a:srcRect/>
            <a:stretch/>
          </p:blipFill>
          <p:spPr>
            <a:xfrm>
              <a:off x="6061135" y="4142336"/>
              <a:ext cx="860601" cy="1290901"/>
            </a:xfrm>
            <a:prstGeom prst="rect">
              <a:avLst/>
            </a:prstGeom>
          </p:spPr>
        </p:pic>
        <p:sp>
          <p:nvSpPr>
            <p:cNvPr id="10" name="TextBox 9">
              <a:extLst>
                <a:ext uri="{FF2B5EF4-FFF2-40B4-BE49-F238E27FC236}">
                  <a16:creationId xmlns:a16="http://schemas.microsoft.com/office/drawing/2014/main" id="{5596D35F-1F19-4447-829C-790DF2B8D2DD}"/>
                </a:ext>
              </a:extLst>
            </p:cNvPr>
            <p:cNvSpPr txBox="1"/>
            <p:nvPr/>
          </p:nvSpPr>
          <p:spPr>
            <a:xfrm>
              <a:off x="5976075" y="3634505"/>
              <a:ext cx="1700633" cy="507831"/>
            </a:xfrm>
            <a:prstGeom prst="rect">
              <a:avLst/>
            </a:prstGeom>
            <a:noFill/>
          </p:spPr>
          <p:txBody>
            <a:bodyPr wrap="square" rtlCol="0">
              <a:spAutoFit/>
            </a:bodyPr>
            <a:lstStyle/>
            <a:p>
              <a:r>
                <a:rPr lang="en-US" sz="900" dirty="0">
                  <a:solidFill>
                    <a:schemeClr val="tx1">
                      <a:lumMod val="65000"/>
                      <a:lumOff val="35000"/>
                    </a:schemeClr>
                  </a:solidFill>
                </a:rPr>
                <a:t>TIP </a:t>
              </a:r>
              <a:r>
                <a:rPr lang="en-US" sz="900" dirty="0">
                  <a:solidFill>
                    <a:schemeClr val="tx1">
                      <a:lumMod val="65000"/>
                      <a:lumOff val="35000"/>
                    </a:schemeClr>
                  </a:solidFill>
                  <a:latin typeface="Calibri" panose="020F0502020204030204" pitchFamily="34" charset="0"/>
                  <a:cs typeface="Calibri" panose="020F0502020204030204" pitchFamily="34" charset="0"/>
                </a:rPr>
                <a:t>│ Use the built-in c</a:t>
              </a:r>
              <a:r>
                <a:rPr lang="en-US" sz="900" dirty="0">
                  <a:solidFill>
                    <a:schemeClr val="tx1">
                      <a:lumMod val="65000"/>
                      <a:lumOff val="35000"/>
                    </a:schemeClr>
                  </a:solidFill>
                </a:rPr>
                <a:t>olor palette with green and yellow for callouts and accents</a:t>
              </a:r>
            </a:p>
          </p:txBody>
        </p:sp>
      </p:grpSp>
    </p:spTree>
    <p:extLst>
      <p:ext uri="{BB962C8B-B14F-4D97-AF65-F5344CB8AC3E}">
        <p14:creationId xmlns:p14="http://schemas.microsoft.com/office/powerpoint/2010/main" val="2853556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a:extLst>
              <a:ext uri="{FF2B5EF4-FFF2-40B4-BE49-F238E27FC236}">
                <a16:creationId xmlns:a16="http://schemas.microsoft.com/office/drawing/2014/main" id="{E516C148-33F4-423B-AB9D-096AA82E12F1}"/>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2">
                    <a:lumMod val="50000"/>
                  </a:schemeClr>
                </a:solidFill>
              </a:rPr>
              <a:t>Neal Creative </a:t>
            </a:r>
            <a:r>
              <a:rPr lang="en-US" sz="900" kern="1200" noProof="0" dirty="0">
                <a:solidFill>
                  <a:schemeClr val="bg2">
                    <a:lumMod val="50000"/>
                  </a:schemeClr>
                </a:solidFill>
                <a:latin typeface="+mn-lt"/>
                <a:ea typeface="+mn-ea"/>
                <a:cs typeface="+mn-cs"/>
              </a:rPr>
              <a:t>©</a:t>
            </a:r>
            <a:r>
              <a:rPr lang="en-US" sz="1000" baseline="0" noProof="0" dirty="0">
                <a:solidFill>
                  <a:schemeClr val="bg2">
                    <a:lumMod val="50000"/>
                  </a:schemeClr>
                </a:solidFill>
              </a:rPr>
              <a:t> </a:t>
            </a:r>
            <a:endParaRPr lang="en-US" sz="1000" b="1" noProof="0" dirty="0">
              <a:solidFill>
                <a:schemeClr val="bg2">
                  <a:lumMod val="50000"/>
                </a:schemeClr>
              </a:solidFill>
            </a:endParaRPr>
          </a:p>
        </p:txBody>
      </p:sp>
    </p:spTree>
    <p:extLst>
      <p:ext uri="{BB962C8B-B14F-4D97-AF65-F5344CB8AC3E}">
        <p14:creationId xmlns:p14="http://schemas.microsoft.com/office/powerpoint/2010/main" val="586620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12" name="TextBox 11">
            <a:hlinkClick r:id="rId3"/>
            <a:extLst>
              <a:ext uri="{FF2B5EF4-FFF2-40B4-BE49-F238E27FC236}">
                <a16:creationId xmlns:a16="http://schemas.microsoft.com/office/drawing/2014/main" id="{B2DA80A1-9E22-4BFF-8562-466123B36943}"/>
              </a:ext>
            </a:extLst>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rPr>
              <a:t>Neal Creative  | click &amp; </a:t>
            </a:r>
            <a:r>
              <a:rPr kumimoji="0" lang="en-US" sz="1100" b="1" i="0" u="none" strike="noStrike" kern="0" cap="none" spc="0" normalizeH="0" baseline="0" noProof="0" dirty="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dirty="0"/>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
        <p:nvSpPr>
          <p:cNvPr id="13" name="TextBox 12">
            <a:hlinkClick r:id="rId4"/>
            <a:extLst>
              <a:ext uri="{FF2B5EF4-FFF2-40B4-BE49-F238E27FC236}">
                <a16:creationId xmlns:a16="http://schemas.microsoft.com/office/drawing/2014/main" id="{1AF511EA-044E-4300-B921-D56138FE402E}"/>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lumMod val="75000"/>
                  </a:schemeClr>
                </a:solidFill>
              </a:rPr>
              <a:t>Neal Creative </a:t>
            </a:r>
            <a:r>
              <a:rPr lang="en-US" sz="900" kern="1200" dirty="0">
                <a:solidFill>
                  <a:schemeClr val="bg1">
                    <a:lumMod val="75000"/>
                  </a:schemeClr>
                </a:solidFill>
                <a:latin typeface="+mn-lt"/>
                <a:ea typeface="+mn-ea"/>
                <a:cs typeface="+mn-cs"/>
              </a:rPr>
              <a:t>©</a:t>
            </a:r>
            <a:r>
              <a:rPr lang="en-US" sz="1000" baseline="0" dirty="0">
                <a:solidFill>
                  <a:schemeClr val="bg1">
                    <a:lumMod val="75000"/>
                  </a:schemeClr>
                </a:solidFill>
              </a:rPr>
              <a:t> </a:t>
            </a:r>
            <a:endParaRPr lang="en-US" sz="1000" b="1" dirty="0">
              <a:solidFill>
                <a:schemeClr val="bg1">
                  <a:lumMod val="75000"/>
                </a:schemeClr>
              </a:solidFill>
            </a:endParaRPr>
          </a:p>
        </p:txBody>
      </p:sp>
    </p:spTree>
    <p:extLst>
      <p:ext uri="{BB962C8B-B14F-4D97-AF65-F5344CB8AC3E}">
        <p14:creationId xmlns:p14="http://schemas.microsoft.com/office/powerpoint/2010/main" val="376234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ONUT BASE SECTION DIVIDER">
    <p:bg>
      <p:bgPr>
        <a:solidFill>
          <a:schemeClr val="bg2"/>
        </a:solidFill>
        <a:effectLst/>
      </p:bgPr>
    </p:bg>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dirty="0"/>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7063763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Quote dark option FLUSH LEF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26628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Quote dark option CENTERE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gradFill>
                  <a:gsLst>
                    <a:gs pos="0">
                      <a:schemeClr val="accent1">
                        <a:lumMod val="5000"/>
                        <a:lumOff val="95000"/>
                      </a:schemeClr>
                    </a:gs>
                    <a:gs pos="100000">
                      <a:schemeClr val="bg1"/>
                    </a:gs>
                  </a:gsLst>
                  <a:lin ang="5400000" scaled="1"/>
                </a:gradFill>
              </a:defRPr>
            </a:lvl1pPr>
            <a:lvl2pPr algn="ctr">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031631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Quote dark option FLUSH LEFT">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b="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207573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p>
            <a:r>
              <a:rPr lang="en-US" sz="11500" dirty="0">
                <a:solidFill>
                  <a:schemeClr val="accent4"/>
                </a:solidFill>
                <a:latin typeface="Arial Black" panose="020B0A04020102020204" pitchFamily="34" charset="0"/>
              </a:rPr>
              <a:t>“</a:t>
            </a:r>
            <a:endParaRPr lang="en-US" sz="2800" dirty="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ts val="0"/>
              </a:spcBef>
              <a:defRPr sz="2000">
                <a:solidFill>
                  <a:schemeClr val="tx2"/>
                </a:solidFill>
              </a:defRPr>
            </a:lvl1pPr>
            <a:lvl2pPr algn="r">
              <a:defRPr>
                <a:solidFill>
                  <a:schemeClr val="bg1"/>
                </a:solidFill>
              </a:defRPr>
            </a:lvl2pPr>
          </a:lstStyle>
          <a:p>
            <a:pPr lvl="0"/>
            <a:r>
              <a:rPr lang="en-US" dirty="0"/>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solidFill>
                  <a:schemeClr val="tx1">
                    <a:lumMod val="75000"/>
                    <a:lumOff val="25000"/>
                  </a:schemeClr>
                </a:solidFill>
              </a:defRPr>
            </a:lvl1pPr>
            <a:lvl2pPr algn="ctr">
              <a:spcBef>
                <a:spcPts val="0"/>
              </a:spcBef>
              <a:defRPr sz="3600" b="1">
                <a:solidFill>
                  <a:schemeClr val="tx1">
                    <a:lumMod val="75000"/>
                    <a:lumOff val="25000"/>
                  </a:schemeClr>
                </a:solidFill>
                <a:latin typeface="+mn-lt"/>
              </a:defRPr>
            </a:lvl2pPr>
          </a:lstStyle>
          <a:p>
            <a:pPr lvl="0"/>
            <a:r>
              <a:rPr lang="en-US" dirty="0"/>
              <a:t>“QUOTATION.”</a:t>
            </a:r>
          </a:p>
          <a:p>
            <a:pPr lvl="1"/>
            <a:r>
              <a:rPr lang="en-US" dirty="0"/>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460922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Callout with small Non-bulleted">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solidFill>
                  <a:schemeClr val="bg1"/>
                </a:soli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9200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pPr/>
              <a:t>‹#›</a:t>
            </a:fld>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067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accel="50000" decel="50000" fill="hold" grpId="1" nodeType="withEffect">
                                  <p:stCondLst>
                                    <p:cond delay="0"/>
                                  </p:stCondLst>
                                  <p:childTnLst>
                                    <p:animMotion origin="layout" path="M -4.375E-6 -4.07407E-6 L 0.03178 0.00047 "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75347"/>
            <a:ext cx="11658600" cy="1870769"/>
          </a:xfrm>
          <a:prstGeom prst="rect">
            <a:avLst/>
          </a:prstGeom>
        </p:spPr>
        <p:txBody>
          <a:bodyPr vert="horz" wrap="square" lIns="91440" tIns="45720" rIns="91440" bIns="4572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Placeholder 3"/>
          <p:cNvSpPr>
            <a:spLocks noGrp="1"/>
          </p:cNvSpPr>
          <p:nvPr>
            <p:ph type="title"/>
          </p:nvPr>
        </p:nvSpPr>
        <p:spPr>
          <a:xfrm>
            <a:off x="304800" y="419100"/>
            <a:ext cx="11658600" cy="590931"/>
          </a:xfrm>
          <a:prstGeom prst="rect">
            <a:avLst/>
          </a:prstGeom>
        </p:spPr>
        <p:txBody>
          <a:bodyPr vert="horz" wrap="square" lIns="91440" tIns="45720" rIns="91440" bIns="45720" rtlCol="0" anchor="t" anchorCtr="0">
            <a:spAutoFit/>
          </a:bodyPr>
          <a:lstStyle/>
          <a:p>
            <a:r>
              <a:rPr lang="en-US"/>
              <a:t>Click to edit Master title style</a:t>
            </a:r>
            <a:endParaRPr lang="en-US" dirty="0"/>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860510708"/>
      </p:ext>
    </p:extLst>
  </p:cSld>
  <p:clrMap bg1="lt1" tx1="dk1" bg2="lt2" tx2="dk2" accent1="accent1" accent2="accent2" accent3="accent3" accent4="accent4" accent5="accent5" accent6="accent6" hlink="hlink" folHlink="folHlink"/>
  <p:sldLayoutIdLst>
    <p:sldLayoutId id="2147483744" r:id="rId1"/>
    <p:sldLayoutId id="2147483712" r:id="rId2"/>
    <p:sldLayoutId id="2147483672" r:id="rId3"/>
    <p:sldLayoutId id="2147483749" r:id="rId4"/>
    <p:sldLayoutId id="2147483750" r:id="rId5"/>
    <p:sldLayoutId id="2147483752" r:id="rId6"/>
    <p:sldLayoutId id="2147483674" r:id="rId7"/>
    <p:sldLayoutId id="2147483720" r:id="rId8"/>
    <p:sldLayoutId id="2147483721" r:id="rId9"/>
    <p:sldLayoutId id="2147483732" r:id="rId10"/>
    <p:sldLayoutId id="2147483730" r:id="rId11"/>
    <p:sldLayoutId id="2147483716" r:id="rId12"/>
    <p:sldLayoutId id="2147483735" r:id="rId13"/>
    <p:sldLayoutId id="2147483700" r:id="rId14"/>
    <p:sldLayoutId id="2147483734" r:id="rId15"/>
    <p:sldLayoutId id="2147483701" r:id="rId16"/>
    <p:sldLayoutId id="2147483736" r:id="rId17"/>
    <p:sldLayoutId id="2147483733" r:id="rId18"/>
    <p:sldLayoutId id="2147483741" r:id="rId19"/>
    <p:sldLayoutId id="2147483727" r:id="rId20"/>
    <p:sldLayoutId id="2147483719" r:id="rId21"/>
    <p:sldLayoutId id="2147483655" r:id="rId22"/>
    <p:sldLayoutId id="2147483748" r:id="rId23"/>
    <p:sldLayoutId id="2147483753" r:id="rId24"/>
    <p:sldLayoutId id="2147483747" r:id="rId25"/>
    <p:sldLayoutId id="2147483745" r:id="rId26"/>
    <p:sldLayoutId id="2147483737" r:id="rId27"/>
  </p:sldLayoutIdLst>
  <p:hf hdr="0" ftr="0" dt="0"/>
  <p:txStyles>
    <p:titleStyle>
      <a:lvl1pPr algn="l" defTabSz="914400" rtl="0" eaLnBrk="1" latinLnBrk="0" hangingPunct="1">
        <a:lnSpc>
          <a:spcPct val="90000"/>
        </a:lnSpc>
        <a:spcBef>
          <a:spcPct val="0"/>
        </a:spcBef>
        <a:buNone/>
        <a:defRPr lang="en-US" sz="3600" b="0" i="0" kern="1200" spc="300" dirty="0">
          <a:gradFill>
            <a:gsLst>
              <a:gs pos="15000">
                <a:schemeClr val="tx1"/>
              </a:gs>
              <a:gs pos="47000">
                <a:schemeClr val="tx1"/>
              </a:gs>
            </a:gsLst>
            <a:lin ang="5400000" scaled="1"/>
          </a:gradFill>
          <a:latin typeface="Segoe UI Semibold" panose="020B0702040204020203" pitchFamily="34" charset="0"/>
          <a:ea typeface="+mn-ea"/>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92" userDrawn="1">
          <p15:clr>
            <a:srgbClr val="F26B43"/>
          </p15:clr>
        </p15:guide>
        <p15:guide id="4" pos="7536" userDrawn="1">
          <p15:clr>
            <a:srgbClr val="F26B43"/>
          </p15:clr>
        </p15:guide>
        <p15:guide id="5" orient="horz" pos="264" userDrawn="1">
          <p15:clr>
            <a:srgbClr val="F26B43"/>
          </p15:clr>
        </p15:guide>
        <p15:guide id="6" orient="horz" pos="792" userDrawn="1">
          <p15:clr>
            <a:srgbClr val="F26B43"/>
          </p15:clr>
        </p15:guide>
        <p15:guide id="7" orient="horz" pos="420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Rectangle 2"/>
          <p:cNvSpPr/>
          <p:nvPr/>
        </p:nvSpPr>
        <p:spPr>
          <a:xfrm>
            <a:off x="1254036" y="2087463"/>
            <a:ext cx="9759370" cy="4770537"/>
          </a:xfrm>
          <a:prstGeom prst="rect">
            <a:avLst/>
          </a:prstGeom>
        </p:spPr>
        <p:txBody>
          <a:bodyPr wrap="square">
            <a:spAutoFit/>
          </a:bodyPr>
          <a:lstStyle/>
          <a:p>
            <a:r>
              <a:rPr lang="en-IN" sz="3600" b="1" dirty="0">
                <a:solidFill>
                  <a:srgbClr val="000000"/>
                </a:solidFill>
              </a:rPr>
              <a:t>     </a:t>
            </a:r>
            <a:r>
              <a:rPr lang="en-IN" sz="4000" b="1" dirty="0">
                <a:solidFill>
                  <a:srgbClr val="000000"/>
                </a:solidFill>
                <a:latin typeface="Times New Roman" panose="02020603050405020304" pitchFamily="18" charset="0"/>
                <a:cs typeface="Times New Roman" panose="02020603050405020304" pitchFamily="18" charset="0"/>
              </a:rPr>
              <a:t>CELEBRITY FACE RECOGNITION</a:t>
            </a:r>
            <a:endParaRPr lang="en-US" sz="4000" b="1" dirty="0">
              <a:solidFill>
                <a:srgbClr val="000000"/>
              </a:solidFill>
              <a:latin typeface="Times New Roman" panose="02020603050405020304" pitchFamily="18" charset="0"/>
              <a:cs typeface="Times New Roman" panose="02020603050405020304" pitchFamily="18" charset="0"/>
            </a:endParaRPr>
          </a:p>
          <a:p>
            <a:r>
              <a:rPr lang="en-US" sz="2800" dirty="0">
                <a:solidFill>
                  <a:srgbClr val="000000"/>
                </a:solidFill>
                <a:latin typeface="Times New Roman" panose="02020603050405020304" pitchFamily="18" charset="0"/>
                <a:cs typeface="Times New Roman" panose="02020603050405020304" pitchFamily="18" charset="0"/>
              </a:rPr>
              <a:t>                                                                             Presented by</a:t>
            </a:r>
          </a:p>
          <a:p>
            <a:r>
              <a:rPr lang="en-US" sz="3200" b="1" dirty="0">
                <a:solidFill>
                  <a:srgbClr val="000000"/>
                </a:solidFill>
                <a:latin typeface="Times New Roman" panose="02020603050405020304" pitchFamily="18" charset="0"/>
                <a:cs typeface="Times New Roman" panose="02020603050405020304" pitchFamily="18" charset="0"/>
              </a:rPr>
              <a:t>                                       </a:t>
            </a:r>
          </a:p>
          <a:p>
            <a:r>
              <a:rPr lang="en-US" sz="3200" b="1"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Dharani</a:t>
            </a:r>
            <a:endParaRPr lang="en-US" sz="2800" dirty="0">
              <a:solidFill>
                <a:srgbClr val="000000"/>
              </a:solidFill>
              <a:latin typeface="Times New Roman" panose="02020603050405020304" pitchFamily="18" charset="0"/>
              <a:cs typeface="Times New Roman" panose="02020603050405020304" pitchFamily="18" charset="0"/>
            </a:endParaRPr>
          </a:p>
          <a:p>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Latheefa</a:t>
            </a:r>
            <a:endParaRPr lang="en-US" sz="2800" dirty="0">
              <a:solidFill>
                <a:srgbClr val="000000"/>
              </a:solidFill>
              <a:latin typeface="Times New Roman" panose="02020603050405020304" pitchFamily="18" charset="0"/>
              <a:cs typeface="Times New Roman" panose="02020603050405020304" pitchFamily="18" charset="0"/>
            </a:endParaRPr>
          </a:p>
          <a:p>
            <a:r>
              <a:rPr lang="en-US" sz="2800" dirty="0">
                <a:solidFill>
                  <a:srgbClr val="000000"/>
                </a:solidFill>
                <a:latin typeface="Times New Roman" panose="02020603050405020304" pitchFamily="18" charset="0"/>
                <a:cs typeface="Times New Roman" panose="02020603050405020304" pitchFamily="18" charset="0"/>
              </a:rPr>
              <a:t>                                                                                Roopa</a:t>
            </a:r>
          </a:p>
          <a:p>
            <a:r>
              <a:rPr lang="en-US" sz="2800" dirty="0">
                <a:solidFill>
                  <a:srgbClr val="000000"/>
                </a:solidFill>
                <a:latin typeface="Times New Roman" panose="02020603050405020304" pitchFamily="18" charset="0"/>
                <a:cs typeface="Times New Roman" panose="02020603050405020304" pitchFamily="18" charset="0"/>
              </a:rPr>
              <a:t>                                                                                Shankar</a:t>
            </a:r>
          </a:p>
          <a:p>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Shesa</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sai</a:t>
            </a:r>
            <a:endParaRPr lang="en-US" sz="2800" dirty="0">
              <a:solidFill>
                <a:srgbClr val="000000"/>
              </a:solidFill>
              <a:latin typeface="Times New Roman" panose="02020603050405020304" pitchFamily="18" charset="0"/>
              <a:cs typeface="Times New Roman" panose="02020603050405020304" pitchFamily="18" charset="0"/>
            </a:endParaRPr>
          </a:p>
          <a:p>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Swetha</a:t>
            </a:r>
            <a:endParaRPr lang="en-US" sz="2800" dirty="0">
              <a:solidFill>
                <a:srgbClr val="000000"/>
              </a:solidFill>
              <a:latin typeface="Times New Roman" panose="02020603050405020304" pitchFamily="18" charset="0"/>
              <a:cs typeface="Times New Roman" panose="02020603050405020304" pitchFamily="18" charset="0"/>
            </a:endParaRPr>
          </a:p>
          <a:p>
            <a:endParaRPr lang="en-IN" sz="3200" dirty="0">
              <a:solidFill>
                <a:srgbClr val="000000"/>
              </a:solidFill>
            </a:endParaRPr>
          </a:p>
        </p:txBody>
      </p:sp>
    </p:spTree>
    <p:extLst>
      <p:ext uri="{BB962C8B-B14F-4D97-AF65-F5344CB8AC3E}">
        <p14:creationId xmlns:p14="http://schemas.microsoft.com/office/powerpoint/2010/main" val="2282145013"/>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E1514C-5E56-4738-A1FF-4B1CFD2A3E36}" type="slidenum">
              <a:rPr lang="en-US" smtClean="0"/>
              <a:t>10</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945" y="1001486"/>
            <a:ext cx="7134225" cy="5646457"/>
          </a:xfrm>
          <a:prstGeom prst="rect">
            <a:avLst/>
          </a:prstGeom>
        </p:spPr>
      </p:pic>
      <p:sp>
        <p:nvSpPr>
          <p:cNvPr id="4" name="Rectangle 3"/>
          <p:cNvSpPr/>
          <p:nvPr/>
        </p:nvSpPr>
        <p:spPr>
          <a:xfrm>
            <a:off x="7908315" y="2895992"/>
            <a:ext cx="3717628" cy="1815882"/>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  Visualizing Training </a:t>
            </a:r>
          </a:p>
          <a:p>
            <a:r>
              <a:rPr lang="en-US" sz="2800" dirty="0">
                <a:latin typeface="Times New Roman" panose="02020603050405020304" pitchFamily="18" charset="0"/>
                <a:cs typeface="Times New Roman" panose="02020603050405020304" pitchFamily="18" charset="0"/>
              </a:rPr>
              <a:t>           Accuracy</a:t>
            </a:r>
          </a:p>
          <a:p>
            <a:r>
              <a:rPr lang="en-US" sz="2800" dirty="0">
                <a:latin typeface="Times New Roman" panose="02020603050405020304" pitchFamily="18" charset="0"/>
                <a:cs typeface="Times New Roman" panose="02020603050405020304" pitchFamily="18" charset="0"/>
              </a:rPr>
              <a:t>              and </a:t>
            </a:r>
          </a:p>
          <a:p>
            <a:r>
              <a:rPr lang="en-US" sz="2800" dirty="0">
                <a:latin typeface="Times New Roman" panose="02020603050405020304" pitchFamily="18" charset="0"/>
                <a:cs typeface="Times New Roman" panose="02020603050405020304" pitchFamily="18" charset="0"/>
              </a:rPr>
              <a:t>             Loss</a:t>
            </a:r>
            <a:endParaRPr lang="en-IN" sz="2800" dirty="0">
              <a:latin typeface="Times New Roman" panose="02020603050405020304" pitchFamily="18" charset="0"/>
              <a:cs typeface="Times New Roman" panose="02020603050405020304" pitchFamily="18" charset="0"/>
            </a:endParaRPr>
          </a:p>
        </p:txBody>
      </p:sp>
      <p:sp>
        <p:nvSpPr>
          <p:cNvPr id="5" name="Rectangle 4"/>
          <p:cNvSpPr/>
          <p:nvPr/>
        </p:nvSpPr>
        <p:spPr>
          <a:xfrm>
            <a:off x="3603426" y="138277"/>
            <a:ext cx="5703806" cy="523220"/>
          </a:xfrm>
          <a:prstGeom prst="rect">
            <a:avLst/>
          </a:prstGeom>
        </p:spPr>
        <p:txBody>
          <a:bodyPr wrap="none">
            <a:spAutoFit/>
          </a:bodyPr>
          <a:lstStyle/>
          <a:p>
            <a:r>
              <a:rPr lang="en-US" sz="2800" dirty="0">
                <a:latin typeface="Times New Roman" panose="02020603050405020304" pitchFamily="18" charset="0"/>
                <a:cs typeface="Times New Roman" panose="02020603050405020304" pitchFamily="18" charset="0"/>
              </a:rPr>
              <a:t>Results Overview and System Screens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9685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E1514C-5E56-4738-A1FF-4B1CFD2A3E36}" type="slidenum">
              <a:rPr lang="en-US" smtClean="0"/>
              <a:t>11</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520" y="-125730"/>
            <a:ext cx="12415520" cy="6983730"/>
          </a:xfrm>
          <a:prstGeom prst="rect">
            <a:avLst/>
          </a:prstGeom>
        </p:spPr>
      </p:pic>
    </p:spTree>
    <p:extLst>
      <p:ext uri="{BB962C8B-B14F-4D97-AF65-F5344CB8AC3E}">
        <p14:creationId xmlns:p14="http://schemas.microsoft.com/office/powerpoint/2010/main" val="2202302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E1514C-5E56-4738-A1FF-4B1CFD2A3E36}" type="slidenum">
              <a:rPr lang="en-US" smtClean="0"/>
              <a:t>12</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4755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E1514C-5E56-4738-A1FF-4B1CFD2A3E36}" type="slidenum">
              <a:rPr lang="en-US" smtClean="0"/>
              <a:t>13</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422" y="0"/>
            <a:ext cx="13185422" cy="7416800"/>
          </a:xfrm>
          <a:prstGeom prst="rect">
            <a:avLst/>
          </a:prstGeom>
        </p:spPr>
      </p:pic>
    </p:spTree>
    <p:extLst>
      <p:ext uri="{BB962C8B-B14F-4D97-AF65-F5344CB8AC3E}">
        <p14:creationId xmlns:p14="http://schemas.microsoft.com/office/powerpoint/2010/main" val="3989432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E1514C-5E56-4738-A1FF-4B1CFD2A3E36}" type="slidenum">
              <a:rPr lang="en-US" smtClean="0"/>
              <a:t>14</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42" y="957943"/>
            <a:ext cx="11500945" cy="5690000"/>
          </a:xfrm>
          <a:prstGeom prst="rect">
            <a:avLst/>
          </a:prstGeom>
        </p:spPr>
      </p:pic>
      <p:sp>
        <p:nvSpPr>
          <p:cNvPr id="4" name="Rectangle 3"/>
          <p:cNvSpPr/>
          <p:nvPr/>
        </p:nvSpPr>
        <p:spPr>
          <a:xfrm>
            <a:off x="3239889" y="210848"/>
            <a:ext cx="5636030" cy="461665"/>
          </a:xfrm>
          <a:prstGeom prst="rect">
            <a:avLst/>
          </a:prstGeom>
        </p:spPr>
        <p:txBody>
          <a:bodyPr wrap="none">
            <a:spAutoFit/>
          </a:bodyPr>
          <a:lstStyle/>
          <a:p>
            <a:r>
              <a:rPr lang="en-IN" sz="2400" dirty="0">
                <a:latin typeface="Times New Roman" panose="02020603050405020304" pitchFamily="18" charset="0"/>
                <a:cs typeface="Times New Roman" panose="02020603050405020304" pitchFamily="18" charset="0"/>
              </a:rPr>
              <a:t>NLP Extension Code: Wikipedia Integration</a:t>
            </a:r>
          </a:p>
        </p:txBody>
      </p:sp>
    </p:spTree>
    <p:extLst>
      <p:ext uri="{BB962C8B-B14F-4D97-AF65-F5344CB8AC3E}">
        <p14:creationId xmlns:p14="http://schemas.microsoft.com/office/powerpoint/2010/main" val="4016689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E1514C-5E56-4738-A1FF-4B1CFD2A3E36}" type="slidenum">
              <a:rPr lang="en-US" smtClean="0"/>
              <a:t>15</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47" y="-71120"/>
            <a:ext cx="13774567" cy="6929120"/>
          </a:xfrm>
          <a:prstGeom prst="rect">
            <a:avLst/>
          </a:prstGeom>
        </p:spPr>
      </p:pic>
    </p:spTree>
    <p:extLst>
      <p:ext uri="{BB962C8B-B14F-4D97-AF65-F5344CB8AC3E}">
        <p14:creationId xmlns:p14="http://schemas.microsoft.com/office/powerpoint/2010/main" val="2773044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923323" y="186061"/>
            <a:ext cx="4376615" cy="996170"/>
          </a:xfrm>
        </p:spPr>
        <p:txBody>
          <a:bodyPr/>
          <a:lstStyle/>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BENEFITS</a:t>
            </a:r>
          </a:p>
        </p:txBody>
      </p:sp>
      <p:sp>
        <p:nvSpPr>
          <p:cNvPr id="3" name="Rectangle 2"/>
          <p:cNvSpPr/>
          <p:nvPr/>
        </p:nvSpPr>
        <p:spPr>
          <a:xfrm>
            <a:off x="1001486" y="2808184"/>
            <a:ext cx="10580914" cy="3477875"/>
          </a:xfrm>
          <a:prstGeom prst="rect">
            <a:avLst/>
          </a:prstGeom>
        </p:spPr>
        <p:txBody>
          <a:bodyPr wrap="square">
            <a:spAutoFit/>
          </a:bodyPr>
          <a:lstStyle/>
          <a:p>
            <a:pPr lvl="0" eaLnBrk="0" fontAlgn="base" hangingPunct="0">
              <a:spcBef>
                <a:spcPct val="0"/>
              </a:spcBef>
              <a:spcAft>
                <a:spcPct val="0"/>
              </a:spcAft>
              <a:buFontTx/>
              <a:buChar char="•"/>
            </a:pPr>
            <a:r>
              <a:rPr lang="en-US" altLang="en-US" sz="2000" b="1" dirty="0">
                <a:solidFill>
                  <a:schemeClr val="bg1"/>
                </a:solidFill>
                <a:latin typeface="Times New Roman" panose="02020603050405020304" pitchFamily="18" charset="0"/>
                <a:cs typeface="Times New Roman" panose="02020603050405020304" pitchFamily="18" charset="0"/>
              </a:rPr>
              <a:t>Early Detection</a:t>
            </a:r>
            <a:r>
              <a:rPr lang="en-US" altLang="en-US" sz="2000" dirty="0">
                <a:solidFill>
                  <a:schemeClr val="bg1"/>
                </a:solidFill>
                <a:latin typeface="Times New Roman" panose="02020603050405020304" pitchFamily="18" charset="0"/>
                <a:cs typeface="Times New Roman" panose="02020603050405020304" pitchFamily="18" charset="0"/>
              </a:rPr>
              <a:t>: Quickly identify and verify celebrity faces in images or videos to ensure accuracy and prevent misuse.</a:t>
            </a:r>
          </a:p>
          <a:p>
            <a:pPr lvl="0" eaLnBrk="0" fontAlgn="base" hangingPunct="0">
              <a:spcBef>
                <a:spcPct val="0"/>
              </a:spcBef>
              <a:spcAft>
                <a:spcPct val="0"/>
              </a:spcAft>
            </a:pPr>
            <a:endParaRPr lang="en-US" altLang="en-US" sz="2000" dirty="0">
              <a:solidFill>
                <a:schemeClr val="bg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sz="2000" b="1" dirty="0">
                <a:solidFill>
                  <a:schemeClr val="bg1"/>
                </a:solidFill>
                <a:latin typeface="Times New Roman" panose="02020603050405020304" pitchFamily="18" charset="0"/>
                <a:cs typeface="Times New Roman" panose="02020603050405020304" pitchFamily="18" charset="0"/>
              </a:rPr>
              <a:t>High Accuracy</a:t>
            </a:r>
            <a:r>
              <a:rPr lang="en-US" altLang="en-US" sz="2000" dirty="0">
                <a:solidFill>
                  <a:schemeClr val="bg1"/>
                </a:solidFill>
                <a:latin typeface="Times New Roman" panose="02020603050405020304" pitchFamily="18" charset="0"/>
                <a:cs typeface="Times New Roman" panose="02020603050405020304" pitchFamily="18" charset="0"/>
              </a:rPr>
              <a:t>: Use advanced AI techniques to recognize celebrities with high precision by detecting subtle details in their appearance.</a:t>
            </a:r>
          </a:p>
          <a:p>
            <a:pPr lvl="0" eaLnBrk="0" fontAlgn="base" hangingPunct="0">
              <a:spcBef>
                <a:spcPct val="0"/>
              </a:spcBef>
              <a:spcAft>
                <a:spcPct val="0"/>
              </a:spcAft>
            </a:pPr>
            <a:endParaRPr lang="en-US" altLang="en-US" sz="2000" dirty="0">
              <a:solidFill>
                <a:schemeClr val="bg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sz="2000" b="1" dirty="0">
                <a:solidFill>
                  <a:schemeClr val="bg1"/>
                </a:solidFill>
                <a:latin typeface="Times New Roman" panose="02020603050405020304" pitchFamily="18" charset="0"/>
                <a:cs typeface="Times New Roman" panose="02020603050405020304" pitchFamily="18" charset="0"/>
              </a:rPr>
              <a:t>User-Friendly</a:t>
            </a:r>
            <a:r>
              <a:rPr lang="en-US" altLang="en-US" sz="2000" dirty="0">
                <a:solidFill>
                  <a:schemeClr val="bg1"/>
                </a:solidFill>
                <a:latin typeface="Times New Roman" panose="02020603050405020304" pitchFamily="18" charset="0"/>
                <a:cs typeface="Times New Roman" panose="02020603050405020304" pitchFamily="18" charset="0"/>
              </a:rPr>
              <a:t>: Provide easy-to-use tools that let users effortlessly identify celebrities and access information about them.</a:t>
            </a:r>
          </a:p>
          <a:p>
            <a:pPr lvl="0" eaLnBrk="0" fontAlgn="base" hangingPunct="0">
              <a:spcBef>
                <a:spcPct val="0"/>
              </a:spcBef>
              <a:spcAft>
                <a:spcPct val="0"/>
              </a:spcAft>
            </a:pPr>
            <a:endParaRPr lang="en-US" altLang="en-US" sz="2000" dirty="0">
              <a:solidFill>
                <a:schemeClr val="bg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sz="2000" b="1" dirty="0">
                <a:solidFill>
                  <a:schemeClr val="bg1"/>
                </a:solidFill>
                <a:latin typeface="Times New Roman" panose="02020603050405020304" pitchFamily="18" charset="0"/>
                <a:cs typeface="Times New Roman" panose="02020603050405020304" pitchFamily="18" charset="0"/>
              </a:rPr>
              <a:t>Information Retrieval</a:t>
            </a:r>
            <a:r>
              <a:rPr lang="en-US" altLang="en-US" sz="2000" dirty="0">
                <a:solidFill>
                  <a:schemeClr val="bg1"/>
                </a:solidFill>
                <a:latin typeface="Times New Roman" panose="02020603050405020304" pitchFamily="18" charset="0"/>
                <a:cs typeface="Times New Roman" panose="02020603050405020304" pitchFamily="18" charset="0"/>
              </a:rPr>
              <a:t>: Automatically gather detailed information about recognized celebrities, such as biographies or recent news, enhancing the user experience.</a:t>
            </a:r>
          </a:p>
        </p:txBody>
      </p:sp>
    </p:spTree>
    <p:extLst>
      <p:ext uri="{BB962C8B-B14F-4D97-AF65-F5344CB8AC3E}">
        <p14:creationId xmlns:p14="http://schemas.microsoft.com/office/powerpoint/2010/main" val="3937079039"/>
      </p:ext>
    </p:extLst>
  </p:cSld>
  <p:clrMapOvr>
    <a:masterClrMapping/>
  </p:clrMapOvr>
  <p:transition spd="slow">
    <p:push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66699" y="2814523"/>
            <a:ext cx="11658600" cy="2419124"/>
          </a:xfrm>
        </p:spPr>
        <p:txBody>
          <a:bodyPr/>
          <a:lstStyle/>
          <a:p>
            <a:pPr algn="l"/>
            <a:r>
              <a:rPr lang="en-US" sz="2400" dirty="0">
                <a:latin typeface="Times New Roman" panose="02020603050405020304" pitchFamily="18" charset="0"/>
                <a:cs typeface="Times New Roman" panose="02020603050405020304" pitchFamily="18" charset="0"/>
              </a:rPr>
              <a:t>The celebrity face recognition project is a major leap forward in identifying and interacting with public figures. Using advanced AI, it accurately recognizes celebrities and provides detailed information.</a:t>
            </a:r>
          </a:p>
          <a:p>
            <a:pPr algn="l"/>
            <a:r>
              <a:rPr lang="en-US" sz="2400" dirty="0">
                <a:latin typeface="Times New Roman" panose="02020603050405020304" pitchFamily="18" charset="0"/>
                <a:cs typeface="Times New Roman" panose="02020603050405020304" pitchFamily="18" charset="0"/>
              </a:rPr>
              <a:t> Future improvements will aim for even better accuracy, real-time recognition, and global reach. The project highlights AI’s potential and sets the stage for more innovative and engaging applications. As technology progresses, the project will continue to evolve and offer enhanced solutions.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
          </p:nvPr>
        </p:nvSpPr>
        <p:spPr/>
        <p:txBody>
          <a:bodyPr/>
          <a:lstStyle/>
          <a:p>
            <a:fld id="{4997E989-D798-4C62-8E93-3D2D613C2488}" type="slidenum">
              <a:rPr lang="en-US" smtClean="0"/>
              <a:pPr/>
              <a:t>17</a:t>
            </a:fld>
            <a:endParaRPr lang="en-US" dirty="0"/>
          </a:p>
        </p:txBody>
      </p:sp>
      <p:sp>
        <p:nvSpPr>
          <p:cNvPr id="5" name="Rectangle 4"/>
          <p:cNvSpPr/>
          <p:nvPr/>
        </p:nvSpPr>
        <p:spPr>
          <a:xfrm>
            <a:off x="4612259" y="1763876"/>
            <a:ext cx="2967479" cy="584775"/>
          </a:xfrm>
          <a:prstGeom prst="rect">
            <a:avLst/>
          </a:prstGeom>
        </p:spPr>
        <p:txBody>
          <a:bodyPr wrap="none">
            <a:spAutoFit/>
          </a:bodyPr>
          <a:lstStyle/>
          <a:p>
            <a:r>
              <a:rPr lang="en-US" sz="3200" b="1" cap="all" dirty="0">
                <a:latin typeface="Times New Roman" panose="02020603050405020304" pitchFamily="18" charset="0"/>
                <a:cs typeface="Times New Roman" panose="02020603050405020304" pitchFamily="18" charset="0"/>
              </a:rPr>
              <a:t>C</a:t>
            </a:r>
            <a:r>
              <a:rPr lang="en-IN" sz="3200" b="1" cap="all" dirty="0">
                <a:latin typeface="Times New Roman" panose="02020603050405020304" pitchFamily="18" charset="0"/>
                <a:cs typeface="Times New Roman" panose="02020603050405020304" pitchFamily="18" charset="0"/>
              </a:rPr>
              <a:t>ONCLUSION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7392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E1514C-5E56-4738-A1FF-4B1CFD2A3E36}" type="slidenum">
              <a:rPr lang="en-US" smtClean="0"/>
              <a:t>18</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99" y="942469"/>
            <a:ext cx="11849100" cy="5888037"/>
          </a:xfrm>
          <a:prstGeom prst="rect">
            <a:avLst/>
          </a:prstGeom>
        </p:spPr>
      </p:pic>
      <p:sp>
        <p:nvSpPr>
          <p:cNvPr id="4" name="Rectangle 3"/>
          <p:cNvSpPr/>
          <p:nvPr/>
        </p:nvSpPr>
        <p:spPr>
          <a:xfrm>
            <a:off x="3530854" y="0"/>
            <a:ext cx="5703806" cy="523220"/>
          </a:xfrm>
          <a:prstGeom prst="rect">
            <a:avLst/>
          </a:prstGeom>
        </p:spPr>
        <p:txBody>
          <a:bodyPr wrap="none">
            <a:spAutoFit/>
          </a:bodyPr>
          <a:lstStyle/>
          <a:p>
            <a:r>
              <a:rPr lang="en-US" sz="2800" dirty="0">
                <a:latin typeface="Times New Roman" panose="02020603050405020304" pitchFamily="18" charset="0"/>
                <a:cs typeface="Times New Roman" panose="02020603050405020304" pitchFamily="18" charset="0"/>
              </a:rPr>
              <a:t>Results Overview and System Screens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2198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E1514C-5E56-4738-A1FF-4B1CFD2A3E36}" type="slidenum">
              <a:rPr lang="en-US" smtClean="0"/>
              <a:t>19</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 y="957263"/>
            <a:ext cx="11785600" cy="5900737"/>
          </a:xfrm>
          <a:prstGeom prst="rect">
            <a:avLst/>
          </a:prstGeom>
        </p:spPr>
      </p:pic>
      <p:sp>
        <p:nvSpPr>
          <p:cNvPr id="4" name="Rectangle 3"/>
          <p:cNvSpPr/>
          <p:nvPr/>
        </p:nvSpPr>
        <p:spPr>
          <a:xfrm>
            <a:off x="4107635" y="3244334"/>
            <a:ext cx="3976730" cy="369332"/>
          </a:xfrm>
          <a:prstGeom prst="rect">
            <a:avLst/>
          </a:prstGeom>
        </p:spPr>
        <p:txBody>
          <a:bodyPr wrap="none">
            <a:spAutoFit/>
          </a:bodyPr>
          <a:lstStyle/>
          <a:p>
            <a:r>
              <a:rPr lang="en-US" dirty="0"/>
              <a:t>Results Overview and System Screens</a:t>
            </a:r>
            <a:endParaRPr lang="en-IN" dirty="0"/>
          </a:p>
        </p:txBody>
      </p:sp>
      <p:sp>
        <p:nvSpPr>
          <p:cNvPr id="5" name="Rectangle 4"/>
          <p:cNvSpPr/>
          <p:nvPr/>
        </p:nvSpPr>
        <p:spPr>
          <a:xfrm>
            <a:off x="3497355" y="130628"/>
            <a:ext cx="5703806" cy="523220"/>
          </a:xfrm>
          <a:prstGeom prst="rect">
            <a:avLst/>
          </a:prstGeom>
        </p:spPr>
        <p:txBody>
          <a:bodyPr wrap="none">
            <a:spAutoFit/>
          </a:bodyPr>
          <a:lstStyle/>
          <a:p>
            <a:r>
              <a:rPr lang="en-US" sz="2800" dirty="0">
                <a:latin typeface="Times New Roman" panose="02020603050405020304" pitchFamily="18" charset="0"/>
                <a:cs typeface="Times New Roman" panose="02020603050405020304" pitchFamily="18" charset="0"/>
              </a:rPr>
              <a:t>Results Overview and System Screens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4606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304800" y="146020"/>
            <a:ext cx="2375877" cy="424732"/>
          </a:xfrm>
        </p:spPr>
        <p:txBody>
          <a:bodyPr/>
          <a:lstStyle/>
          <a:p>
            <a:r>
              <a:rPr lang="en-US" sz="2400" dirty="0">
                <a:latin typeface="Times New Roman" panose="02020603050405020304" pitchFamily="18" charset="0"/>
                <a:cs typeface="Times New Roman" panose="02020603050405020304" pitchFamily="18" charset="0"/>
              </a:rPr>
              <a:t>CONTENTS</a:t>
            </a:r>
          </a:p>
        </p:txBody>
      </p:sp>
      <p:sp>
        <p:nvSpPr>
          <p:cNvPr id="42" name="Slide Number Placeholder 41"/>
          <p:cNvSpPr>
            <a:spLocks noGrp="1"/>
          </p:cNvSpPr>
          <p:nvPr>
            <p:ph type="sldNum" sz="quarter" idx="4"/>
          </p:nvPr>
        </p:nvSpPr>
        <p:spPr>
          <a:xfrm>
            <a:off x="11432913" y="6316156"/>
            <a:ext cx="498402" cy="365125"/>
          </a:xfrm>
        </p:spPr>
        <p:txBody>
          <a:bodyPr/>
          <a:lstStyle/>
          <a:p>
            <a:fld id="{5AE1514C-5E56-4738-A1FF-4B1CFD2A3E36}" type="slidenum">
              <a:rPr lang="en-US" smtClean="0"/>
              <a:t>2</a:t>
            </a:fld>
            <a:endParaRPr lang="en-US" dirty="0"/>
          </a:p>
        </p:txBody>
      </p:sp>
      <p:sp>
        <p:nvSpPr>
          <p:cNvPr id="8" name="Rectangle 2"/>
          <p:cNvSpPr>
            <a:spLocks noChangeArrowheads="1"/>
          </p:cNvSpPr>
          <p:nvPr/>
        </p:nvSpPr>
        <p:spPr bwMode="auto">
          <a:xfrm>
            <a:off x="3933371" y="1333365"/>
            <a:ext cx="6720115"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Introduction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Technologies Used</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Problem Statement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400" dirty="0">
                <a:latin typeface="Times New Roman" panose="02020603050405020304" pitchFamily="18" charset="0"/>
                <a:cs typeface="Times New Roman" panose="02020603050405020304" pitchFamily="18" charset="0"/>
              </a:rPr>
              <a:t>Methodology Overview</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and Evaluation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400" dirty="0">
                <a:latin typeface="Times New Roman" panose="02020603050405020304" pitchFamily="18" charset="0"/>
                <a:cs typeface="Times New Roman" panose="02020603050405020304" pitchFamily="18" charset="0"/>
              </a:rPr>
              <a:t>Project Workflow Overview</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400" dirty="0">
                <a:latin typeface="Times New Roman" panose="02020603050405020304" pitchFamily="18" charset="0"/>
                <a:cs typeface="Times New Roman" panose="02020603050405020304" pitchFamily="18" charset="0"/>
              </a:rPr>
              <a:t>Benefits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Scope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4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110716839"/>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841829" y="1616152"/>
            <a:ext cx="5671764" cy="1311128"/>
          </a:xfrm>
        </p:spPr>
        <p:txBody>
          <a:bodyPr/>
          <a:lstStyle/>
          <a:p>
            <a:pPr marL="342900" indent="-342900">
              <a:buFont typeface="Wingdings" panose="05000000000000000000" pitchFamily="2" charset="2"/>
              <a:buChar char="Ø"/>
            </a:pPr>
            <a:r>
              <a:rPr lang="en-US" dirty="0"/>
              <a:t>Real-Time Recognition: Enable live celebrity identification during events and integrate with AR for interactive experiences.</a:t>
            </a:r>
            <a:endParaRPr lang="en-IN" dirty="0"/>
          </a:p>
        </p:txBody>
      </p:sp>
      <p:sp>
        <p:nvSpPr>
          <p:cNvPr id="4" name="Title 3"/>
          <p:cNvSpPr>
            <a:spLocks noGrp="1"/>
          </p:cNvSpPr>
          <p:nvPr>
            <p:ph type="title"/>
          </p:nvPr>
        </p:nvSpPr>
        <p:spPr>
          <a:xfrm>
            <a:off x="2863015" y="105168"/>
            <a:ext cx="4083304" cy="969496"/>
          </a:xfrm>
        </p:spPr>
        <p:txBody>
          <a:bodyPr/>
          <a:lstStyle/>
          <a:p>
            <a:r>
              <a:rPr lang="en-IN" sz="3600" b="1" dirty="0">
                <a:latin typeface="Times New Roman" panose="02020603050405020304" pitchFamily="18" charset="0"/>
                <a:cs typeface="Times New Roman" panose="02020603050405020304" pitchFamily="18" charset="0"/>
              </a:rPr>
              <a:t>Future Scope</a:t>
            </a:r>
          </a:p>
        </p:txBody>
      </p:sp>
      <p:sp>
        <p:nvSpPr>
          <p:cNvPr id="5" name="Text Placeholder 4"/>
          <p:cNvSpPr>
            <a:spLocks noGrp="1"/>
          </p:cNvSpPr>
          <p:nvPr>
            <p:ph type="body" sz="quarter" idx="12"/>
          </p:nvPr>
        </p:nvSpPr>
        <p:spPr>
          <a:xfrm>
            <a:off x="3338285" y="3275623"/>
            <a:ext cx="5671764" cy="1311128"/>
          </a:xfrm>
        </p:spPr>
        <p:txBody>
          <a:bodyPr/>
          <a:lstStyle/>
          <a:p>
            <a:pPr marL="342900" indent="-342900">
              <a:buFont typeface="Wingdings" panose="05000000000000000000" pitchFamily="2" charset="2"/>
              <a:buChar char="Ø"/>
            </a:pPr>
            <a:r>
              <a:rPr lang="en-US" dirty="0"/>
              <a:t>Detailed Information: Provide richer, more relevant information about celebrities, including recent news and personal achievements.</a:t>
            </a:r>
            <a:endParaRPr lang="en-IN" dirty="0"/>
          </a:p>
        </p:txBody>
      </p:sp>
      <p:sp>
        <p:nvSpPr>
          <p:cNvPr id="6" name="Text Placeholder 5"/>
          <p:cNvSpPr>
            <a:spLocks noGrp="1"/>
          </p:cNvSpPr>
          <p:nvPr>
            <p:ph type="body" sz="quarter" idx="13"/>
          </p:nvPr>
        </p:nvSpPr>
        <p:spPr>
          <a:xfrm>
            <a:off x="5805715" y="5128239"/>
            <a:ext cx="5671764" cy="1006429"/>
          </a:xfrm>
        </p:spPr>
        <p:txBody>
          <a:bodyPr/>
          <a:lstStyle/>
          <a:p>
            <a:pPr marL="342900" indent="-342900">
              <a:buFont typeface="Wingdings" panose="05000000000000000000" pitchFamily="2" charset="2"/>
              <a:buChar char="Ø"/>
            </a:pPr>
            <a:r>
              <a:rPr lang="en-US" dirty="0"/>
              <a:t>Tech Integration: Combine with other technologies like voice recognition for more interactive user experiences.</a:t>
            </a:r>
            <a:endParaRPr lang="en-IN" dirty="0"/>
          </a:p>
        </p:txBody>
      </p:sp>
    </p:spTree>
    <p:extLst>
      <p:ext uri="{BB962C8B-B14F-4D97-AF65-F5344CB8AC3E}">
        <p14:creationId xmlns:p14="http://schemas.microsoft.com/office/powerpoint/2010/main" val="1769225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E1514C-5E56-4738-A1FF-4B1CFD2A3E36}" type="slidenum">
              <a:rPr lang="en-US" smtClean="0"/>
              <a:t>21</a:t>
            </a:fld>
            <a:endParaRPr lang="en-US" dirty="0"/>
          </a:p>
        </p:txBody>
      </p:sp>
      <p:sp>
        <p:nvSpPr>
          <p:cNvPr id="3" name="AutoShape 2" descr="Thank You — Stock Photo, Image"/>
          <p:cNvSpPr>
            <a:spLocks noChangeAspect="1" noChangeArrowheads="1"/>
          </p:cNvSpPr>
          <p:nvPr/>
        </p:nvSpPr>
        <p:spPr bwMode="auto">
          <a:xfrm>
            <a:off x="5446032" y="336944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Thank You — Stock Photo, Im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6" descr="85,200+ Thank You Stock Photos, Pictures &amp; Royalty-Free ..."/>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8" descr="85,200+ Thank You Stock Photos, Pictures &amp; Royalty-Free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4783048" y="3320303"/>
            <a:ext cx="3313921" cy="707886"/>
          </a:xfrm>
          <a:prstGeom prst="rect">
            <a:avLst/>
          </a:prstGeom>
        </p:spPr>
        <p:txBody>
          <a:bodyPr wrap="none">
            <a:spAutoFit/>
          </a:bodyPr>
          <a:lstStyle/>
          <a:p>
            <a:r>
              <a:rPr lang="en-IN" sz="4000" b="1" dirty="0">
                <a:latin typeface="Times New Roman" panose="02020603050405020304" pitchFamily="18" charset="0"/>
                <a:cs typeface="Times New Roman" panose="02020603050405020304" pitchFamily="18" charset="0"/>
              </a:rPr>
              <a:t>THANK YOU</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5559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Shape 64"/>
          <p:cNvSpPr>
            <a:spLocks noChangeAspect="1"/>
          </p:cNvSpPr>
          <p:nvPr/>
        </p:nvSpPr>
        <p:spPr>
          <a:xfrm>
            <a:off x="0" y="-2364377"/>
            <a:ext cx="4728754" cy="4728754"/>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Text Placeholder 14"/>
          <p:cNvSpPr>
            <a:spLocks noGrp="1"/>
          </p:cNvSpPr>
          <p:nvPr>
            <p:ph type="body" sz="quarter" idx="11"/>
          </p:nvPr>
        </p:nvSpPr>
        <p:spPr>
          <a:xfrm>
            <a:off x="555245" y="2293256"/>
            <a:ext cx="11636756" cy="3828740"/>
          </a:xfrm>
        </p:spPr>
        <p:txBody>
          <a:bodyPr/>
          <a:lstStyle/>
          <a:p>
            <a:r>
              <a:rPr lang="en-US" dirty="0"/>
              <a:t>Introduction</a:t>
            </a:r>
          </a:p>
          <a:p>
            <a:r>
              <a:rPr lang="en-US" dirty="0"/>
              <a:t>Overview: This project involves the development of a sophisticated face recognition system integrated with Natural Language Processing (NLP) and a user-friendly interface. The system is capable of accurately identifying individuals from images and retrieving detailed information about them, making it highly applicable in fields such as security, social media analysis, and educational tools.</a:t>
            </a:r>
          </a:p>
          <a:p>
            <a:endParaRPr lang="en-US" dirty="0"/>
          </a:p>
          <a:p>
            <a:r>
              <a:rPr lang="en-US" dirty="0"/>
              <a:t>Objective: The objective of this project is to create an advanced face recognition system that not only identifies individuals but also enriches the recognition process by providing relevant information about them. This integration of technologies aims to enhance user experience and solve practical challenges in various domains.</a:t>
            </a:r>
          </a:p>
        </p:txBody>
      </p:sp>
      <p:sp>
        <p:nvSpPr>
          <p:cNvPr id="32" name="Title 31"/>
          <p:cNvSpPr>
            <a:spLocks noGrp="1"/>
          </p:cNvSpPr>
          <p:nvPr>
            <p:ph type="title"/>
          </p:nvPr>
        </p:nvSpPr>
        <p:spPr>
          <a:xfrm>
            <a:off x="555244" y="0"/>
            <a:ext cx="4083304" cy="914096"/>
          </a:xfrm>
        </p:spPr>
        <p:txBody>
          <a:bodyPr/>
          <a:lstStyle/>
          <a:p>
            <a:r>
              <a:rPr lang="en-US" b="1" dirty="0">
                <a:gradFill>
                  <a:gsLst>
                    <a:gs pos="15000">
                      <a:schemeClr val="bg1"/>
                    </a:gs>
                    <a:gs pos="47000">
                      <a:schemeClr val="bg1"/>
                    </a:gs>
                  </a:gsLst>
                  <a:lin ang="5400000" scaled="1"/>
                </a:gradFill>
              </a:rPr>
              <a:t>INTRODUCTION</a:t>
            </a:r>
          </a:p>
        </p:txBody>
      </p:sp>
    </p:spTree>
    <p:extLst>
      <p:ext uri="{BB962C8B-B14F-4D97-AF65-F5344CB8AC3E}">
        <p14:creationId xmlns:p14="http://schemas.microsoft.com/office/powerpoint/2010/main" val="221804989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25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71697" y="1429021"/>
            <a:ext cx="11658600" cy="3948550"/>
          </a:xfrm>
        </p:spPr>
        <p:txBody>
          <a:bodyPr/>
          <a:lstStyle/>
          <a:p>
            <a:r>
              <a:rPr lang="en-IN" sz="4000" b="1" dirty="0">
                <a:latin typeface="Times New Roman" panose="02020603050405020304" pitchFamily="18" charset="0"/>
                <a:cs typeface="Times New Roman" panose="02020603050405020304" pitchFamily="18" charset="0"/>
              </a:rPr>
              <a:t>Problem Statement</a:t>
            </a:r>
          </a:p>
          <a:p>
            <a:endParaRPr lang="en-IN" sz="4000" b="1" dirty="0">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
          </p:nvPr>
        </p:nvSpPr>
        <p:spPr/>
        <p:txBody>
          <a:bodyPr/>
          <a:lstStyle/>
          <a:p>
            <a:fld id="{4997E989-D798-4C62-8E93-3D2D613C2488}" type="slidenum">
              <a:rPr lang="en-US" smtClean="0"/>
              <a:pPr/>
              <a:t>4</a:t>
            </a:fld>
            <a:endParaRPr lang="en-US" dirty="0"/>
          </a:p>
        </p:txBody>
      </p:sp>
      <p:sp>
        <p:nvSpPr>
          <p:cNvPr id="12" name="Rectangle 8"/>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1"/>
          <p:cNvSpPr>
            <a:spLocks noChangeArrowheads="1"/>
          </p:cNvSpPr>
          <p:nvPr/>
        </p:nvSpPr>
        <p:spPr bwMode="auto">
          <a:xfrm>
            <a:off x="784215" y="3253598"/>
            <a:ext cx="1129122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Identifying celebrities from images and providing accurate, relevant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Build a system that: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Recognizes faces in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Retrieves and displays detailed information about identified celebrities from Wikipedia.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Importance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Offers a seamless way to combine visual recognition with informative content, improving user engagement and information access. </a:t>
            </a:r>
          </a:p>
        </p:txBody>
      </p:sp>
    </p:spTree>
    <p:extLst>
      <p:ext uri="{BB962C8B-B14F-4D97-AF65-F5344CB8AC3E}">
        <p14:creationId xmlns:p14="http://schemas.microsoft.com/office/powerpoint/2010/main" val="2568747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5037933" y="915234"/>
            <a:ext cx="2190536" cy="369332"/>
          </a:xfrm>
        </p:spPr>
        <p:txBody>
          <a:bodyPr/>
          <a:lstStyle/>
          <a:p>
            <a:r>
              <a:rPr lang="en-US" sz="2000" dirty="0">
                <a:latin typeface="Times New Roman" panose="02020603050405020304" pitchFamily="18" charset="0"/>
                <a:cs typeface="Times New Roman" panose="02020603050405020304" pitchFamily="18" charset="0"/>
              </a:rPr>
              <a:t>Technologies </a:t>
            </a:r>
            <a:r>
              <a:rPr lang="en-US" sz="2000" dirty="0" err="1">
                <a:latin typeface="Times New Roman" panose="02020603050405020304" pitchFamily="18" charset="0"/>
                <a:cs typeface="Times New Roman" panose="02020603050405020304" pitchFamily="18" charset="0"/>
              </a:rPr>
              <a:t>Uesd</a:t>
            </a:r>
            <a:endParaRPr lang="en-US" sz="2000" dirty="0">
              <a:latin typeface="Times New Roman" panose="02020603050405020304" pitchFamily="18" charset="0"/>
              <a:cs typeface="Times New Roman" panose="02020603050405020304" pitchFamily="18" charset="0"/>
            </a:endParaRPr>
          </a:p>
        </p:txBody>
      </p:sp>
      <p:sp>
        <p:nvSpPr>
          <p:cNvPr id="7" name="Rectangle 4"/>
          <p:cNvSpPr>
            <a:spLocks noGrp="1" noChangeArrowheads="1"/>
          </p:cNvSpPr>
          <p:nvPr>
            <p:ph type="body" sz="quarter" idx="11"/>
          </p:nvPr>
        </p:nvSpPr>
        <p:spPr bwMode="auto">
          <a:xfrm>
            <a:off x="303213" y="2610079"/>
            <a:ext cx="1126199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TensorFlow</a:t>
            </a: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&amp; </a:t>
            </a:r>
            <a:r>
              <a:rPr kumimoji="0" lang="en-US" altLang="en-US" b="1"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Keras</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Frameworks for building and training the face recognition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Wikipedia API</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Fetches information about celebrities.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chemeClr val="bg1"/>
                </a:solidFill>
                <a:latin typeface="Times New Roman" panose="02020603050405020304" pitchFamily="18" charset="0"/>
                <a:cs typeface="Times New Roman" panose="02020603050405020304" pitchFamily="18" charset="0"/>
              </a:rPr>
              <a:t>Computer Vision</a:t>
            </a:r>
            <a:endPar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chemeClr val="bg1"/>
                </a:solidFill>
                <a:latin typeface="Times New Roman" panose="02020603050405020304" pitchFamily="18" charset="0"/>
                <a:cs typeface="Times New Roman" panose="02020603050405020304" pitchFamily="18" charset="0"/>
              </a:rPr>
              <a:t>Natural Language Processing</a:t>
            </a:r>
            <a:endPar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NumPy</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Handles numerical data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Matplotlib</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Visualizes training progress.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ImageDataGenerator</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Augments images for better model performance. </a:t>
            </a:r>
          </a:p>
        </p:txBody>
      </p:sp>
    </p:spTree>
    <p:extLst>
      <p:ext uri="{BB962C8B-B14F-4D97-AF65-F5344CB8AC3E}">
        <p14:creationId xmlns:p14="http://schemas.microsoft.com/office/powerpoint/2010/main" val="324801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91B4684-A4FB-0105-2B57-C1E9D3227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129" y="0"/>
            <a:ext cx="10487742" cy="6858000"/>
          </a:xfrm>
          <a:prstGeom prst="rect">
            <a:avLst/>
          </a:prstGeom>
        </p:spPr>
      </p:pic>
    </p:spTree>
    <p:extLst>
      <p:ext uri="{BB962C8B-B14F-4D97-AF65-F5344CB8AC3E}">
        <p14:creationId xmlns:p14="http://schemas.microsoft.com/office/powerpoint/2010/main" val="1025703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E1514C-5E56-4738-A1FF-4B1CFD2A3E36}" type="slidenum">
              <a:rPr lang="en-US" smtClean="0"/>
              <a:t>7</a:t>
            </a:fld>
            <a:endParaRPr lang="en-US" dirty="0"/>
          </a:p>
        </p:txBody>
      </p:sp>
      <p:sp>
        <p:nvSpPr>
          <p:cNvPr id="3" name="Rectangle 2"/>
          <p:cNvSpPr/>
          <p:nvPr/>
        </p:nvSpPr>
        <p:spPr>
          <a:xfrm>
            <a:off x="574766" y="1409843"/>
            <a:ext cx="10633164" cy="489364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1.Dataset Management:</a:t>
            </a:r>
          </a:p>
          <a:p>
            <a:r>
              <a:rPr lang="en-US" sz="2400" b="1" dirty="0">
                <a:latin typeface="Times New Roman" panose="02020603050405020304" pitchFamily="18" charset="0"/>
                <a:cs typeface="Times New Roman" panose="02020603050405020304" pitchFamily="18" charset="0"/>
              </a:rPr>
              <a:t>Data Extraction</a:t>
            </a:r>
            <a:r>
              <a:rPr lang="en-US" sz="2400" dirty="0">
                <a:latin typeface="Times New Roman" panose="02020603050405020304" pitchFamily="18" charset="0"/>
                <a:cs typeface="Times New Roman" panose="02020603050405020304" pitchFamily="18" charset="0"/>
              </a:rPr>
              <a:t>: Extract images from the dataset zip file and organize them into training and testing directories.</a:t>
            </a:r>
          </a:p>
          <a:p>
            <a:r>
              <a:rPr lang="en-US" sz="2400" b="1" dirty="0">
                <a:latin typeface="Times New Roman" panose="02020603050405020304" pitchFamily="18" charset="0"/>
                <a:cs typeface="Times New Roman" panose="02020603050405020304" pitchFamily="18" charset="0"/>
              </a:rPr>
              <a:t>Preprocessing</a:t>
            </a:r>
            <a:r>
              <a:rPr lang="en-US" sz="2400" dirty="0">
                <a:latin typeface="Times New Roman" panose="02020603050405020304" pitchFamily="18" charset="0"/>
                <a:cs typeface="Times New Roman" panose="02020603050405020304" pitchFamily="18" charset="0"/>
              </a:rPr>
              <a:t>: Resize images to 160x160 pixels, normalize pixel values, and apply data augmentation techniques such as flipping, rotation, and scaling to create a diverse training set.</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2. Model Architecture:</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Feature Extraction</a:t>
            </a:r>
            <a:r>
              <a:rPr lang="en-US" sz="2400" dirty="0">
                <a:latin typeface="Times New Roman" panose="02020603050405020304" pitchFamily="18" charset="0"/>
                <a:cs typeface="Times New Roman" panose="02020603050405020304" pitchFamily="18" charset="0"/>
              </a:rPr>
              <a:t>: Use MobileNetV2 as the backbone model with pre-trained weights to extract features from images.</a:t>
            </a:r>
          </a:p>
          <a:p>
            <a:r>
              <a:rPr lang="en-US" sz="2400" b="1" dirty="0">
                <a:latin typeface="Times New Roman" panose="02020603050405020304" pitchFamily="18" charset="0"/>
                <a:cs typeface="Times New Roman" panose="02020603050405020304" pitchFamily="18" charset="0"/>
              </a:rPr>
              <a:t>Custom Layers</a:t>
            </a:r>
            <a:r>
              <a:rPr lang="en-US" sz="2400" dirty="0">
                <a:latin typeface="Times New Roman" panose="02020603050405020304" pitchFamily="18" charset="0"/>
                <a:cs typeface="Times New Roman" panose="02020603050405020304" pitchFamily="18" charset="0"/>
              </a:rPr>
              <a:t>: Add a global average pooling layer, dropout for regularization, and a dense output layer with </a:t>
            </a:r>
            <a:r>
              <a:rPr lang="en-US" sz="2400" dirty="0" err="1">
                <a:latin typeface="Times New Roman" panose="02020603050405020304" pitchFamily="18" charset="0"/>
                <a:cs typeface="Times New Roman" panose="02020603050405020304" pitchFamily="18" charset="0"/>
              </a:rPr>
              <a:t>softmax</a:t>
            </a:r>
            <a:r>
              <a:rPr lang="en-US" sz="2400" dirty="0">
                <a:latin typeface="Times New Roman" panose="02020603050405020304" pitchFamily="18" charset="0"/>
                <a:cs typeface="Times New Roman" panose="02020603050405020304" pitchFamily="18" charset="0"/>
              </a:rPr>
              <a:t> activation to classify images into different celebrity categories.</a:t>
            </a:r>
          </a:p>
        </p:txBody>
      </p:sp>
      <p:sp>
        <p:nvSpPr>
          <p:cNvPr id="4" name="Rectangle 3"/>
          <p:cNvSpPr/>
          <p:nvPr/>
        </p:nvSpPr>
        <p:spPr>
          <a:xfrm>
            <a:off x="3752781" y="475007"/>
            <a:ext cx="4277133" cy="584775"/>
          </a:xfrm>
          <a:prstGeom prst="rect">
            <a:avLst/>
          </a:prstGeom>
        </p:spPr>
        <p:txBody>
          <a:bodyPr wrap="none">
            <a:spAutoFit/>
          </a:bodyPr>
          <a:lstStyle/>
          <a:p>
            <a:r>
              <a:rPr lang="en-IN" sz="3200" b="1" dirty="0">
                <a:latin typeface="Times New Roman" panose="02020603050405020304" pitchFamily="18" charset="0"/>
                <a:cs typeface="Times New Roman" panose="02020603050405020304" pitchFamily="18" charset="0"/>
              </a:rPr>
              <a:t>Methodology Overview</a:t>
            </a:r>
          </a:p>
        </p:txBody>
      </p:sp>
    </p:spTree>
    <p:extLst>
      <p:ext uri="{BB962C8B-B14F-4D97-AF65-F5344CB8AC3E}">
        <p14:creationId xmlns:p14="http://schemas.microsoft.com/office/powerpoint/2010/main" val="2784103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E1514C-5E56-4738-A1FF-4B1CFD2A3E36}" type="slidenum">
              <a:rPr lang="en-US" smtClean="0"/>
              <a:t>8</a:t>
            </a:fld>
            <a:endParaRPr lang="en-US" dirty="0"/>
          </a:p>
        </p:txBody>
      </p:sp>
      <p:sp>
        <p:nvSpPr>
          <p:cNvPr id="3" name="Rectangle 1"/>
          <p:cNvSpPr>
            <a:spLocks noChangeArrowheads="1"/>
          </p:cNvSpPr>
          <p:nvPr/>
        </p:nvSpPr>
        <p:spPr bwMode="auto">
          <a:xfrm>
            <a:off x="579119" y="5913466"/>
            <a:ext cx="1021924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3"/>
          <p:cNvSpPr/>
          <p:nvPr/>
        </p:nvSpPr>
        <p:spPr>
          <a:xfrm>
            <a:off x="4224671" y="648871"/>
            <a:ext cx="4483920" cy="584775"/>
          </a:xfrm>
          <a:prstGeom prst="rect">
            <a:avLst/>
          </a:prstGeom>
        </p:spPr>
        <p:txBody>
          <a:bodyPr wrap="none">
            <a:spAutoFit/>
          </a:bodyPr>
          <a:lstStyle/>
          <a:p>
            <a:pPr lvl="0" eaLnBrk="0" fontAlgn="base" hangingPunct="0">
              <a:spcBef>
                <a:spcPct val="0"/>
              </a:spcBef>
              <a:spcAft>
                <a:spcPct val="0"/>
              </a:spcAft>
            </a:pPr>
            <a:r>
              <a:rPr lang="en-US" altLang="en-US" sz="3200" b="1" dirty="0">
                <a:latin typeface="Times New Roman" panose="02020603050405020304" pitchFamily="18" charset="0"/>
                <a:cs typeface="Times New Roman" panose="02020603050405020304" pitchFamily="18" charset="0"/>
              </a:rPr>
              <a:t>T</a:t>
            </a:r>
            <a:r>
              <a:rPr lang="en-IN" sz="3200" b="1" dirty="0">
                <a:latin typeface="Times New Roman" panose="02020603050405020304" pitchFamily="18" charset="0"/>
                <a:cs typeface="Times New Roman" panose="02020603050405020304" pitchFamily="18" charset="0"/>
              </a:rPr>
              <a:t>raining and Evaluation</a:t>
            </a:r>
            <a:endParaRPr lang="en-US" altLang="en-US" sz="3200" b="1" dirty="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579119" y="1449384"/>
            <a:ext cx="10842171"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1.Training Process: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Generators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ImageDataGenerator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stream images from directories and perform real-time data augmentation.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Training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Fit the model on the training set with early stopping callbacks to halt training once the model achieves 98%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Validation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Validate the model performance on the testing set to ensure generalization.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 Model Evaluation and Use:</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Performance Metrics</a:t>
            </a:r>
            <a:r>
              <a:rPr lang="en-US" sz="2000" dirty="0">
                <a:latin typeface="Times New Roman" panose="02020603050405020304" pitchFamily="18" charset="0"/>
                <a:cs typeface="Times New Roman" panose="02020603050405020304" pitchFamily="18" charset="0"/>
              </a:rPr>
              <a:t>: Assess model accuracy and loss using metrics from training and validation phases.</a:t>
            </a:r>
          </a:p>
          <a:p>
            <a:r>
              <a:rPr lang="en-US" sz="2000" b="1" dirty="0">
                <a:latin typeface="Times New Roman" panose="02020603050405020304" pitchFamily="18" charset="0"/>
                <a:cs typeface="Times New Roman" panose="02020603050405020304" pitchFamily="18" charset="0"/>
              </a:rPr>
              <a:t>Prediction</a:t>
            </a:r>
            <a:r>
              <a:rPr lang="en-US" sz="2000" dirty="0">
                <a:latin typeface="Times New Roman" panose="02020603050405020304" pitchFamily="18" charset="0"/>
                <a:cs typeface="Times New Roman" panose="02020603050405020304" pitchFamily="18" charset="0"/>
              </a:rPr>
              <a:t>: Load and preprocess test images, then use the trained model to predict celebrity identities.</a:t>
            </a:r>
          </a:p>
          <a:p>
            <a:r>
              <a:rPr lang="en-US" sz="2000" b="1" dirty="0">
                <a:latin typeface="Times New Roman" panose="02020603050405020304" pitchFamily="18" charset="0"/>
                <a:cs typeface="Times New Roman" panose="02020603050405020304" pitchFamily="18" charset="0"/>
              </a:rPr>
              <a:t>Information Retrieval</a:t>
            </a:r>
            <a:r>
              <a:rPr lang="en-US" sz="2000" dirty="0">
                <a:latin typeface="Times New Roman" panose="02020603050405020304" pitchFamily="18" charset="0"/>
                <a:cs typeface="Times New Roman" panose="02020603050405020304" pitchFamily="18" charset="0"/>
              </a:rPr>
              <a:t>: Integrate with external APIs (e.g., Wikipedia) to fetch detailed information about recognized celebrities.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8152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8658" y="3493674"/>
            <a:ext cx="2377440" cy="2481705"/>
          </a:xfrm>
        </p:spPr>
        <p:txBody>
          <a:bodyPr/>
          <a:lstStyle/>
          <a:p>
            <a:r>
              <a:rPr lang="en-IN" dirty="0"/>
              <a:t>Data Preparation</a:t>
            </a:r>
            <a:endParaRPr lang="en-US" dirty="0"/>
          </a:p>
          <a:p>
            <a:endParaRPr lang="en-US" dirty="0"/>
          </a:p>
          <a:p>
            <a:r>
              <a:rPr lang="en-US" dirty="0"/>
              <a:t>Extracting and organizing the image dataset for training and testing.</a:t>
            </a:r>
          </a:p>
        </p:txBody>
      </p:sp>
      <p:sp>
        <p:nvSpPr>
          <p:cNvPr id="3" name="Slide Number Placeholder 2"/>
          <p:cNvSpPr>
            <a:spLocks noGrp="1"/>
          </p:cNvSpPr>
          <p:nvPr>
            <p:ph type="sldNum" sz="quarter" idx="12"/>
          </p:nvPr>
        </p:nvSpPr>
        <p:spPr/>
        <p:txBody>
          <a:bodyPr/>
          <a:lstStyle/>
          <a:p>
            <a:fld id="{5AE1514C-5E56-4738-A1FF-4B1CFD2A3E36}" type="slidenum">
              <a:rPr lang="en-US" smtClean="0"/>
              <a:pPr/>
              <a:t>9</a:t>
            </a:fld>
            <a:endParaRPr lang="en-US" dirty="0"/>
          </a:p>
        </p:txBody>
      </p:sp>
      <p:sp>
        <p:nvSpPr>
          <p:cNvPr id="7" name="Content Placeholder 6"/>
          <p:cNvSpPr>
            <a:spLocks noGrp="1"/>
          </p:cNvSpPr>
          <p:nvPr>
            <p:ph idx="14"/>
          </p:nvPr>
        </p:nvSpPr>
        <p:spPr>
          <a:xfrm>
            <a:off x="2483635" y="3493674"/>
            <a:ext cx="2377440" cy="2786404"/>
          </a:xfrm>
        </p:spPr>
        <p:txBody>
          <a:bodyPr/>
          <a:lstStyle/>
          <a:p>
            <a:r>
              <a:rPr lang="en-IN" dirty="0"/>
              <a:t>Model Development</a:t>
            </a:r>
          </a:p>
          <a:p>
            <a:endParaRPr lang="en-IN" dirty="0"/>
          </a:p>
          <a:p>
            <a:r>
              <a:rPr lang="en-US" dirty="0"/>
              <a:t>Creating and training a custom deep learning model on the dataset.</a:t>
            </a:r>
          </a:p>
        </p:txBody>
      </p:sp>
      <p:sp>
        <p:nvSpPr>
          <p:cNvPr id="8" name="Content Placeholder 7"/>
          <p:cNvSpPr>
            <a:spLocks noGrp="1"/>
          </p:cNvSpPr>
          <p:nvPr>
            <p:ph idx="15"/>
          </p:nvPr>
        </p:nvSpPr>
        <p:spPr>
          <a:xfrm>
            <a:off x="4898612" y="3493674"/>
            <a:ext cx="2377440" cy="2481705"/>
          </a:xfrm>
        </p:spPr>
        <p:txBody>
          <a:bodyPr/>
          <a:lstStyle/>
          <a:p>
            <a:r>
              <a:rPr lang="en-IN" dirty="0"/>
              <a:t>Training Process</a:t>
            </a:r>
          </a:p>
          <a:p>
            <a:endParaRPr lang="en-IN" dirty="0"/>
          </a:p>
          <a:p>
            <a:r>
              <a:rPr lang="en-US" dirty="0"/>
              <a:t>Applying the trained model to classify and recognize images.</a:t>
            </a:r>
          </a:p>
        </p:txBody>
      </p:sp>
      <p:sp>
        <p:nvSpPr>
          <p:cNvPr id="9" name="Content Placeholder 8"/>
          <p:cNvSpPr>
            <a:spLocks noGrp="1"/>
          </p:cNvSpPr>
          <p:nvPr>
            <p:ph idx="16"/>
          </p:nvPr>
        </p:nvSpPr>
        <p:spPr>
          <a:xfrm>
            <a:off x="7313589" y="3493674"/>
            <a:ext cx="2377440" cy="3091103"/>
          </a:xfrm>
        </p:spPr>
        <p:txBody>
          <a:bodyPr/>
          <a:lstStyle/>
          <a:p>
            <a:r>
              <a:rPr lang="en-IN" dirty="0"/>
              <a:t>Prediction Phase</a:t>
            </a:r>
          </a:p>
          <a:p>
            <a:endParaRPr lang="en-IN" dirty="0"/>
          </a:p>
          <a:p>
            <a:r>
              <a:rPr lang="en-US" dirty="0"/>
              <a:t>Fetching and displaying relevant information about recognized entities.</a:t>
            </a:r>
          </a:p>
        </p:txBody>
      </p:sp>
      <p:sp>
        <p:nvSpPr>
          <p:cNvPr id="33" name="Content Placeholder 32"/>
          <p:cNvSpPr>
            <a:spLocks noGrp="1"/>
          </p:cNvSpPr>
          <p:nvPr>
            <p:ph idx="17"/>
          </p:nvPr>
        </p:nvSpPr>
        <p:spPr>
          <a:xfrm>
            <a:off x="9728566" y="3493674"/>
            <a:ext cx="2377440" cy="2786404"/>
          </a:xfrm>
        </p:spPr>
        <p:txBody>
          <a:bodyPr/>
          <a:lstStyle/>
          <a:p>
            <a:r>
              <a:rPr lang="en-IN" dirty="0"/>
              <a:t>User Interface Design</a:t>
            </a:r>
          </a:p>
          <a:p>
            <a:endParaRPr lang="en-IN" dirty="0"/>
          </a:p>
          <a:p>
            <a:r>
              <a:rPr lang="en-US" dirty="0"/>
              <a:t>Developing an intuitive UI for user interaction and results display.</a:t>
            </a:r>
          </a:p>
        </p:txBody>
      </p:sp>
      <p:sp>
        <p:nvSpPr>
          <p:cNvPr id="5" name="Text Placeholder 4"/>
          <p:cNvSpPr>
            <a:spLocks noGrp="1"/>
          </p:cNvSpPr>
          <p:nvPr>
            <p:ph type="body" sz="quarter" idx="13"/>
          </p:nvPr>
        </p:nvSpPr>
        <p:spPr>
          <a:xfrm>
            <a:off x="147476" y="860874"/>
            <a:ext cx="11855838" cy="590931"/>
          </a:xfrm>
        </p:spPr>
        <p:txBody>
          <a:bodyPr/>
          <a:lstStyle/>
          <a:p>
            <a:r>
              <a:rPr lang="en-IN" sz="3600" b="1" dirty="0">
                <a:latin typeface="Times New Roman" panose="02020603050405020304" pitchFamily="18" charset="0"/>
                <a:cs typeface="Times New Roman" panose="02020603050405020304" pitchFamily="18" charset="0"/>
              </a:rPr>
              <a:t>Project Workflow Overview</a:t>
            </a:r>
            <a:endParaRPr lang="en-US" sz="3600" b="1" dirty="0">
              <a:latin typeface="Times New Roman" panose="02020603050405020304" pitchFamily="18" charset="0"/>
              <a:cs typeface="Times New Roman" panose="02020603050405020304" pitchFamily="18" charset="0"/>
            </a:endParaRPr>
          </a:p>
        </p:txBody>
      </p:sp>
      <p:sp>
        <p:nvSpPr>
          <p:cNvPr id="47" name="Content Placeholder 46"/>
          <p:cNvSpPr>
            <a:spLocks noGrp="1"/>
          </p:cNvSpPr>
          <p:nvPr>
            <p:ph idx="18"/>
          </p:nvPr>
        </p:nvSpPr>
        <p:spPr>
          <a:xfrm>
            <a:off x="68658" y="2287110"/>
            <a:ext cx="2377440" cy="840230"/>
          </a:xfrm>
        </p:spPr>
        <p:txBody>
          <a:bodyPr/>
          <a:lstStyle/>
          <a:p>
            <a:r>
              <a:rPr lang="en-US" dirty="0"/>
              <a:t>1</a:t>
            </a:r>
          </a:p>
        </p:txBody>
      </p:sp>
      <p:sp>
        <p:nvSpPr>
          <p:cNvPr id="48" name="Content Placeholder 47"/>
          <p:cNvSpPr>
            <a:spLocks noGrp="1"/>
          </p:cNvSpPr>
          <p:nvPr>
            <p:ph idx="19"/>
          </p:nvPr>
        </p:nvSpPr>
        <p:spPr>
          <a:xfrm>
            <a:off x="2446098" y="2287110"/>
            <a:ext cx="2377440" cy="840230"/>
          </a:xfrm>
        </p:spPr>
        <p:txBody>
          <a:bodyPr/>
          <a:lstStyle/>
          <a:p>
            <a:r>
              <a:rPr lang="en-US" dirty="0"/>
              <a:t>2</a:t>
            </a:r>
          </a:p>
        </p:txBody>
      </p:sp>
      <p:sp>
        <p:nvSpPr>
          <p:cNvPr id="49" name="Content Placeholder 48"/>
          <p:cNvSpPr>
            <a:spLocks noGrp="1"/>
          </p:cNvSpPr>
          <p:nvPr>
            <p:ph idx="20"/>
          </p:nvPr>
        </p:nvSpPr>
        <p:spPr>
          <a:xfrm>
            <a:off x="4898612" y="2287110"/>
            <a:ext cx="2377440" cy="840230"/>
          </a:xfrm>
        </p:spPr>
        <p:txBody>
          <a:bodyPr/>
          <a:lstStyle/>
          <a:p>
            <a:r>
              <a:rPr lang="en-US" dirty="0"/>
              <a:t>3</a:t>
            </a:r>
          </a:p>
        </p:txBody>
      </p:sp>
      <p:sp>
        <p:nvSpPr>
          <p:cNvPr id="50" name="Content Placeholder 49"/>
          <p:cNvSpPr>
            <a:spLocks noGrp="1"/>
          </p:cNvSpPr>
          <p:nvPr>
            <p:ph idx="21"/>
          </p:nvPr>
        </p:nvSpPr>
        <p:spPr>
          <a:xfrm>
            <a:off x="7276052" y="2335544"/>
            <a:ext cx="2377440" cy="840230"/>
          </a:xfrm>
        </p:spPr>
        <p:txBody>
          <a:bodyPr/>
          <a:lstStyle/>
          <a:p>
            <a:r>
              <a:rPr lang="en-US" dirty="0"/>
              <a:t>4</a:t>
            </a:r>
          </a:p>
        </p:txBody>
      </p:sp>
      <p:sp>
        <p:nvSpPr>
          <p:cNvPr id="51" name="Content Placeholder 50"/>
          <p:cNvSpPr>
            <a:spLocks noGrp="1"/>
          </p:cNvSpPr>
          <p:nvPr>
            <p:ph idx="22"/>
          </p:nvPr>
        </p:nvSpPr>
        <p:spPr>
          <a:xfrm>
            <a:off x="9728566" y="2335544"/>
            <a:ext cx="2377440" cy="840230"/>
          </a:xfrm>
        </p:spPr>
        <p:txBody>
          <a:bodyPr/>
          <a:lstStyle/>
          <a:p>
            <a:r>
              <a:rPr lang="en-US" dirty="0"/>
              <a:t>5</a:t>
            </a:r>
          </a:p>
        </p:txBody>
      </p:sp>
    </p:spTree>
    <p:extLst>
      <p:ext uri="{BB962C8B-B14F-4D97-AF65-F5344CB8AC3E}">
        <p14:creationId xmlns:p14="http://schemas.microsoft.com/office/powerpoint/2010/main" val="2161256907"/>
      </p:ext>
    </p:extLst>
  </p:cSld>
  <p:clrMapOvr>
    <a:masterClrMapping/>
  </p:clrMapOvr>
  <p:transition spd="slow">
    <p:push/>
  </p:transition>
</p:sld>
</file>

<file path=ppt/theme/theme1.xml><?xml version="1.0" encoding="utf-8"?>
<a:theme xmlns:a="http://schemas.openxmlformats.org/drawingml/2006/main" name="Storybuilding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01425_Powerful Presentations_Win32_mlw - v2" id="{7CBB6D80-F69F-4458-A96A-A39B855A93D5}" vid="{827664DE-2D82-4B7F-8582-8671022436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2E6351-E64A-42DD-A554-7DF752222129}">
  <ds:schemaRefs>
    <ds:schemaRef ds:uri="http://www.w3.org/XML/1998/namespace"/>
    <ds:schemaRef ds:uri="http://purl.org/dc/elements/1.1/"/>
    <ds:schemaRef ds:uri="http://purl.org/dc/terms/"/>
    <ds:schemaRef ds:uri="http://schemas.microsoft.com/office/2006/documentManagement/types"/>
    <ds:schemaRef ds:uri="http://schemas.microsoft.com/office/2006/metadata/properties"/>
    <ds:schemaRef ds:uri="http://purl.org/dc/dcmitype/"/>
    <ds:schemaRef ds:uri="71af3243-3dd4-4a8d-8c0d-dd76da1f02a5"/>
    <ds:schemaRef ds:uri="http://schemas.microsoft.com/office/infopath/2007/PartnerControls"/>
    <ds:schemaRef ds:uri="http://schemas.openxmlformats.org/package/2006/metadata/core-properties"/>
    <ds:schemaRef ds:uri="16c05727-aa75-4e4a-9b5f-8a80a1165891"/>
  </ds:schemaRefs>
</ds:datastoreItem>
</file>

<file path=customXml/itemProps2.xml><?xml version="1.0" encoding="utf-8"?>
<ds:datastoreItem xmlns:ds="http://schemas.openxmlformats.org/officeDocument/2006/customXml" ds:itemID="{B1C2FF92-1ACE-4D23-9586-85906FF02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30CA71C-6B24-463C-853F-076A02E27C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Powerful Presentations</Template>
  <TotalTime>0</TotalTime>
  <Words>841</Words>
  <Application>Microsoft Office PowerPoint</Application>
  <PresentationFormat>Widescreen</PresentationFormat>
  <Paragraphs>127</Paragraphs>
  <Slides>21</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Arial Black</vt:lpstr>
      <vt:lpstr>Calibri</vt:lpstr>
      <vt:lpstr>Segoe UI</vt:lpstr>
      <vt:lpstr>Segoe UI Black</vt:lpstr>
      <vt:lpstr>Segoe UI Light</vt:lpstr>
      <vt:lpstr>Segoe UI Semibold</vt:lpstr>
      <vt:lpstr>Segoe UI Semilight</vt:lpstr>
      <vt:lpstr>Times New Roman</vt:lpstr>
      <vt:lpstr>Wingdings</vt:lpstr>
      <vt:lpstr>Storybuilding Neal Creative</vt:lpstr>
      <vt:lpstr>PowerPoint Presentation</vt:lpstr>
      <vt:lpstr>CONTENTS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2024-09-02T19:54:11Z</dcterms:created>
  <dcterms:modified xsi:type="dcterms:W3CDTF">2024-09-03T04:07:17Z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