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2" r:id="rId5"/>
    <p:sldId id="276" r:id="rId6"/>
    <p:sldId id="296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FBF29-0CD8-43EC-9163-1AAC2DEC9160}" v="3" dt="2022-10-28T13:24:05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5634"/>
  </p:normalViewPr>
  <p:slideViewPr>
    <p:cSldViewPr snapToGrid="0" showGuides="1">
      <p:cViewPr varScale="1">
        <p:scale>
          <a:sx n="99" d="100"/>
          <a:sy n="99" d="100"/>
        </p:scale>
        <p:origin x="88" y="30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Ramachandran" userId="57e2e1e5-c0ad-436b-bb19-c8c477a37a71" providerId="ADAL" clId="{1F2FBF29-0CD8-43EC-9163-1AAC2DEC9160}"/>
    <pc:docChg chg="undo custSel modSld">
      <pc:chgData name="Shankar Ramachandran" userId="57e2e1e5-c0ad-436b-bb19-c8c477a37a71" providerId="ADAL" clId="{1F2FBF29-0CD8-43EC-9163-1AAC2DEC9160}" dt="2022-10-28T13:21:57.365" v="1380" actId="20577"/>
      <pc:docMkLst>
        <pc:docMk/>
      </pc:docMkLst>
      <pc:sldChg chg="addSp delSp modSp mod">
        <pc:chgData name="Shankar Ramachandran" userId="57e2e1e5-c0ad-436b-bb19-c8c477a37a71" providerId="ADAL" clId="{1F2FBF29-0CD8-43EC-9163-1AAC2DEC9160}" dt="2022-10-25T15:11:27.359" v="1327" actId="20577"/>
        <pc:sldMkLst>
          <pc:docMk/>
          <pc:sldMk cId="1246021298" sldId="279"/>
        </pc:sldMkLst>
        <pc:spChg chg="del mod">
          <ac:chgData name="Shankar Ramachandran" userId="57e2e1e5-c0ad-436b-bb19-c8c477a37a71" providerId="ADAL" clId="{1F2FBF29-0CD8-43EC-9163-1AAC2DEC9160}" dt="2022-10-24T15:04:42.491" v="946" actId="478"/>
          <ac:spMkLst>
            <pc:docMk/>
            <pc:sldMk cId="1246021298" sldId="279"/>
            <ac:spMk id="3" creationId="{4379BBF1-9BC2-6DCE-0154-8873469878A5}"/>
          </ac:spMkLst>
        </pc:spChg>
        <pc:spChg chg="add del mod">
          <ac:chgData name="Shankar Ramachandran" userId="57e2e1e5-c0ad-436b-bb19-c8c477a37a71" providerId="ADAL" clId="{1F2FBF29-0CD8-43EC-9163-1AAC2DEC9160}" dt="2022-10-24T15:04:46.653" v="947" actId="478"/>
          <ac:spMkLst>
            <pc:docMk/>
            <pc:sldMk cId="1246021298" sldId="279"/>
            <ac:spMk id="4" creationId="{BB65C79E-8B2C-08E1-2E64-FFD9FD913955}"/>
          </ac:spMkLst>
        </pc:spChg>
        <pc:graphicFrameChg chg="mod ord modGraphic">
          <ac:chgData name="Shankar Ramachandran" userId="57e2e1e5-c0ad-436b-bb19-c8c477a37a71" providerId="ADAL" clId="{1F2FBF29-0CD8-43EC-9163-1AAC2DEC9160}" dt="2022-10-25T15:11:27.359" v="1327" actId="20577"/>
          <ac:graphicFrameMkLst>
            <pc:docMk/>
            <pc:sldMk cId="1246021298" sldId="279"/>
            <ac:graphicFrameMk id="8" creationId="{7E5E2BDF-8ED2-40CB-B07C-B015E1420EA8}"/>
          </ac:graphicFrameMkLst>
        </pc:graphicFrameChg>
      </pc:sldChg>
      <pc:sldChg chg="modSp mod">
        <pc:chgData name="Shankar Ramachandran" userId="57e2e1e5-c0ad-436b-bb19-c8c477a37a71" providerId="ADAL" clId="{1F2FBF29-0CD8-43EC-9163-1AAC2DEC9160}" dt="2022-10-28T13:21:57.365" v="1380" actId="20577"/>
        <pc:sldMkLst>
          <pc:docMk/>
          <pc:sldMk cId="1628074793" sldId="296"/>
        </pc:sldMkLst>
        <pc:spChg chg="mod">
          <ac:chgData name="Shankar Ramachandran" userId="57e2e1e5-c0ad-436b-bb19-c8c477a37a71" providerId="ADAL" clId="{1F2FBF29-0CD8-43EC-9163-1AAC2DEC9160}" dt="2022-10-28T13:21:57.365" v="1380" actId="20577"/>
          <ac:spMkLst>
            <pc:docMk/>
            <pc:sldMk cId="1628074793" sldId="296"/>
            <ac:spMk id="20" creationId="{CC0093B1-77CC-1E61-FB22-E136F94EAB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INTERNAL Microsoft - for Instrcutors  Only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INTERNAL Microsoft - for Instrcutors  Only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INTERNAL Microsoft - for Instrcutors 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QMX - ACA HOL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Ideation &amp; Details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Incorporated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4260180" cy="3110873"/>
          </a:xfrm>
        </p:spPr>
        <p:txBody>
          <a:bodyPr/>
          <a:lstStyle/>
          <a:p>
            <a:r>
              <a:rPr lang="en-US" dirty="0"/>
              <a:t>Fictional company – with the role to  evaluate Azure Container Apps for their fictional customer and prep the labs.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 personas/ SUM Inc. employees</a:t>
            </a:r>
          </a:p>
          <a:p>
            <a:r>
              <a:rPr lang="en-US" dirty="0"/>
              <a:t>Martha – CTO – </a:t>
            </a:r>
            <a:br>
              <a:rPr lang="en-US" dirty="0"/>
            </a:br>
            <a:r>
              <a:rPr lang="en-US" sz="1200" i="1" dirty="0">
                <a:latin typeface="Abadi Extra Light" panose="020B0204020104020204" pitchFamily="34" charset="0"/>
              </a:rPr>
              <a:t>to mandate structure and approach for the labs themselves</a:t>
            </a:r>
          </a:p>
          <a:p>
            <a:r>
              <a:rPr lang="en-US" dirty="0"/>
              <a:t>Alice – Kubernetes expert   </a:t>
            </a:r>
            <a:br>
              <a:rPr lang="en-US" dirty="0"/>
            </a:br>
            <a:r>
              <a:rPr lang="en-US" sz="1200" i="1" dirty="0">
                <a:latin typeface="Abadi Extra Light" panose="020B0204020104020204" pitchFamily="34" charset="0"/>
              </a:rPr>
              <a:t>to compare Kubernetes/AKS with ACA and provide observations</a:t>
            </a:r>
          </a:p>
          <a:p>
            <a:r>
              <a:rPr lang="en-US" dirty="0"/>
              <a:t>Bob – Polyglot developer</a:t>
            </a:r>
            <a:br>
              <a:rPr lang="en-US" dirty="0"/>
            </a:br>
            <a:r>
              <a:rPr lang="en-US" sz="1200" i="1" dirty="0">
                <a:latin typeface="Abadi Extra Light" panose="020B0204020104020204" pitchFamily="34" charset="0"/>
              </a:rPr>
              <a:t>to surface cross microservice communication that ACA provides, illustrate advantages of  KEDA and introduce Dapr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98" y="2488"/>
            <a:ext cx="5117162" cy="1325563"/>
          </a:xfrm>
        </p:spPr>
        <p:txBody>
          <a:bodyPr/>
          <a:lstStyle/>
          <a:p>
            <a:r>
              <a:rPr lang="en-US" altLang="zh-CN" dirty="0" err="1"/>
              <a:t>Marketblitz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4497" y="935652"/>
            <a:ext cx="4320003" cy="5355678"/>
          </a:xfrm>
        </p:spPr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Rapidly growing market research firm which has recently </a:t>
            </a:r>
            <a:r>
              <a:rPr lang="en-US" b="1" u="sng" dirty="0">
                <a:latin typeface="Abadi Extra Light" panose="020B0204020104020204" pitchFamily="34" charset="0"/>
              </a:rPr>
              <a:t>acquired 2 different startups </a:t>
            </a:r>
            <a:r>
              <a:rPr lang="en-US" dirty="0">
                <a:latin typeface="Abadi Extra Light" panose="020B0204020104020204" pitchFamily="34" charset="0"/>
              </a:rPr>
              <a:t>and their respective product lines. </a:t>
            </a:r>
            <a:br>
              <a:rPr lang="en-US" dirty="0">
                <a:latin typeface="Abadi Extra Light" panose="020B0204020104020204" pitchFamily="34" charset="0"/>
              </a:rPr>
            </a:br>
            <a:br>
              <a:rPr lang="en-US" dirty="0">
                <a:latin typeface="Abadi Extra Light" panose="020B0204020104020204" pitchFamily="34" charset="0"/>
              </a:rPr>
            </a:br>
            <a:r>
              <a:rPr lang="en-US" dirty="0">
                <a:latin typeface="Abadi Extra Light" panose="020B0204020104020204" pitchFamily="34" charset="0"/>
              </a:rPr>
              <a:t>One of the acquisition is a  market analytics firm that develops mostly on the </a:t>
            </a:r>
            <a:r>
              <a:rPr lang="en-US" b="1" dirty="0">
                <a:latin typeface="Abadi Extra Light" panose="020B0204020104020204" pitchFamily="34" charset="0"/>
              </a:rPr>
              <a:t>Microsoft web tech stack </a:t>
            </a:r>
            <a:r>
              <a:rPr lang="en-US" dirty="0">
                <a:latin typeface="Abadi Extra Light" panose="020B0204020104020204" pitchFamily="34" charset="0"/>
              </a:rPr>
              <a:t>– Dotnet Core , </a:t>
            </a:r>
            <a:r>
              <a:rPr lang="en-US" dirty="0" err="1">
                <a:latin typeface="Abadi Extra Light" panose="020B0204020104020204" pitchFamily="34" charset="0"/>
              </a:rPr>
              <a:t>ASP.Net</a:t>
            </a:r>
            <a:r>
              <a:rPr lang="en-US" dirty="0">
                <a:latin typeface="Abadi Extra Light" panose="020B0204020104020204" pitchFamily="34" charset="0"/>
              </a:rPr>
              <a:t> Web API et.al.</a:t>
            </a:r>
            <a:br>
              <a:rPr lang="en-US" dirty="0">
                <a:latin typeface="Abadi Extra Light" panose="020B0204020104020204" pitchFamily="34" charset="0"/>
              </a:rPr>
            </a:br>
            <a:r>
              <a:rPr lang="en-US" dirty="0">
                <a:latin typeface="Abadi Extra Light" panose="020B0204020104020204" pitchFamily="34" charset="0"/>
              </a:rPr>
              <a:t>The other is a marketing UX firm focusing mostly on </a:t>
            </a:r>
            <a:r>
              <a:rPr lang="en-US" b="1" dirty="0">
                <a:latin typeface="Abadi Extra Light" panose="020B0204020104020204" pitchFamily="34" charset="0"/>
              </a:rPr>
              <a:t>different UI libraries.</a:t>
            </a:r>
            <a:br>
              <a:rPr lang="en-US" b="1" dirty="0">
                <a:latin typeface="Abadi Extra Light" panose="020B0204020104020204" pitchFamily="34" charset="0"/>
              </a:rPr>
            </a:br>
            <a:br>
              <a:rPr lang="en-US" dirty="0">
                <a:latin typeface="Abadi Extra Light" panose="020B0204020104020204" pitchFamily="34" charset="0"/>
              </a:rPr>
            </a:br>
            <a:r>
              <a:rPr lang="en-US" dirty="0" err="1">
                <a:latin typeface="Abadi Extra Light" panose="020B0204020104020204" pitchFamily="34" charset="0"/>
              </a:rPr>
              <a:t>Marketblitz</a:t>
            </a:r>
            <a:r>
              <a:rPr lang="en-US" dirty="0">
                <a:latin typeface="Abadi Extra Light" panose="020B0204020104020204" pitchFamily="34" charset="0"/>
              </a:rPr>
              <a:t> – is at a juncture where they want to consolidate ALL their offerings as a single API suite while ensuring their top talent is retained  and continues to work on their respective areas of expertise. They hope to structure some of the existing </a:t>
            </a:r>
            <a:r>
              <a:rPr lang="en-US" b="1" dirty="0">
                <a:latin typeface="Abadi Extra Light" panose="020B0204020104020204" pitchFamily="34" charset="0"/>
              </a:rPr>
              <a:t>core APIs for internal usage only </a:t>
            </a:r>
            <a:r>
              <a:rPr lang="en-US" dirty="0">
                <a:latin typeface="Abadi Extra Light" panose="020B0204020104020204" pitchFamily="34" charset="0"/>
              </a:rPr>
              <a:t>– parts of which could be used by the new API suite which would be customer facing. After the first phase of consolidation, they expect to beta test – at which point they </a:t>
            </a:r>
            <a:r>
              <a:rPr lang="en-US" b="1" dirty="0">
                <a:latin typeface="Abadi Extra Light" panose="020B0204020104020204" pitchFamily="34" charset="0"/>
              </a:rPr>
              <a:t>foresee some challenges with A/B testing</a:t>
            </a:r>
            <a:r>
              <a:rPr lang="en-US" dirty="0">
                <a:latin typeface="Abadi Extra Light" panose="020B0204020104020204" pitchFamily="34" charset="0"/>
              </a:rPr>
              <a:t> and are also concerned as to </a:t>
            </a:r>
            <a:r>
              <a:rPr lang="en-US" b="1" dirty="0">
                <a:latin typeface="Abadi Extra Light" panose="020B0204020104020204" pitchFamily="34" charset="0"/>
              </a:rPr>
              <a:t>how they will meet scaling needs </a:t>
            </a:r>
            <a:r>
              <a:rPr lang="en-US" dirty="0">
                <a:latin typeface="Abadi Extra Light" panose="020B0204020104020204" pitchFamily="34" charset="0"/>
              </a:rPr>
              <a:t>if/when the pilot becomes successful with increasing demand/end-users..</a:t>
            </a:r>
            <a:br>
              <a:rPr lang="en-US" dirty="0"/>
            </a:br>
            <a:endParaRPr lang="en-US" sz="120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07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111250513"/>
              </p:ext>
            </p:extLst>
          </p:nvPr>
        </p:nvGraphicFramePr>
        <p:xfrm>
          <a:off x="225379" y="62583"/>
          <a:ext cx="11178864" cy="66707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32964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3238581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2235773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2235773">
                  <a:extLst>
                    <a:ext uri="{9D8B030D-6E8A-4147-A177-3AD203B41FA5}">
                      <a16:colId xmlns:a16="http://schemas.microsoft.com/office/drawing/2014/main" val="3091143212"/>
                    </a:ext>
                  </a:extLst>
                </a:gridCol>
                <a:gridCol w="2235773">
                  <a:extLst>
                    <a:ext uri="{9D8B030D-6E8A-4147-A177-3AD203B41FA5}">
                      <a16:colId xmlns:a16="http://schemas.microsoft.com/office/drawing/2014/main" val="440248734"/>
                    </a:ext>
                  </a:extLst>
                </a:gridCol>
              </a:tblGrid>
              <a:tr h="35521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accent6"/>
                          </a:solidFill>
                        </a:rPr>
                        <a:t>Lab</a:t>
                      </a:r>
                      <a:endParaRPr lang="en-US" sz="18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/>
                          </a:solidFill>
                        </a:rPr>
                        <a:t>Theme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/>
                          </a:solidFill>
                        </a:rPr>
                        <a:t>Artifacts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/>
                          </a:solidFill>
                        </a:rPr>
                        <a:t>Challenges </a:t>
                      </a:r>
                      <a:r>
                        <a:rPr lang="en-US" sz="1200" b="0" dirty="0">
                          <a:solidFill>
                            <a:schemeClr val="accent6"/>
                          </a:solidFill>
                        </a:rPr>
                        <a:t>(optional)</a:t>
                      </a:r>
                      <a:endParaRPr lang="en-US" sz="1200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/>
                          </a:solidFill>
                        </a:rPr>
                        <a:t>Pertinence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1509643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accent6"/>
                          </a:solidFill>
                        </a:rPr>
                        <a:t>Traffic Split</a:t>
                      </a:r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accent6"/>
                          </a:solidFill>
                        </a:rPr>
                        <a:t>1. PDF/PPT for guided ACA creation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accent6"/>
                          </a:solidFill>
                        </a:rPr>
                        <a:t>2. Docker hub images for showing traffic split percentage-wise.</a:t>
                      </a:r>
                    </a:p>
                    <a:p>
                      <a:pPr algn="l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3. Simple static HTML web page container with differing visual variations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Implement a 30/30/40 split for same app.</a:t>
                      </a:r>
                      <a:b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</a:br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Inactivate one of the versions and re-implement 50/50 split.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Applies to customer’s A/B </a:t>
                      </a:r>
                      <a:r>
                        <a:rPr lang="en-US" sz="1000" b="0" i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testing foundational need</a:t>
                      </a: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799223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6"/>
                          </a:solidFill>
                        </a:rPr>
                        <a:t>Internal/External Ingress</a:t>
                      </a:r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  <a:p>
                      <a:pPr algn="ctr"/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AZ </a:t>
                      </a:r>
                      <a:r>
                        <a:rPr lang="en-US" sz="1000" b="0" i="0" dirty="0" err="1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Cli</a:t>
                      </a: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 script for creating ACA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implement and test external ingress in a scripted/CLI driven manner.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Convert to internal ingress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VNET injection/security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Applies to customer’s need of segmenting their API suite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1332038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6"/>
                          </a:solidFill>
                        </a:rPr>
                        <a:t>Cross Microservice Communication</a:t>
                      </a:r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  <a:p>
                      <a:pPr algn="ctr"/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Service A and Service B reflective 2 different microservices from 2 different teams.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Integrate with a UI calling both Service A and Service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Determine – if there are other ways to achieve the same objective? (Hint: Dapr ; could be a MSFT led discussion if customer is new to Dapr)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Explore docs and implement the same with Dapr.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Applies to different teams owning a set of their own core APIs as part of customer’s acquisition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  <a:tr h="1332038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6"/>
                          </a:solidFill>
                        </a:rPr>
                        <a:t>KEDA scaling</a:t>
                      </a:r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  <a:p>
                      <a:pPr algn="ctr"/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Set up KEDA Http scaling for Service A.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Generate load for Service A and track the replicas being scaled up; observe scaling down to zero instances after cool down.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1. Explore other scalers in KEDA and create a custom scaler implementation for one of the services.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Customer demand during beta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61209"/>
                  </a:ext>
                </a:extLst>
              </a:tr>
              <a:tr h="1332038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6"/>
                          </a:solidFill>
                        </a:rPr>
                        <a:t>Metrics dashboard</a:t>
                      </a:r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  <a:p>
                      <a:pPr algn="ctr"/>
                      <a:endParaRPr lang="en-US" sz="1000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Create and deploy an Azure Managed Grafana instance.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Import a dashboard and visualize the metrics for the deployed service in Lab 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1. Explore other ways to visual metrics and implement an Azure native one without using Grafana.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Visualization and dashboard reporting of metrics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36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6850</TotalTime>
  <Words>588</Words>
  <Application>Microsoft Office PowerPoint</Application>
  <PresentationFormat>Widescreen</PresentationFormat>
  <Paragraphs>51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等线</vt:lpstr>
      <vt:lpstr>Abadi</vt:lpstr>
      <vt:lpstr>Abadi Extra Light</vt:lpstr>
      <vt:lpstr>Arial</vt:lpstr>
      <vt:lpstr>Calibri</vt:lpstr>
      <vt:lpstr>Posterama</vt:lpstr>
      <vt:lpstr>Posterama Text Black</vt:lpstr>
      <vt:lpstr>Posterama Text SemiBold</vt:lpstr>
      <vt:lpstr>Office 主题​​</vt:lpstr>
      <vt:lpstr>QMX - ACA HOL </vt:lpstr>
      <vt:lpstr>SUM Incorporated</vt:lpstr>
      <vt:lpstr>Marketblitz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QMX - ACA HOL </dc:title>
  <dc:creator>Shankar Ramachandran</dc:creator>
  <cp:lastModifiedBy>Shankar Ramachandran</cp:lastModifiedBy>
  <cp:revision>1</cp:revision>
  <dcterms:created xsi:type="dcterms:W3CDTF">2022-09-30T13:31:02Z</dcterms:created>
  <dcterms:modified xsi:type="dcterms:W3CDTF">2022-10-28T13:24:08Z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