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6"/>
  </p:notesMasterIdLst>
  <p:sldIdLst>
    <p:sldId id="256" r:id="rId2"/>
    <p:sldId id="258" r:id="rId3"/>
    <p:sldId id="260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70" r:id="rId12"/>
    <p:sldId id="271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ECBFD-44A3-473E-99E8-5936B5E03F8F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C61C8-7AC8-4B3B-B448-51E4EED3A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27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0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1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086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92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38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59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677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6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95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0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78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98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0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8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8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4B9F29-0791-4707-AA28-DEAC4068EAA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707B89-6817-48E8-A05C-88C9B3964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gull-lake-bird-water-fly-bill-1934121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pixabay.com/en/cat-cats-pets-feline-kitten-1816933/" TargetMode="Externa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3163-A887-40D3-B879-6301A2813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E9C84-A786-2997-4F49-C22116EB5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323C88A0-3B20-8201-E567-B4B8E61E8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414559A0-CDF2-EA46-D31C-1D2A2681C556}"/>
              </a:ext>
            </a:extLst>
          </p:cNvPr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6" name="Image 1">
            <a:extLst>
              <a:ext uri="{FF2B5EF4-FFF2-40B4-BE49-F238E27FC236}">
                <a16:creationId xmlns:a16="http://schemas.microsoft.com/office/drawing/2014/main" id="{D513920C-3705-8535-30F1-2EC383F77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8325297" y="1917860"/>
            <a:ext cx="6305104" cy="5375907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92CA8645-FB6E-9483-A6DF-EA9DB2DF38C1}"/>
              </a:ext>
            </a:extLst>
          </p:cNvPr>
          <p:cNvSpPr/>
          <p:nvPr/>
        </p:nvSpPr>
        <p:spPr>
          <a:xfrm>
            <a:off x="817245" y="795457"/>
            <a:ext cx="7509510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4"/>
              </a:lnSpc>
              <a:buNone/>
            </a:pPr>
            <a:endParaRPr lang="en-US" sz="1716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AD6AA7AF-B40C-0934-B536-7263D7263549}"/>
              </a:ext>
            </a:extLst>
          </p:cNvPr>
          <p:cNvSpPr/>
          <p:nvPr/>
        </p:nvSpPr>
        <p:spPr>
          <a:xfrm>
            <a:off x="817245" y="1367552"/>
            <a:ext cx="7509510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4"/>
              </a:lnSpc>
              <a:buNone/>
            </a:pPr>
            <a:endParaRPr lang="en-US" sz="1716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9A462792-C7F2-C415-4C86-CDF4C03CCC2C}"/>
              </a:ext>
            </a:extLst>
          </p:cNvPr>
          <p:cNvSpPr/>
          <p:nvPr/>
        </p:nvSpPr>
        <p:spPr>
          <a:xfrm>
            <a:off x="817245" y="2021324"/>
            <a:ext cx="7509510" cy="176926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6966"/>
              </a:lnSpc>
              <a:buNone/>
            </a:pPr>
            <a:r>
              <a:rPr lang="en-US" sz="5550" b="1" kern="0" spc="-111" dirty="0">
                <a:solidFill>
                  <a:srgbClr val="000000"/>
                </a:solidFill>
                <a:latin typeface="adonis-web"/>
                <a:ea typeface="adonis-web"/>
                <a:cs typeface="adonis-web" pitchFamily="34" charset="-120"/>
              </a:rPr>
              <a:t>Automation Testing for JPetStore​</a:t>
            </a:r>
            <a:endParaRPr lang="en-US" sz="5550" dirty="0">
              <a:latin typeface="adonis-web"/>
              <a:ea typeface="adonis-web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E69A95DF-6F75-5A84-580B-046E8143FA2A}"/>
              </a:ext>
            </a:extLst>
          </p:cNvPr>
          <p:cNvSpPr/>
          <p:nvPr/>
        </p:nvSpPr>
        <p:spPr>
          <a:xfrm>
            <a:off x="817245" y="4117419"/>
            <a:ext cx="7509510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74"/>
              </a:lnSpc>
              <a:buNone/>
            </a:pPr>
            <a:r>
              <a:rPr lang="en-US" sz="1716" b="1" kern="0" spc="-34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(A online pet shop)</a:t>
            </a:r>
            <a:endParaRPr lang="en-US" sz="1716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11A6827F-E4AF-F50B-3451-52344CDDF511}"/>
              </a:ext>
            </a:extLst>
          </p:cNvPr>
          <p:cNvSpPr/>
          <p:nvPr/>
        </p:nvSpPr>
        <p:spPr>
          <a:xfrm>
            <a:off x="817245" y="4689515"/>
            <a:ext cx="7509510" cy="4086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18"/>
              </a:lnSpc>
              <a:buNone/>
            </a:pPr>
            <a:r>
              <a:rPr lang="en-US" sz="2145" b="1" kern="0" spc="-34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Presented By :</a:t>
            </a:r>
            <a:r>
              <a:rPr lang="en-US" sz="2145" kern="0" spc="-34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2145"/>
          </a:p>
        </p:txBody>
      </p:sp>
      <p:sp>
        <p:nvSpPr>
          <p:cNvPr id="12" name="Shape 6">
            <a:extLst>
              <a:ext uri="{FF2B5EF4-FFF2-40B4-BE49-F238E27FC236}">
                <a16:creationId xmlns:a16="http://schemas.microsoft.com/office/drawing/2014/main" id="{61A843A2-DE45-4B81-3CCF-F3FDB287DF36}"/>
              </a:ext>
            </a:extLst>
          </p:cNvPr>
          <p:cNvSpPr/>
          <p:nvPr/>
        </p:nvSpPr>
        <p:spPr>
          <a:xfrm>
            <a:off x="817245" y="5395555"/>
            <a:ext cx="174308" cy="174307"/>
          </a:xfrm>
          <a:prstGeom prst="roundRect">
            <a:avLst>
              <a:gd name="adj" fmla="val 45016"/>
            </a:avLst>
          </a:prstGeom>
          <a:noFill/>
          <a:ln w="15240">
            <a:solidFill>
              <a:srgbClr val="BE49DF"/>
            </a:solidFill>
            <a:prstDash val="solid"/>
          </a:ln>
        </p:spPr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13C0996E-47EF-E416-CDB3-0711929CACDF}"/>
              </a:ext>
            </a:extLst>
          </p:cNvPr>
          <p:cNvSpPr/>
          <p:nvPr/>
        </p:nvSpPr>
        <p:spPr>
          <a:xfrm>
            <a:off x="1096208" y="5343287"/>
            <a:ext cx="7230547" cy="26158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059"/>
              </a:lnSpc>
              <a:buNone/>
            </a:pPr>
            <a:r>
              <a:rPr lang="en-US" sz="1350" kern="0" spc="-34" dirty="0" err="1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Rodrieth</a:t>
            </a:r>
            <a:r>
              <a:rPr lang="en-US" sz="1350" kern="0" spc="-34" dirty="0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  </a:t>
            </a:r>
            <a:r>
              <a:rPr lang="en-US" sz="1350" kern="0" spc="-34" dirty="0" err="1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Arvine</a:t>
            </a:r>
            <a:r>
              <a:rPr lang="en-US" sz="1350" kern="0" spc="-34" dirty="0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​</a:t>
            </a:r>
            <a:endParaRPr lang="en-US" sz="1350" dirty="0">
              <a:latin typeface="Source Sans Pro"/>
              <a:ea typeface="Source Sans Pro"/>
            </a:endParaRPr>
          </a:p>
        </p:txBody>
      </p:sp>
      <p:sp>
        <p:nvSpPr>
          <p:cNvPr id="14" name="Shape 8">
            <a:extLst>
              <a:ext uri="{FF2B5EF4-FFF2-40B4-BE49-F238E27FC236}">
                <a16:creationId xmlns:a16="http://schemas.microsoft.com/office/drawing/2014/main" id="{1574145C-8514-6BF8-1398-70BE643D7EDF}"/>
              </a:ext>
            </a:extLst>
          </p:cNvPr>
          <p:cNvSpPr/>
          <p:nvPr/>
        </p:nvSpPr>
        <p:spPr>
          <a:xfrm>
            <a:off x="817245" y="5733336"/>
            <a:ext cx="174308" cy="174307"/>
          </a:xfrm>
          <a:prstGeom prst="roundRect">
            <a:avLst>
              <a:gd name="adj" fmla="val 45016"/>
            </a:avLst>
          </a:prstGeom>
          <a:noFill/>
          <a:ln w="15240">
            <a:solidFill>
              <a:srgbClr val="BE49DF"/>
            </a:solidFill>
            <a:prstDash val="solid"/>
          </a:ln>
        </p:spPr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324F032B-B846-8A2D-A5BC-1778DAE1CB11}"/>
              </a:ext>
            </a:extLst>
          </p:cNvPr>
          <p:cNvSpPr/>
          <p:nvPr/>
        </p:nvSpPr>
        <p:spPr>
          <a:xfrm>
            <a:off x="1096208" y="5681067"/>
            <a:ext cx="7230547" cy="2615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9"/>
              </a:lnSpc>
              <a:buNone/>
            </a:pPr>
            <a:r>
              <a:rPr lang="en-US" sz="1373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Kumbha </a:t>
            </a:r>
            <a:r>
              <a:rPr lang="en-US" sz="1373" kern="0" spc="-34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Somasankar</a:t>
            </a:r>
            <a:r>
              <a:rPr lang="en-US" sz="1373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373" dirty="0"/>
          </a:p>
        </p:txBody>
      </p:sp>
      <p:sp>
        <p:nvSpPr>
          <p:cNvPr id="16" name="Shape 10">
            <a:extLst>
              <a:ext uri="{FF2B5EF4-FFF2-40B4-BE49-F238E27FC236}">
                <a16:creationId xmlns:a16="http://schemas.microsoft.com/office/drawing/2014/main" id="{0DF5CE4A-17F7-E4A8-A549-5B05D1DFE377}"/>
              </a:ext>
            </a:extLst>
          </p:cNvPr>
          <p:cNvSpPr/>
          <p:nvPr/>
        </p:nvSpPr>
        <p:spPr>
          <a:xfrm>
            <a:off x="817245" y="6071116"/>
            <a:ext cx="174308" cy="174307"/>
          </a:xfrm>
          <a:prstGeom prst="roundRect">
            <a:avLst>
              <a:gd name="adj" fmla="val 45016"/>
            </a:avLst>
          </a:prstGeom>
          <a:noFill/>
          <a:ln w="15240">
            <a:solidFill>
              <a:srgbClr val="BE49DF"/>
            </a:solidFill>
            <a:prstDash val="solid"/>
          </a:ln>
        </p:spPr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E41C33B8-F0A2-F8FF-5642-FA85C43D8503}"/>
              </a:ext>
            </a:extLst>
          </p:cNvPr>
          <p:cNvSpPr/>
          <p:nvPr/>
        </p:nvSpPr>
        <p:spPr>
          <a:xfrm>
            <a:off x="1096208" y="6018848"/>
            <a:ext cx="7230547" cy="26158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059"/>
              </a:lnSpc>
            </a:pPr>
            <a:r>
              <a:rPr lang="en-US" sz="1350" kern="0" spc="-34" dirty="0" err="1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Nivetha</a:t>
            </a:r>
            <a:r>
              <a:rPr lang="en-US" sz="1350" kern="0" spc="-34" dirty="0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​</a:t>
            </a:r>
            <a:endParaRPr lang="en-US" sz="1350" dirty="0">
              <a:latin typeface="Source Sans Pro"/>
              <a:ea typeface="Source Sans Pro"/>
            </a:endParaRPr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BA8352D5-A899-5BC6-FE5E-9EA3CDF3C8B0}"/>
              </a:ext>
            </a:extLst>
          </p:cNvPr>
          <p:cNvSpPr/>
          <p:nvPr/>
        </p:nvSpPr>
        <p:spPr>
          <a:xfrm>
            <a:off x="817245" y="6408896"/>
            <a:ext cx="174308" cy="174307"/>
          </a:xfrm>
          <a:prstGeom prst="roundRect">
            <a:avLst>
              <a:gd name="adj" fmla="val 45016"/>
            </a:avLst>
          </a:prstGeom>
          <a:noFill/>
          <a:ln w="15240">
            <a:solidFill>
              <a:srgbClr val="BE49DF"/>
            </a:solidFill>
            <a:prstDash val="solid"/>
          </a:ln>
        </p:spPr>
      </p:sp>
      <p:sp>
        <p:nvSpPr>
          <p:cNvPr id="19" name="Text 13">
            <a:extLst>
              <a:ext uri="{FF2B5EF4-FFF2-40B4-BE49-F238E27FC236}">
                <a16:creationId xmlns:a16="http://schemas.microsoft.com/office/drawing/2014/main" id="{13F5878A-BA1F-A150-EB35-4DBC3FD655B4}"/>
              </a:ext>
            </a:extLst>
          </p:cNvPr>
          <p:cNvSpPr/>
          <p:nvPr/>
        </p:nvSpPr>
        <p:spPr>
          <a:xfrm>
            <a:off x="1096208" y="6356628"/>
            <a:ext cx="7230547" cy="2615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9"/>
              </a:lnSpc>
              <a:buNone/>
            </a:pPr>
            <a:r>
              <a:rPr lang="en-US" sz="1373" kern="0" spc="-34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Kudumu</a:t>
            </a:r>
            <a:r>
              <a:rPr lang="en-US" sz="1373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373" kern="0" spc="-34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Tejaswini</a:t>
            </a:r>
            <a:r>
              <a:rPr lang="en-US" sz="1373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​</a:t>
            </a:r>
            <a:endParaRPr lang="en-US" sz="1373" dirty="0"/>
          </a:p>
        </p:txBody>
      </p:sp>
      <p:sp>
        <p:nvSpPr>
          <p:cNvPr id="20" name="Shape 14">
            <a:extLst>
              <a:ext uri="{FF2B5EF4-FFF2-40B4-BE49-F238E27FC236}">
                <a16:creationId xmlns:a16="http://schemas.microsoft.com/office/drawing/2014/main" id="{8939366C-F952-9AE1-FA4C-A88DF560F9FF}"/>
              </a:ext>
            </a:extLst>
          </p:cNvPr>
          <p:cNvSpPr/>
          <p:nvPr/>
        </p:nvSpPr>
        <p:spPr>
          <a:xfrm>
            <a:off x="817245" y="6746677"/>
            <a:ext cx="174308" cy="174307"/>
          </a:xfrm>
          <a:prstGeom prst="roundRect">
            <a:avLst>
              <a:gd name="adj" fmla="val 45016"/>
            </a:avLst>
          </a:prstGeom>
          <a:noFill/>
          <a:ln w="15240">
            <a:solidFill>
              <a:srgbClr val="BE49DF"/>
            </a:solidFill>
            <a:prstDash val="solid"/>
          </a:ln>
        </p:spPr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89CDF8FD-891D-11A8-8088-287AD20AAAB4}"/>
              </a:ext>
            </a:extLst>
          </p:cNvPr>
          <p:cNvSpPr/>
          <p:nvPr/>
        </p:nvSpPr>
        <p:spPr>
          <a:xfrm>
            <a:off x="1096208" y="6694408"/>
            <a:ext cx="7230547" cy="2615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9"/>
              </a:lnSpc>
              <a:buNone/>
            </a:pPr>
            <a:r>
              <a:rPr lang="en-US" sz="1373" kern="0" spc="-34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Banala</a:t>
            </a:r>
            <a:r>
              <a:rPr lang="en-US" sz="1373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373" kern="0" spc="-34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PraveenKumar</a:t>
            </a:r>
            <a:r>
              <a:rPr lang="en-US" sz="1373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373" dirty="0"/>
          </a:p>
        </p:txBody>
      </p:sp>
      <p:sp>
        <p:nvSpPr>
          <p:cNvPr id="22" name="Shape 16">
            <a:extLst>
              <a:ext uri="{FF2B5EF4-FFF2-40B4-BE49-F238E27FC236}">
                <a16:creationId xmlns:a16="http://schemas.microsoft.com/office/drawing/2014/main" id="{8CFBBB20-4C6F-1BB4-E305-6C3CDB5B60B2}"/>
              </a:ext>
            </a:extLst>
          </p:cNvPr>
          <p:cNvSpPr/>
          <p:nvPr/>
        </p:nvSpPr>
        <p:spPr>
          <a:xfrm>
            <a:off x="817245" y="7084457"/>
            <a:ext cx="174308" cy="174307"/>
          </a:xfrm>
          <a:prstGeom prst="roundRect">
            <a:avLst>
              <a:gd name="adj" fmla="val 45016"/>
            </a:avLst>
          </a:prstGeom>
          <a:noFill/>
          <a:ln w="15240">
            <a:solidFill>
              <a:srgbClr val="BE49DF"/>
            </a:solidFill>
            <a:prstDash val="solid"/>
          </a:ln>
        </p:spPr>
      </p:sp>
      <p:sp>
        <p:nvSpPr>
          <p:cNvPr id="23" name="Text 17">
            <a:extLst>
              <a:ext uri="{FF2B5EF4-FFF2-40B4-BE49-F238E27FC236}">
                <a16:creationId xmlns:a16="http://schemas.microsoft.com/office/drawing/2014/main" id="{65B842D0-7D82-5D70-E47D-2B7971C7B2EF}"/>
              </a:ext>
            </a:extLst>
          </p:cNvPr>
          <p:cNvSpPr/>
          <p:nvPr/>
        </p:nvSpPr>
        <p:spPr>
          <a:xfrm>
            <a:off x="1096208" y="7032188"/>
            <a:ext cx="7230547" cy="26158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059"/>
              </a:lnSpc>
              <a:buNone/>
            </a:pPr>
            <a:r>
              <a:rPr lang="en-US" sz="1350" kern="0" spc="-34" dirty="0" err="1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Sravani</a:t>
            </a:r>
            <a:r>
              <a:rPr lang="en-US" sz="1350" kern="0" spc="-34" dirty="0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350" kern="0" spc="-34" dirty="0" err="1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Songa</a:t>
            </a:r>
            <a:r>
              <a:rPr lang="en-US" sz="1350" kern="0" spc="-34" dirty="0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​</a:t>
            </a:r>
            <a:endParaRPr lang="en-US" sz="1350" dirty="0">
              <a:latin typeface="Source Sans Pro"/>
              <a:ea typeface="Source Sans Pro"/>
            </a:endParaRPr>
          </a:p>
        </p:txBody>
      </p:sp>
      <p:sp>
        <p:nvSpPr>
          <p:cNvPr id="24" name="Shape 18">
            <a:extLst>
              <a:ext uri="{FF2B5EF4-FFF2-40B4-BE49-F238E27FC236}">
                <a16:creationId xmlns:a16="http://schemas.microsoft.com/office/drawing/2014/main" id="{0372675D-9035-CF0C-D6C6-A7378E239F65}"/>
              </a:ext>
            </a:extLst>
          </p:cNvPr>
          <p:cNvSpPr/>
          <p:nvPr/>
        </p:nvSpPr>
        <p:spPr>
          <a:xfrm>
            <a:off x="817245" y="7422237"/>
            <a:ext cx="174308" cy="174307"/>
          </a:xfrm>
          <a:prstGeom prst="roundRect">
            <a:avLst>
              <a:gd name="adj" fmla="val 45016"/>
            </a:avLst>
          </a:prstGeom>
          <a:noFill/>
          <a:ln w="15240">
            <a:solidFill>
              <a:srgbClr val="BE49DF"/>
            </a:solidFill>
            <a:prstDash val="solid"/>
          </a:ln>
        </p:spPr>
      </p:sp>
      <p:sp>
        <p:nvSpPr>
          <p:cNvPr id="25" name="Text 19">
            <a:extLst>
              <a:ext uri="{FF2B5EF4-FFF2-40B4-BE49-F238E27FC236}">
                <a16:creationId xmlns:a16="http://schemas.microsoft.com/office/drawing/2014/main" id="{F5355F6F-D2D4-4EA3-5588-7B4038D6FC9B}"/>
              </a:ext>
            </a:extLst>
          </p:cNvPr>
          <p:cNvSpPr/>
          <p:nvPr/>
        </p:nvSpPr>
        <p:spPr>
          <a:xfrm>
            <a:off x="1096208" y="7369969"/>
            <a:ext cx="7230547" cy="26158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059"/>
              </a:lnSpc>
            </a:pPr>
            <a:r>
              <a:rPr lang="en-US" sz="1350" kern="0" spc="-34" dirty="0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Ramani Pavani​</a:t>
            </a:r>
            <a:endParaRPr lang="en-US" sz="1350" dirty="0">
              <a:solidFill>
                <a:srgbClr val="000000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7085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11326" y="442119"/>
            <a:ext cx="5207198" cy="6508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125"/>
              </a:lnSpc>
            </a:pPr>
            <a:r>
              <a:rPr lang="en-US" sz="4100" b="1" kern="0" spc="-8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TestNG</a:t>
            </a:r>
            <a:endParaRPr lang="en-US" sz="4100" dirty="0"/>
          </a:p>
        </p:txBody>
      </p:sp>
      <p:sp>
        <p:nvSpPr>
          <p:cNvPr id="5" name="Shape 2"/>
          <p:cNvSpPr/>
          <p:nvPr/>
        </p:nvSpPr>
        <p:spPr>
          <a:xfrm>
            <a:off x="2511326" y="1381522"/>
            <a:ext cx="160338" cy="160338"/>
          </a:xfrm>
          <a:prstGeom prst="roundRect">
            <a:avLst>
              <a:gd name="adj" fmla="val 45009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767906" y="1333500"/>
            <a:ext cx="6912769" cy="240507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1894"/>
              </a:lnSpc>
            </a:pPr>
            <a:r>
              <a:rPr lang="en-US" sz="1250" kern="0" spc="-25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In Registration, Login, Homepage, search page, product details, and Account page we used this approach.</a:t>
            </a:r>
            <a:endParaRPr lang="en-US" sz="1250">
              <a:latin typeface="Source Sans Pro"/>
              <a:ea typeface="Source Sans Pro"/>
            </a:endParaRPr>
          </a:p>
        </p:txBody>
      </p:sp>
      <p:sp>
        <p:nvSpPr>
          <p:cNvPr id="7" name="Shape 4"/>
          <p:cNvSpPr/>
          <p:nvPr/>
        </p:nvSpPr>
        <p:spPr>
          <a:xfrm>
            <a:off x="2511326" y="1678087"/>
            <a:ext cx="160338" cy="160338"/>
          </a:xfrm>
          <a:prstGeom prst="roundRect">
            <a:avLst>
              <a:gd name="adj" fmla="val 45009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767906" y="1630065"/>
            <a:ext cx="6912769" cy="481013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1894"/>
              </a:lnSpc>
            </a:pPr>
            <a:r>
              <a:rPr lang="en-US" sz="1250" kern="0" spc="-25" dirty="0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Testing framework for Java inspired by JUnit and NUnit. Supports various types of testing: unit, functional, integration. </a:t>
            </a:r>
            <a:endParaRPr lang="en-US" sz="1262" dirty="0"/>
          </a:p>
        </p:txBody>
      </p:sp>
      <p:sp>
        <p:nvSpPr>
          <p:cNvPr id="9" name="Text 6"/>
          <p:cNvSpPr/>
          <p:nvPr/>
        </p:nvSpPr>
        <p:spPr>
          <a:xfrm>
            <a:off x="2511326" y="2291457"/>
            <a:ext cx="7169348" cy="240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94"/>
              </a:lnSpc>
            </a:pPr>
            <a:r>
              <a:rPr lang="en-US" sz="1262" b="1" kern="0" spc="-2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Features</a:t>
            </a:r>
            <a:endParaRPr lang="en-US" sz="1262"/>
          </a:p>
        </p:txBody>
      </p:sp>
      <p:sp>
        <p:nvSpPr>
          <p:cNvPr id="10" name="Shape 7"/>
          <p:cNvSpPr/>
          <p:nvPr/>
        </p:nvSpPr>
        <p:spPr>
          <a:xfrm>
            <a:off x="2511326" y="2760365"/>
            <a:ext cx="160338" cy="160338"/>
          </a:xfrm>
          <a:prstGeom prst="roundRect">
            <a:avLst>
              <a:gd name="adj" fmla="val 45009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767906" y="2712343"/>
            <a:ext cx="6912769" cy="240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94"/>
              </a:lnSpc>
            </a:pPr>
            <a:r>
              <a:rPr lang="en-US" sz="1262" kern="0" spc="-2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Annotations for test configuration and execution control. </a:t>
            </a:r>
            <a:endParaRPr lang="en-US" sz="1262"/>
          </a:p>
        </p:txBody>
      </p:sp>
      <p:sp>
        <p:nvSpPr>
          <p:cNvPr id="12" name="Shape 9"/>
          <p:cNvSpPr/>
          <p:nvPr/>
        </p:nvSpPr>
        <p:spPr>
          <a:xfrm>
            <a:off x="2511326" y="3056930"/>
            <a:ext cx="160338" cy="160338"/>
          </a:xfrm>
          <a:prstGeom prst="roundRect">
            <a:avLst>
              <a:gd name="adj" fmla="val 45009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767906" y="3008907"/>
            <a:ext cx="6912769" cy="240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94"/>
              </a:lnSpc>
            </a:pPr>
            <a:r>
              <a:rPr lang="en-US" sz="1262" kern="0" spc="-2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 grouping and prioritization. </a:t>
            </a:r>
            <a:endParaRPr lang="en-US" sz="1262"/>
          </a:p>
        </p:txBody>
      </p:sp>
      <p:sp>
        <p:nvSpPr>
          <p:cNvPr id="14" name="Shape 11"/>
          <p:cNvSpPr/>
          <p:nvPr/>
        </p:nvSpPr>
        <p:spPr>
          <a:xfrm>
            <a:off x="2511326" y="3353494"/>
            <a:ext cx="160338" cy="160338"/>
          </a:xfrm>
          <a:prstGeom prst="roundRect">
            <a:avLst>
              <a:gd name="adj" fmla="val 45009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2767906" y="3305472"/>
            <a:ext cx="6912769" cy="240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94"/>
              </a:lnSpc>
            </a:pPr>
            <a:r>
              <a:rPr lang="en-US" sz="1262" kern="0" spc="-2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Parameterization for data-driven testing.</a:t>
            </a:r>
            <a:endParaRPr lang="en-US" sz="1262"/>
          </a:p>
        </p:txBody>
      </p:sp>
      <p:sp>
        <p:nvSpPr>
          <p:cNvPr id="16" name="Shape 13"/>
          <p:cNvSpPr/>
          <p:nvPr/>
        </p:nvSpPr>
        <p:spPr>
          <a:xfrm>
            <a:off x="2511326" y="3650059"/>
            <a:ext cx="160338" cy="160338"/>
          </a:xfrm>
          <a:prstGeom prst="roundRect">
            <a:avLst>
              <a:gd name="adj" fmla="val 45009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2767906" y="3602037"/>
            <a:ext cx="6912769" cy="240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94"/>
              </a:lnSpc>
            </a:pPr>
            <a:r>
              <a:rPr lang="en-US" sz="1262" kern="0" spc="-2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Dependency management between tests. </a:t>
            </a:r>
            <a:endParaRPr lang="en-US" sz="1262"/>
          </a:p>
        </p:txBody>
      </p:sp>
      <p:sp>
        <p:nvSpPr>
          <p:cNvPr id="18" name="Shape 15"/>
          <p:cNvSpPr/>
          <p:nvPr/>
        </p:nvSpPr>
        <p:spPr>
          <a:xfrm>
            <a:off x="2511326" y="3946624"/>
            <a:ext cx="160338" cy="160338"/>
          </a:xfrm>
          <a:prstGeom prst="roundRect">
            <a:avLst>
              <a:gd name="adj" fmla="val 45009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2767906" y="3898602"/>
            <a:ext cx="6912769" cy="240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94"/>
              </a:lnSpc>
            </a:pPr>
            <a:r>
              <a:rPr lang="en-US" sz="1262" kern="0" spc="-2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Detailed HTML reports for test results. </a:t>
            </a:r>
            <a:endParaRPr lang="en-US" sz="1262"/>
          </a:p>
        </p:txBody>
      </p:sp>
      <p:sp>
        <p:nvSpPr>
          <p:cNvPr id="20" name="Text 17"/>
          <p:cNvSpPr/>
          <p:nvPr/>
        </p:nvSpPr>
        <p:spPr>
          <a:xfrm>
            <a:off x="2511326" y="4319488"/>
            <a:ext cx="7169348" cy="240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94"/>
              </a:lnSpc>
            </a:pPr>
            <a:r>
              <a:rPr lang="en-US" sz="1262" b="1" kern="0" spc="-2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Integration and Usage</a:t>
            </a:r>
            <a:endParaRPr lang="en-US" sz="1262"/>
          </a:p>
        </p:txBody>
      </p:sp>
      <p:sp>
        <p:nvSpPr>
          <p:cNvPr id="21" name="Text 18"/>
          <p:cNvSpPr/>
          <p:nvPr/>
        </p:nvSpPr>
        <p:spPr>
          <a:xfrm>
            <a:off x="2767906" y="4740374"/>
            <a:ext cx="6912769" cy="240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1894"/>
              </a:lnSpc>
              <a:buSzPct val="100000"/>
              <a:buFont typeface="+mj-lt"/>
              <a:buAutoNum type="arabicPeriod"/>
            </a:pPr>
            <a:r>
              <a:rPr lang="en-US" sz="1262" kern="0" spc="-2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Integrates with Maven, Jenkins for CI/CD. </a:t>
            </a:r>
            <a:endParaRPr lang="en-US" sz="1262"/>
          </a:p>
        </p:txBody>
      </p:sp>
      <p:sp>
        <p:nvSpPr>
          <p:cNvPr id="22" name="Text 19"/>
          <p:cNvSpPr/>
          <p:nvPr/>
        </p:nvSpPr>
        <p:spPr>
          <a:xfrm>
            <a:off x="2767906" y="5036939"/>
            <a:ext cx="6912769" cy="240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1894"/>
              </a:lnSpc>
              <a:buSzPct val="100000"/>
              <a:buFont typeface="+mj-lt"/>
              <a:buAutoNum type="arabicPeriod" startAt="2"/>
            </a:pPr>
            <a:r>
              <a:rPr lang="en-US" sz="1262" kern="0" spc="-2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Compatible with popular IDEs (Eclipse, IntelliJ). </a:t>
            </a:r>
            <a:endParaRPr lang="en-US" sz="1262"/>
          </a:p>
        </p:txBody>
      </p:sp>
      <p:sp>
        <p:nvSpPr>
          <p:cNvPr id="23" name="Text 20"/>
          <p:cNvSpPr/>
          <p:nvPr/>
        </p:nvSpPr>
        <p:spPr>
          <a:xfrm>
            <a:off x="2511326" y="5457825"/>
            <a:ext cx="7169348" cy="240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94"/>
              </a:lnSpc>
            </a:pPr>
            <a:r>
              <a:rPr lang="en-US" sz="1262" b="1" kern="0" spc="-2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Benefits</a:t>
            </a:r>
            <a:endParaRPr lang="en-US" sz="1262"/>
          </a:p>
        </p:txBody>
      </p:sp>
      <p:sp>
        <p:nvSpPr>
          <p:cNvPr id="24" name="Text 21"/>
          <p:cNvSpPr/>
          <p:nvPr/>
        </p:nvSpPr>
        <p:spPr>
          <a:xfrm>
            <a:off x="2767906" y="5878711"/>
            <a:ext cx="6912769" cy="240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1894"/>
              </a:lnSpc>
              <a:buSzPct val="100000"/>
              <a:buFont typeface="+mj-lt"/>
              <a:buAutoNum type="arabicPeriod"/>
            </a:pPr>
            <a:r>
              <a:rPr lang="en-US" sz="1262" kern="0" spc="-2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Enhances test flexibility and control. </a:t>
            </a:r>
            <a:endParaRPr lang="en-US" sz="1262"/>
          </a:p>
        </p:txBody>
      </p:sp>
      <p:sp>
        <p:nvSpPr>
          <p:cNvPr id="25" name="Text 22"/>
          <p:cNvSpPr/>
          <p:nvPr/>
        </p:nvSpPr>
        <p:spPr>
          <a:xfrm>
            <a:off x="2767906" y="6175276"/>
            <a:ext cx="6912769" cy="240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1894"/>
              </a:lnSpc>
              <a:buSzPct val="100000"/>
              <a:buFont typeface="+mj-lt"/>
              <a:buAutoNum type="arabicPeriod" startAt="2"/>
            </a:pPr>
            <a:r>
              <a:rPr lang="en-US" sz="1262" kern="0" spc="-2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Suitable for both small-scale and enterprise-level testing.</a:t>
            </a:r>
            <a:endParaRPr lang="en-US" sz="126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830FB9-A88F-305C-41D0-5AE0E74C0460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76200" tIns="38100" rIns="76200" bIns="381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 TESTING USING POSTMAN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A3DF10-E01A-9C5D-04D4-32AF4A1AA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3185" y="568960"/>
            <a:ext cx="85296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4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5600"/>
            <a:ext cx="4571999" cy="30784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266333" y="1010312"/>
            <a:ext cx="6012358" cy="17252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17"/>
              </a:lnSpc>
            </a:pPr>
            <a:r>
              <a:rPr lang="en-US" sz="4734" b="1" kern="0" spc="-9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EXTENT REPORTS</a:t>
            </a:r>
            <a:endParaRPr lang="en-US" sz="4734"/>
          </a:p>
        </p:txBody>
      </p:sp>
      <p:sp>
        <p:nvSpPr>
          <p:cNvPr id="7" name="Text 2"/>
          <p:cNvSpPr/>
          <p:nvPr/>
        </p:nvSpPr>
        <p:spPr>
          <a:xfrm>
            <a:off x="5403751" y="2124274"/>
            <a:ext cx="6093917" cy="1198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87"/>
              </a:lnSpc>
              <a:buSzPct val="100000"/>
            </a:pPr>
            <a:endParaRPr lang="en-US" sz="1458" dirty="0"/>
          </a:p>
        </p:txBody>
      </p:sp>
      <p:sp>
        <p:nvSpPr>
          <p:cNvPr id="8" name="Text 3"/>
          <p:cNvSpPr/>
          <p:nvPr/>
        </p:nvSpPr>
        <p:spPr>
          <a:xfrm>
            <a:off x="5403751" y="2689027"/>
            <a:ext cx="6093917" cy="9762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Open-source reporting library useful for test automation. ​</a:t>
            </a:r>
            <a:endParaRPr lang="en-US" sz="1458" dirty="0"/>
          </a:p>
        </p:txBody>
      </p:sp>
      <p:sp>
        <p:nvSpPr>
          <p:cNvPr id="9" name="Text 4"/>
          <p:cNvSpPr/>
          <p:nvPr/>
        </p:nvSpPr>
        <p:spPr>
          <a:xfrm>
            <a:off x="5403751" y="3190280"/>
            <a:ext cx="6093917" cy="817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integrated with major testing frameworks like </a:t>
            </a:r>
            <a:r>
              <a:rPr lang="en-US" sz="1458" kern="0" spc="-29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JUnit</a:t>
            </a: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TestNG, etc. ​</a:t>
            </a:r>
            <a:endParaRPr lang="en-US" sz="1458" dirty="0"/>
          </a:p>
        </p:txBody>
      </p:sp>
      <p:sp>
        <p:nvSpPr>
          <p:cNvPr id="10" name="Text 5"/>
          <p:cNvSpPr/>
          <p:nvPr/>
        </p:nvSpPr>
        <p:spPr>
          <a:xfrm>
            <a:off x="5424918" y="3702116"/>
            <a:ext cx="6072750" cy="1171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Extent Reports offer several advantages when compared to the built-in reports that are generated through </a:t>
            </a:r>
            <a:r>
              <a:rPr lang="en-US" sz="1458" kern="0" spc="-29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JUnit</a:t>
            </a: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and TestNG such as pie chart representation, test stepwise report generation, adding screenshots etc.​</a:t>
            </a:r>
            <a:endParaRPr lang="en-US" sz="1458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950720" y="-1463040"/>
            <a:ext cx="16062960" cy="1213104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5443489" y="502853"/>
            <a:ext cx="6857999" cy="635598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0833" y="1181596"/>
            <a:ext cx="6075858" cy="17993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17"/>
              </a:lnSpc>
            </a:pPr>
            <a:r>
              <a:rPr lang="en-US" sz="4734" b="1" kern="0" spc="-9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</a:t>
            </a:r>
            <a:endParaRPr lang="en-US" sz="4734"/>
          </a:p>
        </p:txBody>
      </p:sp>
      <p:sp>
        <p:nvSpPr>
          <p:cNvPr id="6" name="Text 2"/>
          <p:cNvSpPr/>
          <p:nvPr/>
        </p:nvSpPr>
        <p:spPr>
          <a:xfrm>
            <a:off x="878351" y="2284975"/>
            <a:ext cx="6047317" cy="1164068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 marL="285739" indent="-285739">
              <a:lnSpc>
                <a:spcPts val="1750"/>
              </a:lnSpc>
              <a:buSzPct val="100000"/>
              <a:buChar char="•"/>
            </a:pPr>
            <a:endParaRPr lang="en-US" sz="1167" kern="0" spc="-29">
              <a:solidFill>
                <a:srgbClr val="272525"/>
              </a:solidFill>
              <a:latin typeface="Source Sans Pro"/>
              <a:ea typeface="Source Sans Pro"/>
            </a:endParaRPr>
          </a:p>
        </p:txBody>
      </p:sp>
      <p:sp>
        <p:nvSpPr>
          <p:cNvPr id="7" name="Text 3"/>
          <p:cNvSpPr/>
          <p:nvPr/>
        </p:nvSpPr>
        <p:spPr>
          <a:xfrm>
            <a:off x="899518" y="2614249"/>
            <a:ext cx="6026150" cy="1216984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 marL="285739" indent="-285739">
              <a:lnSpc>
                <a:spcPts val="1750"/>
              </a:lnSpc>
              <a:buSzPct val="100000"/>
              <a:buChar char="•"/>
            </a:pPr>
            <a:endParaRPr lang="en-US" sz="1167" kern="0" spc="-29">
              <a:solidFill>
                <a:srgbClr val="272525"/>
              </a:solidFill>
              <a:latin typeface="Source Sans Pro"/>
              <a:ea typeface="Source Sans Pro"/>
            </a:endParaRPr>
          </a:p>
        </p:txBody>
      </p:sp>
      <p:sp>
        <p:nvSpPr>
          <p:cNvPr id="8" name="Text 4"/>
          <p:cNvSpPr/>
          <p:nvPr/>
        </p:nvSpPr>
        <p:spPr>
          <a:xfrm>
            <a:off x="878351" y="2308523"/>
            <a:ext cx="6047317" cy="1746151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 marL="380985" indent="-380985">
              <a:buAutoNum type="arabicPeriod"/>
            </a:pPr>
            <a:r>
              <a:rPr lang="en-US" sz="2000" dirty="0">
                <a:latin typeface="Calibri"/>
                <a:ea typeface="Arial"/>
                <a:cs typeface="Arial"/>
              </a:rPr>
              <a:t>Quality Assurance​</a:t>
            </a:r>
            <a:endParaRPr lang="en-US" sz="1500" dirty="0">
              <a:cs typeface="Calibri" panose="020F0502020204030204"/>
            </a:endParaRPr>
          </a:p>
          <a:p>
            <a:endParaRPr lang="en-US" sz="2000" dirty="0">
              <a:latin typeface="Calibri"/>
              <a:ea typeface="Arial"/>
              <a:cs typeface="Arial"/>
            </a:endParaRPr>
          </a:p>
          <a:p>
            <a:r>
              <a:rPr lang="en-US" sz="2000" dirty="0">
                <a:latin typeface="Calibri"/>
                <a:ea typeface="Arial"/>
                <a:cs typeface="Arial"/>
              </a:rPr>
              <a:t>2.   Efficiency Improvement​</a:t>
            </a:r>
          </a:p>
          <a:p>
            <a:endParaRPr lang="en-US" sz="2000" dirty="0">
              <a:latin typeface="Calibri"/>
              <a:ea typeface="Arial"/>
              <a:cs typeface="Arial"/>
            </a:endParaRPr>
          </a:p>
          <a:p>
            <a:r>
              <a:rPr lang="en-US" sz="2000" dirty="0">
                <a:latin typeface="Calibri"/>
                <a:ea typeface="Arial"/>
                <a:cs typeface="Arial"/>
              </a:rPr>
              <a:t>3.   Customer Satisfaction​</a:t>
            </a:r>
          </a:p>
          <a:p>
            <a:pPr rtl="0"/>
            <a:endParaRPr lang="en-US" sz="2000" dirty="0">
              <a:latin typeface="Calibri"/>
              <a:ea typeface="Arial"/>
              <a:cs typeface="Arial"/>
            </a:endParaRPr>
          </a:p>
          <a:p>
            <a:r>
              <a:rPr lang="en-US" sz="2000" dirty="0">
                <a:latin typeface="Calibri"/>
                <a:ea typeface="Arial"/>
                <a:cs typeface="Arial"/>
              </a:rPr>
              <a:t>4.   Consistency in Testing​</a:t>
            </a:r>
          </a:p>
          <a:p>
            <a:pPr rtl="0"/>
            <a:endParaRPr lang="en-US" sz="2000" dirty="0">
              <a:latin typeface="Calibri"/>
              <a:ea typeface="Arial"/>
              <a:cs typeface="Arial"/>
            </a:endParaRPr>
          </a:p>
          <a:p>
            <a:r>
              <a:rPr lang="en-US" sz="2000" dirty="0">
                <a:latin typeface="Calibri"/>
                <a:ea typeface="Arial"/>
                <a:cs typeface="Arial"/>
              </a:rPr>
              <a:t>5.   Long-Term Cost Savings​</a:t>
            </a:r>
            <a:endParaRPr lang="en-US" sz="1167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83065B-9F2E-A03E-8F17-5192A2C4F9CC}"/>
              </a:ext>
            </a:extLst>
          </p:cNvPr>
          <p:cNvSpPr txBox="1"/>
          <p:nvPr/>
        </p:nvSpPr>
        <p:spPr>
          <a:xfrm>
            <a:off x="5212080" y="2895600"/>
            <a:ext cx="17678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0" spc="-68" dirty="0">
                <a:solidFill>
                  <a:srgbClr val="000000"/>
                </a:solidFill>
                <a:ea typeface="adonis-web"/>
              </a:rPr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9912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6" y="720"/>
            <a:ext cx="12165724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6546" y="-1993"/>
            <a:ext cx="12153305" cy="685728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sz="1500" dirty="0"/>
          </a:p>
        </p:txBody>
      </p:sp>
      <p:sp>
        <p:nvSpPr>
          <p:cNvPr id="4" name="Text 1"/>
          <p:cNvSpPr/>
          <p:nvPr/>
        </p:nvSpPr>
        <p:spPr>
          <a:xfrm>
            <a:off x="1076390" y="618583"/>
            <a:ext cx="6222925" cy="841027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5917"/>
              </a:lnSpc>
            </a:pPr>
            <a:r>
              <a:rPr lang="en-US" sz="4734" b="1" kern="0" spc="-9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</a:t>
            </a:r>
          </a:p>
          <a:p>
            <a:pPr>
              <a:lnSpc>
                <a:spcPts val="5917"/>
              </a:lnSpc>
            </a:pPr>
            <a:endParaRPr lang="en-US" sz="4708" b="1" kern="0" spc="-95" dirty="0">
              <a:latin typeface="adonis-web"/>
              <a:ea typeface="adonis-web"/>
            </a:endParaRPr>
          </a:p>
        </p:txBody>
      </p:sp>
      <p:sp>
        <p:nvSpPr>
          <p:cNvPr id="6" name="Text 3"/>
          <p:cNvSpPr/>
          <p:nvPr/>
        </p:nvSpPr>
        <p:spPr>
          <a:xfrm>
            <a:off x="1301113" y="1743804"/>
            <a:ext cx="8928108" cy="265938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667" kern="0" spc="-29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These tools and scripts simulate user interactions and validate the functionality of the software.​</a:t>
            </a:r>
          </a:p>
        </p:txBody>
      </p:sp>
      <p:sp>
        <p:nvSpPr>
          <p:cNvPr id="7" name="Text 4"/>
          <p:cNvSpPr/>
          <p:nvPr/>
        </p:nvSpPr>
        <p:spPr>
          <a:xfrm>
            <a:off x="1298996" y="2902546"/>
            <a:ext cx="9697914" cy="855773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667" kern="0" spc="-29" dirty="0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Automation testing provides benefits like faster test execution, repeatability, and consistent test results, while manual testing is limited by the speed and accuracy of human testers.​</a:t>
            </a:r>
            <a:endParaRPr lang="en-US" sz="1667" dirty="0">
              <a:solidFill>
                <a:srgbClr val="000000"/>
              </a:solidFill>
              <a:latin typeface="Calibri"/>
              <a:ea typeface="Source Sans Pro"/>
              <a:cs typeface="Calibri"/>
            </a:endParaRPr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667" kern="0" spc="-29" dirty="0">
              <a:solidFill>
                <a:srgbClr val="272525"/>
              </a:solidFill>
              <a:latin typeface="Source Sans Pro"/>
              <a:ea typeface="Source Sans Pro"/>
              <a:cs typeface="Source Sans Pro" pitchFamily="34" charset="-120"/>
            </a:endParaRPr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667" kern="0" spc="-29" dirty="0">
              <a:solidFill>
                <a:srgbClr val="272525"/>
              </a:solidFill>
              <a:latin typeface="Source Sans Pro"/>
              <a:ea typeface="Source Sans Pro"/>
              <a:cs typeface="Source Sans Pro" pitchFamily="34" charset="-120"/>
            </a:endParaRPr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667" kern="0" spc="-29" dirty="0">
              <a:solidFill>
                <a:srgbClr val="272525"/>
              </a:solidFill>
              <a:latin typeface="Source Sans Pro"/>
              <a:ea typeface="Source Sans Pro"/>
              <a:cs typeface="Source Sans Pro" pitchFamily="34" charset="-120"/>
            </a:endParaRPr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667" kern="0" spc="-29" dirty="0">
              <a:solidFill>
                <a:srgbClr val="272525"/>
              </a:solidFill>
              <a:latin typeface="Source Sans Pro"/>
              <a:ea typeface="Source Sans Pro"/>
              <a:cs typeface="Source Sans Pro" pitchFamily="34" charset="-120"/>
            </a:endParaRPr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667" kern="0" spc="-29" dirty="0">
              <a:solidFill>
                <a:srgbClr val="272525"/>
              </a:solidFill>
              <a:latin typeface="Source Sans Pro"/>
              <a:ea typeface="Source Sans Pro"/>
              <a:cs typeface="Source Sans Pro" pitchFamily="34" charset="-120"/>
            </a:endParaRPr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667" kern="0" spc="-29" dirty="0">
              <a:solidFill>
                <a:srgbClr val="272525"/>
              </a:solidFill>
              <a:latin typeface="Source Sans Pro"/>
              <a:ea typeface="Source Sans Pro"/>
              <a:cs typeface="Source Sans Pro" pitchFamily="34" charset="-120"/>
            </a:endParaRPr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667" kern="0" spc="-29" dirty="0">
              <a:solidFill>
                <a:srgbClr val="272525"/>
              </a:solidFill>
              <a:latin typeface="Source Sans Pro"/>
              <a:ea typeface="Source Sans Pro"/>
              <a:cs typeface="Source Sans Pro" pitchFamily="34" charset="-120"/>
            </a:endParaRPr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667" kern="0" spc="-29" dirty="0">
              <a:solidFill>
                <a:srgbClr val="272525"/>
              </a:solidFill>
              <a:latin typeface="Source Sans Pro"/>
              <a:ea typeface="Source Sans Pro"/>
              <a:cs typeface="Source Sans Pro" pitchFamily="34" charset="-120"/>
            </a:endParaRPr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667" kern="0" spc="-29" dirty="0">
              <a:solidFill>
                <a:srgbClr val="272525"/>
              </a:solidFill>
              <a:latin typeface="Source Sans Pro"/>
              <a:ea typeface="Source Sans Pro"/>
              <a:cs typeface="Source Sans Pro" pitchFamily="34" charset="-120"/>
            </a:endParaRPr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667" kern="0" spc="-29" dirty="0">
              <a:solidFill>
                <a:srgbClr val="272525"/>
              </a:solidFill>
              <a:latin typeface="Source Sans Pro"/>
              <a:ea typeface="Source Sans Pro"/>
              <a:cs typeface="Source Sans Pro" pitchFamily="34" charset="-120"/>
            </a:endParaRPr>
          </a:p>
          <a:p>
            <a:pPr>
              <a:lnSpc>
                <a:spcPts val="2187"/>
              </a:lnSpc>
              <a:buSzPct val="100000"/>
            </a:pPr>
            <a:endParaRPr lang="en-US" sz="1667" kern="0" spc="-29" dirty="0">
              <a:solidFill>
                <a:srgbClr val="272525"/>
              </a:solidFill>
              <a:latin typeface="Source Sans Pro"/>
              <a:ea typeface="Source Sans Pro"/>
              <a:cs typeface="Source Sans Pro" pitchFamily="34" charset="-120"/>
            </a:endParaRPr>
          </a:p>
          <a:p>
            <a:pPr>
              <a:lnSpc>
                <a:spcPts val="2187"/>
              </a:lnSpc>
            </a:pPr>
            <a:endParaRPr lang="en-US" sz="1667" kern="0" spc="-29" dirty="0">
              <a:solidFill>
                <a:srgbClr val="272525"/>
              </a:solidFill>
              <a:latin typeface="Source Sans Pro"/>
              <a:ea typeface="Source Sans Pro"/>
              <a:cs typeface="Source Sans Pro" pitchFamily="34" charset="-120"/>
            </a:endParaRPr>
          </a:p>
          <a:p>
            <a:pPr>
              <a:lnSpc>
                <a:spcPts val="2187"/>
              </a:lnSpc>
            </a:pPr>
            <a:endParaRPr lang="en-US" sz="1667" kern="0" spc="-29" dirty="0">
              <a:solidFill>
                <a:srgbClr val="272525"/>
              </a:solidFill>
              <a:latin typeface="Source Sans Pro"/>
              <a:ea typeface="Source Sans Pro"/>
              <a:cs typeface="Source Sans Pro" pitchFamily="34" charset="-120"/>
            </a:endParaRPr>
          </a:p>
          <a:p>
            <a:pPr>
              <a:lnSpc>
                <a:spcPts val="2187"/>
              </a:lnSpc>
            </a:pPr>
            <a:r>
              <a:rPr lang="en-US" sz="1667" kern="0" spc="-29" dirty="0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
​</a:t>
            </a:r>
            <a:endParaRPr lang="en-US" sz="1667" dirty="0">
              <a:latin typeface="Calibri"/>
              <a:ea typeface="Source Sans Pro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2629E-B59F-73DF-B0EE-D993BF343260}"/>
              </a:ext>
            </a:extLst>
          </p:cNvPr>
          <p:cNvSpPr txBox="1"/>
          <p:nvPr/>
        </p:nvSpPr>
        <p:spPr>
          <a:xfrm>
            <a:off x="1300657" y="2161191"/>
            <a:ext cx="10247585" cy="590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39" indent="-285739">
              <a:buFont typeface="&quot;Source Sans Pro&quot;, &quot;Source Sans Pro_EmbeddedFont&quot;, &quot;Source Sans Pro_MSFontService&quot;, Sans-Serif"/>
              <a:buChar char="•"/>
            </a:pPr>
            <a:r>
              <a:rPr lang="en-US" sz="1667">
                <a:solidFill>
                  <a:srgbClr val="272525"/>
                </a:solidFill>
                <a:latin typeface="Source Sans Pro"/>
                <a:cs typeface="Arial"/>
              </a:rPr>
              <a:t>Automation Testing involves the utilization of automated tools and scripts to perform tests on software applications. ​</a:t>
            </a:r>
            <a:r>
              <a:rPr lang="en-US" sz="1667">
                <a:latin typeface="Source Sans Pro"/>
                <a:cs typeface="Arial"/>
              </a:rPr>
              <a:t>​</a:t>
            </a:r>
            <a:endParaRPr lang="en-US" sz="1667">
              <a:latin typeface="Source Sans Pro"/>
              <a:ea typeface="Source Sans Pro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629576" y="492092"/>
            <a:ext cx="8321939" cy="4373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777"/>
              </a:lnSpc>
            </a:pPr>
            <a:r>
              <a:rPr lang="en-US" sz="3022" b="1" kern="0" spc="-6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JPETSTORE DEMO (A Virtual Pet Store)</a:t>
            </a:r>
            <a:endParaRPr lang="en-US" sz="3022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909" y="1174056"/>
            <a:ext cx="4077792" cy="252025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9576" y="3707607"/>
            <a:ext cx="3834573" cy="504395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1889"/>
              </a:lnSpc>
            </a:pPr>
            <a:r>
              <a:rPr lang="en-US" sz="1500" b="1" kern="0" spc="-30">
                <a:solidFill>
                  <a:srgbClr val="272525"/>
                </a:solidFill>
                <a:latin typeface="adonis-web"/>
                <a:ea typeface="adonis-web"/>
                <a:cs typeface="adonis-web" pitchFamily="34" charset="-120"/>
              </a:rPr>
              <a:t>                                                                    Welcoming Homepage</a:t>
            </a:r>
            <a:endParaRPr lang="en-US" sz="1500">
              <a:latin typeface="adonis-web"/>
              <a:ea typeface="adonis-web"/>
            </a:endParaRPr>
          </a:p>
        </p:txBody>
      </p:sp>
      <p:sp>
        <p:nvSpPr>
          <p:cNvPr id="7" name="Text 3"/>
          <p:cNvSpPr/>
          <p:nvPr/>
        </p:nvSpPr>
        <p:spPr>
          <a:xfrm>
            <a:off x="636423" y="4203998"/>
            <a:ext cx="9105668" cy="329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1927"/>
              </a:lnSpc>
              <a:buSzPct val="100000"/>
              <a:buChar char="•"/>
            </a:pPr>
            <a:r>
              <a:rPr lang="en-US" sz="1284" kern="0" spc="-26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Simulated E-Commerce Experience​</a:t>
            </a:r>
            <a:endParaRPr lang="en-US" sz="1284"/>
          </a:p>
        </p:txBody>
      </p:sp>
      <p:sp>
        <p:nvSpPr>
          <p:cNvPr id="8" name="Text 4"/>
          <p:cNvSpPr/>
          <p:nvPr/>
        </p:nvSpPr>
        <p:spPr>
          <a:xfrm>
            <a:off x="636423" y="4526888"/>
            <a:ext cx="9105668" cy="287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1927"/>
              </a:lnSpc>
              <a:buSzPct val="100000"/>
              <a:buChar char="•"/>
            </a:pPr>
            <a:r>
              <a:rPr lang="en-US" sz="1284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and Interact with Pet-Related Items​</a:t>
            </a:r>
            <a:endParaRPr lang="en-US" sz="1284" dirty="0"/>
          </a:p>
        </p:txBody>
      </p:sp>
      <p:sp>
        <p:nvSpPr>
          <p:cNvPr id="9" name="Text 5"/>
          <p:cNvSpPr/>
          <p:nvPr/>
        </p:nvSpPr>
        <p:spPr>
          <a:xfrm>
            <a:off x="647006" y="4870946"/>
            <a:ext cx="9095085" cy="265840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 marL="285739" indent="-285739">
              <a:lnSpc>
                <a:spcPts val="1927"/>
              </a:lnSpc>
              <a:buSzPct val="100000"/>
              <a:buChar char="•"/>
            </a:pPr>
            <a:r>
              <a:rPr lang="en-US" sz="1284" kern="0" spc="-26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Virtual Purchases​</a:t>
            </a:r>
          </a:p>
          <a:p>
            <a:pPr marL="285739" indent="-285739">
              <a:lnSpc>
                <a:spcPts val="1927"/>
              </a:lnSpc>
              <a:buSzPct val="100000"/>
              <a:buChar char="•"/>
            </a:pPr>
            <a:endParaRPr lang="en-US" sz="1250" kern="0" spc="-26">
              <a:solidFill>
                <a:srgbClr val="272525"/>
              </a:solidFill>
              <a:latin typeface="Source Sans Pro"/>
              <a:ea typeface="Source Sans Pro"/>
            </a:endParaRPr>
          </a:p>
          <a:p>
            <a:pPr marL="285739" indent="-285739">
              <a:lnSpc>
                <a:spcPts val="1927"/>
              </a:lnSpc>
              <a:buSzPct val="100000"/>
              <a:buChar char="•"/>
            </a:pPr>
            <a:endParaRPr lang="en-US" sz="1250" kern="0" spc="-26">
              <a:solidFill>
                <a:srgbClr val="272525"/>
              </a:solidFill>
              <a:latin typeface="Source Sans Pro"/>
              <a:ea typeface="Source Sans Pro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50743" y="5181699"/>
            <a:ext cx="3771073" cy="2927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9"/>
              </a:lnSpc>
            </a:pPr>
            <a:r>
              <a:rPr lang="en-US" sz="1511" b="1" kern="0" spc="-3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Significance:​</a:t>
            </a:r>
            <a:endParaRPr lang="en-US" sz="1511"/>
          </a:p>
        </p:txBody>
      </p:sp>
      <p:sp>
        <p:nvSpPr>
          <p:cNvPr id="11" name="Text 7"/>
          <p:cNvSpPr/>
          <p:nvPr/>
        </p:nvSpPr>
        <p:spPr>
          <a:xfrm>
            <a:off x="657589" y="5519341"/>
            <a:ext cx="9084502" cy="27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1927"/>
              </a:lnSpc>
              <a:buSzPct val="100000"/>
              <a:buChar char="•"/>
            </a:pPr>
            <a:r>
              <a:rPr lang="en-US" sz="1284" kern="0" spc="-26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Practical and Controlled Testing Environment ​</a:t>
            </a:r>
            <a:endParaRPr lang="en-US" sz="1284"/>
          </a:p>
        </p:txBody>
      </p:sp>
      <p:sp>
        <p:nvSpPr>
          <p:cNvPr id="12" name="Text 8"/>
          <p:cNvSpPr/>
          <p:nvPr/>
        </p:nvSpPr>
        <p:spPr>
          <a:xfrm>
            <a:off x="657589" y="5831649"/>
            <a:ext cx="9084502" cy="3081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1927"/>
              </a:lnSpc>
              <a:buSzPct val="100000"/>
              <a:buChar char="•"/>
            </a:pPr>
            <a:r>
              <a:rPr lang="en-US" sz="1284" kern="0" spc="-26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Demonstrates Automation's Efficiency and Accuracy​</a:t>
            </a:r>
            <a:endParaRPr lang="en-US" sz="1284"/>
          </a:p>
        </p:txBody>
      </p:sp>
      <p:sp>
        <p:nvSpPr>
          <p:cNvPr id="13" name="Text 9"/>
          <p:cNvSpPr/>
          <p:nvPr/>
        </p:nvSpPr>
        <p:spPr>
          <a:xfrm>
            <a:off x="2449909" y="6163569"/>
            <a:ext cx="7292182" cy="2446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927"/>
              </a:lnSpc>
            </a:pPr>
            <a:endParaRPr lang="en-US" sz="1284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549816" y="1741434"/>
            <a:ext cx="6375851" cy="16870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917"/>
              </a:lnSpc>
            </a:pPr>
            <a:r>
              <a:rPr lang="en-US" sz="4734" b="1" kern="0" spc="-9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Our Journey with Automation</a:t>
            </a:r>
            <a:endParaRPr lang="en-US" sz="4734"/>
          </a:p>
        </p:txBody>
      </p:sp>
      <p:sp>
        <p:nvSpPr>
          <p:cNvPr id="6" name="Shape 2"/>
          <p:cNvSpPr/>
          <p:nvPr/>
        </p:nvSpPr>
        <p:spPr>
          <a:xfrm>
            <a:off x="694333" y="3722291"/>
            <a:ext cx="185143" cy="185143"/>
          </a:xfrm>
          <a:prstGeom prst="roundRect">
            <a:avLst>
              <a:gd name="adj" fmla="val 45006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90501" y="3666828"/>
            <a:ext cx="5935167" cy="27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87"/>
              </a:lnSpc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SELENIUM​</a:t>
            </a:r>
            <a:endParaRPr lang="en-US" sz="1458"/>
          </a:p>
        </p:txBody>
      </p:sp>
      <p:sp>
        <p:nvSpPr>
          <p:cNvPr id="8" name="Shape 4"/>
          <p:cNvSpPr/>
          <p:nvPr/>
        </p:nvSpPr>
        <p:spPr>
          <a:xfrm>
            <a:off x="694333" y="4064794"/>
            <a:ext cx="185143" cy="185143"/>
          </a:xfrm>
          <a:prstGeom prst="roundRect">
            <a:avLst>
              <a:gd name="adj" fmla="val 45006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90501" y="4009331"/>
            <a:ext cx="5935167" cy="27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87"/>
              </a:lnSpc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TESTNG​</a:t>
            </a:r>
            <a:endParaRPr lang="en-US" sz="1458" dirty="0"/>
          </a:p>
        </p:txBody>
      </p:sp>
      <p:sp>
        <p:nvSpPr>
          <p:cNvPr id="10" name="Shape 6"/>
          <p:cNvSpPr/>
          <p:nvPr/>
        </p:nvSpPr>
        <p:spPr>
          <a:xfrm>
            <a:off x="694333" y="4407297"/>
            <a:ext cx="185143" cy="185143"/>
          </a:xfrm>
          <a:prstGeom prst="roundRect">
            <a:avLst>
              <a:gd name="adj" fmla="val 45006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90501" y="4351834"/>
            <a:ext cx="5935167" cy="27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87"/>
              </a:lnSpc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PAGE OBJECT MODEL​</a:t>
            </a:r>
            <a:endParaRPr lang="en-US" sz="1458"/>
          </a:p>
        </p:txBody>
      </p:sp>
      <p:sp>
        <p:nvSpPr>
          <p:cNvPr id="12" name="Shape 8"/>
          <p:cNvSpPr/>
          <p:nvPr/>
        </p:nvSpPr>
        <p:spPr>
          <a:xfrm>
            <a:off x="694333" y="4749800"/>
            <a:ext cx="185143" cy="185143"/>
          </a:xfrm>
          <a:prstGeom prst="roundRect">
            <a:avLst>
              <a:gd name="adj" fmla="val 45006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52500" y="4683125"/>
            <a:ext cx="5857875" cy="9842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87"/>
              </a:lnSpc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BDD Cucumber</a:t>
            </a:r>
          </a:p>
          <a:p>
            <a:pPr>
              <a:lnSpc>
                <a:spcPts val="2187"/>
              </a:lnSpc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API TESTING</a:t>
            </a:r>
          </a:p>
          <a:p>
            <a:pPr>
              <a:lnSpc>
                <a:spcPts val="2187"/>
              </a:lnSpc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EXTENT REPORT</a:t>
            </a:r>
          </a:p>
          <a:p>
            <a:pPr>
              <a:lnSpc>
                <a:spcPts val="2187"/>
              </a:lnSpc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</a:p>
          <a:p>
            <a:pPr>
              <a:lnSpc>
                <a:spcPts val="2187"/>
              </a:lnSpc>
            </a:pPr>
            <a:endParaRPr lang="en-US" sz="1458" dirty="0"/>
          </a:p>
        </p:txBody>
      </p:sp>
      <p:sp>
        <p:nvSpPr>
          <p:cNvPr id="16" name="Shape 8"/>
          <p:cNvSpPr/>
          <p:nvPr/>
        </p:nvSpPr>
        <p:spPr>
          <a:xfrm>
            <a:off x="694333" y="5051425"/>
            <a:ext cx="185143" cy="185143"/>
          </a:xfrm>
          <a:prstGeom prst="roundRect">
            <a:avLst>
              <a:gd name="adj" fmla="val 45006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19" name="Shape 4"/>
          <p:cNvSpPr/>
          <p:nvPr/>
        </p:nvSpPr>
        <p:spPr>
          <a:xfrm>
            <a:off x="694333" y="5318919"/>
            <a:ext cx="185143" cy="185143"/>
          </a:xfrm>
          <a:prstGeom prst="roundRect">
            <a:avLst>
              <a:gd name="adj" fmla="val 45006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9CBB38-6DF0-B8F9-28B7-EFAAE3A7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231" y="563218"/>
            <a:ext cx="7019139" cy="54582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8999" y="1441847"/>
            <a:ext cx="6146668" cy="15063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431"/>
              </a:lnSpc>
            </a:pPr>
            <a:r>
              <a:rPr lang="en-US" sz="2744" b="1" kern="0" spc="-5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Automation TESTING over MANUAL TESTING</a:t>
            </a:r>
            <a:endParaRPr lang="en-US" sz="2744"/>
          </a:p>
        </p:txBody>
      </p:sp>
      <p:sp>
        <p:nvSpPr>
          <p:cNvPr id="6" name="Text 2"/>
          <p:cNvSpPr/>
          <p:nvPr/>
        </p:nvSpPr>
        <p:spPr>
          <a:xfrm>
            <a:off x="1011668" y="2604162"/>
            <a:ext cx="5914000" cy="817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Speed &amp; Efficiency​​</a:t>
            </a:r>
            <a:endParaRPr lang="en-US" sz="1458"/>
          </a:p>
        </p:txBody>
      </p:sp>
      <p:sp>
        <p:nvSpPr>
          <p:cNvPr id="7" name="Text 3"/>
          <p:cNvSpPr/>
          <p:nvPr/>
        </p:nvSpPr>
        <p:spPr>
          <a:xfrm>
            <a:off x="1011668" y="3020748"/>
            <a:ext cx="5914000" cy="7645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Consistency &amp; Accuracy​​</a:t>
            </a:r>
            <a:endParaRPr lang="en-US" sz="1458"/>
          </a:p>
        </p:txBody>
      </p:sp>
      <p:sp>
        <p:nvSpPr>
          <p:cNvPr id="8" name="Text 4"/>
          <p:cNvSpPr/>
          <p:nvPr/>
        </p:nvSpPr>
        <p:spPr>
          <a:xfrm>
            <a:off x="1022251" y="3447918"/>
            <a:ext cx="5903417" cy="679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Improved Test Coverage​​</a:t>
            </a:r>
            <a:endParaRPr lang="en-US" sz="1458"/>
          </a:p>
        </p:txBody>
      </p:sp>
      <p:sp>
        <p:nvSpPr>
          <p:cNvPr id="9" name="Text 5"/>
          <p:cNvSpPr/>
          <p:nvPr/>
        </p:nvSpPr>
        <p:spPr>
          <a:xfrm>
            <a:off x="1022251" y="3843338"/>
            <a:ext cx="5903417" cy="626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Cost-Effective​​</a:t>
            </a:r>
            <a:endParaRPr lang="en-US" sz="1458"/>
          </a:p>
        </p:txBody>
      </p:sp>
      <p:sp>
        <p:nvSpPr>
          <p:cNvPr id="10" name="Text 6"/>
          <p:cNvSpPr/>
          <p:nvPr/>
        </p:nvSpPr>
        <p:spPr>
          <a:xfrm>
            <a:off x="1032834" y="4323424"/>
            <a:ext cx="5892833" cy="457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Detailed Reporting​</a:t>
            </a:r>
            <a:endParaRPr lang="en-US" sz="145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454488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sz="1500" dirty="0"/>
          </a:p>
        </p:txBody>
      </p:sp>
      <p:sp>
        <p:nvSpPr>
          <p:cNvPr id="4" name="Text 1"/>
          <p:cNvSpPr/>
          <p:nvPr/>
        </p:nvSpPr>
        <p:spPr>
          <a:xfrm>
            <a:off x="1067991" y="1168301"/>
            <a:ext cx="5203461" cy="1179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288"/>
              </a:lnSpc>
            </a:pPr>
            <a:r>
              <a:rPr lang="en-US" sz="3431" b="1" kern="0" spc="-68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Test Scenario Modules</a:t>
            </a:r>
            <a:endParaRPr lang="en-US" sz="3431"/>
          </a:p>
        </p:txBody>
      </p:sp>
      <p:pic>
        <p:nvPicPr>
          <p:cNvPr id="5" name="Image 1" descr="Hous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24158" y="2252431"/>
            <a:ext cx="462856" cy="46285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24158" y="2974512"/>
            <a:ext cx="2093978" cy="7168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44"/>
              </a:lnSpc>
            </a:pPr>
            <a:r>
              <a:rPr lang="en-US" sz="1715" b="1" kern="0" spc="-3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</a:rPr>
              <a:t>Homepage</a:t>
            </a:r>
            <a:endParaRPr lang="en-US" sz="1715" dirty="0"/>
          </a:p>
        </p:txBody>
      </p:sp>
      <p:sp>
        <p:nvSpPr>
          <p:cNvPr id="7" name="Text 3"/>
          <p:cNvSpPr/>
          <p:nvPr/>
        </p:nvSpPr>
        <p:spPr>
          <a:xfrm>
            <a:off x="1776909" y="3495477"/>
            <a:ext cx="2041228" cy="5211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87"/>
              </a:lnSpc>
              <a:buSzPct val="100000"/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458" dirty="0"/>
          </a:p>
        </p:txBody>
      </p:sp>
      <p:sp>
        <p:nvSpPr>
          <p:cNvPr id="8" name="Text 4"/>
          <p:cNvSpPr/>
          <p:nvPr/>
        </p:nvSpPr>
        <p:spPr>
          <a:xfrm>
            <a:off x="1766325" y="3429000"/>
            <a:ext cx="2149443" cy="401075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Registration​</a:t>
            </a:r>
            <a:endParaRPr lang="en-US" sz="1458" dirty="0">
              <a:latin typeface="Source Sans Pro"/>
              <a:ea typeface="Source Sans Pro"/>
            </a:endParaRPr>
          </a:p>
        </p:txBody>
      </p:sp>
      <p:sp>
        <p:nvSpPr>
          <p:cNvPr id="9" name="Text 5"/>
          <p:cNvSpPr/>
          <p:nvPr/>
        </p:nvSpPr>
        <p:spPr>
          <a:xfrm>
            <a:off x="1766325" y="3796473"/>
            <a:ext cx="2051811" cy="727902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/>
                <a:ea typeface="Source Sans Pro"/>
              </a:rPr>
              <a:t>Sign in</a:t>
            </a:r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/>
                <a:ea typeface="Source Sans Pro"/>
              </a:rPr>
              <a:t>Login in</a:t>
            </a:r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458" kern="0" spc="-29" dirty="0">
              <a:solidFill>
                <a:srgbClr val="272525"/>
              </a:solidFill>
              <a:latin typeface="Source Sans Pro"/>
              <a:ea typeface="Source Sans Pro"/>
            </a:endParaRPr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458" dirty="0">
              <a:solidFill>
                <a:srgbClr val="000000"/>
              </a:solidFill>
              <a:latin typeface="Source Sans Pro"/>
              <a:ea typeface="Source Sans Pro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639325" y="4983361"/>
            <a:ext cx="2051811" cy="468213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187"/>
              </a:lnSpc>
              <a:buSzPct val="100000"/>
            </a:pPr>
            <a:endParaRPr lang="en-US" sz="1458" kern="0" spc="-29">
              <a:solidFill>
                <a:srgbClr val="272525"/>
              </a:solidFill>
              <a:latin typeface="Source Sans Pro"/>
              <a:ea typeface="Source Sans Pro"/>
            </a:endParaRPr>
          </a:p>
        </p:txBody>
      </p:sp>
      <p:pic>
        <p:nvPicPr>
          <p:cNvPr id="11" name="Image 2" descr="Magnifying glass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926516" y="2252431"/>
            <a:ext cx="462856" cy="46285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820683" y="2995679"/>
            <a:ext cx="2136411" cy="642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44"/>
              </a:lnSpc>
            </a:pPr>
            <a:r>
              <a:rPr lang="en-US" sz="1715" b="1" kern="0" spc="-34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Search</a:t>
            </a:r>
            <a:endParaRPr lang="en-US" sz="1715"/>
          </a:p>
        </p:txBody>
      </p:sp>
      <p:sp>
        <p:nvSpPr>
          <p:cNvPr id="13" name="Text 8"/>
          <p:cNvSpPr/>
          <p:nvPr/>
        </p:nvSpPr>
        <p:spPr>
          <a:xfrm>
            <a:off x="3926351" y="3421394"/>
            <a:ext cx="2030743" cy="595213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Search Pet​</a:t>
            </a:r>
            <a:endParaRPr lang="en-US" sz="1458">
              <a:latin typeface="Source Sans Pro"/>
              <a:ea typeface="Source Sans Pro"/>
            </a:endParaRPr>
          </a:p>
        </p:txBody>
      </p:sp>
      <p:sp>
        <p:nvSpPr>
          <p:cNvPr id="14" name="Text 9"/>
          <p:cNvSpPr/>
          <p:nvPr/>
        </p:nvSpPr>
        <p:spPr>
          <a:xfrm>
            <a:off x="3915767" y="3869730"/>
            <a:ext cx="2041327" cy="510547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Select Pet​</a:t>
            </a:r>
            <a:endParaRPr lang="en-US" sz="1458">
              <a:latin typeface="Source Sans Pro"/>
              <a:ea typeface="Source Sans Pro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3926351" y="4201649"/>
            <a:ext cx="2030743" cy="5211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Pet Details​</a:t>
            </a:r>
            <a:endParaRPr lang="en-US" sz="1458"/>
          </a:p>
        </p:txBody>
      </p:sp>
      <p:pic>
        <p:nvPicPr>
          <p:cNvPr id="16" name="Image 3" descr="Shopping cart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959640" y="2252431"/>
            <a:ext cx="462856" cy="462856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959640" y="2942762"/>
            <a:ext cx="2136312" cy="706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44"/>
              </a:lnSpc>
            </a:pPr>
            <a:r>
              <a:rPr lang="en-US" sz="1715" b="1" kern="0" spc="-34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Cart</a:t>
            </a:r>
            <a:endParaRPr lang="en-US" sz="1715"/>
          </a:p>
        </p:txBody>
      </p:sp>
      <p:sp>
        <p:nvSpPr>
          <p:cNvPr id="18" name="Text 12"/>
          <p:cNvSpPr/>
          <p:nvPr/>
        </p:nvSpPr>
        <p:spPr>
          <a:xfrm>
            <a:off x="5980642" y="3431977"/>
            <a:ext cx="2115311" cy="6375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Shopping Cart​</a:t>
            </a:r>
            <a:endParaRPr lang="en-US" sz="1458"/>
          </a:p>
        </p:txBody>
      </p:sp>
      <p:sp>
        <p:nvSpPr>
          <p:cNvPr id="19" name="Text 13"/>
          <p:cNvSpPr/>
          <p:nvPr/>
        </p:nvSpPr>
        <p:spPr>
          <a:xfrm>
            <a:off x="5991225" y="3859147"/>
            <a:ext cx="2104728" cy="5740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Update Cart​</a:t>
            </a:r>
            <a:endParaRPr lang="en-US" sz="1458"/>
          </a:p>
        </p:txBody>
      </p:sp>
      <p:sp>
        <p:nvSpPr>
          <p:cNvPr id="20" name="Text 14"/>
          <p:cNvSpPr/>
          <p:nvPr/>
        </p:nvSpPr>
        <p:spPr>
          <a:xfrm>
            <a:off x="5991225" y="4222816"/>
            <a:ext cx="2104728" cy="552880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Payment &amp; Checkout​ </a:t>
            </a:r>
            <a:endParaRPr lang="en-US" sz="1458" kern="0" spc="-2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Arial"/>
            </a:endParaRPr>
          </a:p>
          <a:p>
            <a:pPr marL="285739" indent="-285739">
              <a:lnSpc>
                <a:spcPts val="2187"/>
              </a:lnSpc>
              <a:buSzPct val="100000"/>
              <a:buFontTx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/>
                <a:ea typeface="Source Sans Pro"/>
                <a:cs typeface="Arial"/>
              </a:rPr>
              <a:t>Generate Invoice</a:t>
            </a:r>
          </a:p>
          <a:p>
            <a:pPr marL="285739" indent="-285739">
              <a:lnSpc>
                <a:spcPts val="2187"/>
              </a:lnSpc>
              <a:buSzPct val="100000"/>
              <a:buFontTx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/>
                <a:ea typeface="Source Sans Pro"/>
                <a:cs typeface="Arial"/>
              </a:rPr>
              <a:t>Account details</a:t>
            </a:r>
            <a:endParaRPr lang="en-US" sz="1500" dirty="0"/>
          </a:p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458" kern="0" spc="-29" dirty="0">
              <a:solidFill>
                <a:srgbClr val="272525"/>
              </a:solidFill>
              <a:latin typeface="Source Sans Pro"/>
              <a:ea typeface="Source Sans Pro"/>
            </a:endParaRPr>
          </a:p>
        </p:txBody>
      </p:sp>
      <p:sp>
        <p:nvSpPr>
          <p:cNvPr id="22" name="Text 15"/>
          <p:cNvSpPr/>
          <p:nvPr/>
        </p:nvSpPr>
        <p:spPr>
          <a:xfrm>
            <a:off x="8352500" y="2942762"/>
            <a:ext cx="1882411" cy="94687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144"/>
              </a:lnSpc>
            </a:pPr>
            <a:endParaRPr lang="en-US" sz="1708" b="1" kern="0" spc="-34">
              <a:solidFill>
                <a:srgbClr val="272525"/>
              </a:solidFill>
              <a:latin typeface="adonis-web"/>
            </a:endParaRPr>
          </a:p>
        </p:txBody>
      </p:sp>
      <p:sp>
        <p:nvSpPr>
          <p:cNvPr id="23" name="Text 16"/>
          <p:cNvSpPr/>
          <p:nvPr/>
        </p:nvSpPr>
        <p:spPr>
          <a:xfrm>
            <a:off x="8394667" y="4064165"/>
            <a:ext cx="2030743" cy="1134963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endParaRPr lang="en-US" sz="1458" kern="0" spc="-29">
              <a:solidFill>
                <a:srgbClr val="272525"/>
              </a:solidFill>
              <a:latin typeface="Source Sans Pro"/>
              <a:ea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067991" y="982530"/>
            <a:ext cx="6901358" cy="9314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17"/>
              </a:lnSpc>
            </a:pPr>
            <a:r>
              <a:rPr lang="en-US" sz="4734" b="1" kern="0" spc="-9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TEST FLOW</a:t>
            </a:r>
            <a:endParaRPr lang="en-US" sz="4734" dirty="0"/>
          </a:p>
        </p:txBody>
      </p:sp>
      <p:sp>
        <p:nvSpPr>
          <p:cNvPr id="5" name="Text 2"/>
          <p:cNvSpPr/>
          <p:nvPr/>
        </p:nvSpPr>
        <p:spPr>
          <a:xfrm>
            <a:off x="1226575" y="1889125"/>
            <a:ext cx="9008335" cy="36195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Font typeface="Arial" pitchFamily="34" charset="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Home page</a:t>
            </a:r>
          </a:p>
          <a:p>
            <a:pPr marL="285739" indent="-285739">
              <a:lnSpc>
                <a:spcPts val="2187"/>
              </a:lnSpc>
              <a:buSzPct val="100000"/>
              <a:buFont typeface="Arial" pitchFamily="34" charset="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Registration</a:t>
            </a:r>
          </a:p>
          <a:p>
            <a:pPr marL="285739" indent="-285739">
              <a:lnSpc>
                <a:spcPts val="2187"/>
              </a:lnSpc>
              <a:buSzPct val="100000"/>
              <a:buFont typeface="Arial" pitchFamily="34" charset="0"/>
              <a:buChar char="•"/>
            </a:pPr>
            <a:endParaRPr lang="en-US" sz="1458" kern="0" spc="-2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237158" y="2460162"/>
            <a:ext cx="8997752" cy="3270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Font typeface="Arial" pitchFamily="34" charset="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Login​</a:t>
            </a:r>
            <a:endParaRPr lang="en-US" sz="1458" dirty="0"/>
          </a:p>
        </p:txBody>
      </p:sp>
      <p:sp>
        <p:nvSpPr>
          <p:cNvPr id="7" name="Text 4"/>
          <p:cNvSpPr/>
          <p:nvPr/>
        </p:nvSpPr>
        <p:spPr>
          <a:xfrm>
            <a:off x="1226575" y="2823832"/>
            <a:ext cx="9008335" cy="3623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Font typeface="Arial" pitchFamily="34" charset="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Pet​</a:t>
            </a:r>
            <a:endParaRPr lang="en-US" sz="1458" dirty="0"/>
          </a:p>
        </p:txBody>
      </p:sp>
      <p:sp>
        <p:nvSpPr>
          <p:cNvPr id="8" name="Text 5"/>
          <p:cNvSpPr/>
          <p:nvPr/>
        </p:nvSpPr>
        <p:spPr>
          <a:xfrm>
            <a:off x="1226575" y="3187502"/>
            <a:ext cx="9008335" cy="277713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 marL="285739" indent="-285739">
              <a:lnSpc>
                <a:spcPts val="2187"/>
              </a:lnSpc>
              <a:buSzPct val="100000"/>
              <a:buFont typeface="Arial" pitchFamily="34" charset="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/>
                <a:ea typeface="Source Sans Pro"/>
                <a:cs typeface="Source Sans Pro" pitchFamily="34" charset="-120"/>
              </a:rPr>
              <a:t>Select Pet </a:t>
            </a:r>
            <a:endParaRPr lang="en-US" sz="1458" dirty="0">
              <a:latin typeface="Source Sans Pro"/>
              <a:ea typeface="Source Sans Pro"/>
            </a:endParaRPr>
          </a:p>
        </p:txBody>
      </p:sp>
      <p:sp>
        <p:nvSpPr>
          <p:cNvPr id="9" name="Text 6"/>
          <p:cNvSpPr/>
          <p:nvPr/>
        </p:nvSpPr>
        <p:spPr>
          <a:xfrm>
            <a:off x="1226575" y="3519422"/>
            <a:ext cx="9008335" cy="3623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Font typeface="Arial" pitchFamily="34" charset="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Pet Details​</a:t>
            </a:r>
            <a:endParaRPr lang="en-US" sz="1458" dirty="0"/>
          </a:p>
        </p:txBody>
      </p:sp>
      <p:sp>
        <p:nvSpPr>
          <p:cNvPr id="10" name="Text 7"/>
          <p:cNvSpPr/>
          <p:nvPr/>
        </p:nvSpPr>
        <p:spPr>
          <a:xfrm>
            <a:off x="1226575" y="3883091"/>
            <a:ext cx="9008335" cy="362380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 marL="285739" indent="-285739">
              <a:lnSpc>
                <a:spcPts val="2187"/>
              </a:lnSpc>
              <a:buSzPct val="100000"/>
              <a:buFont typeface="Arial" pitchFamily="34" charset="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/>
                <a:ea typeface="Source Sans Pro"/>
              </a:rPr>
              <a:t>Add to cart</a:t>
            </a:r>
          </a:p>
        </p:txBody>
      </p:sp>
      <p:sp>
        <p:nvSpPr>
          <p:cNvPr id="11" name="Text 8"/>
          <p:cNvSpPr/>
          <p:nvPr/>
        </p:nvSpPr>
        <p:spPr>
          <a:xfrm>
            <a:off x="1226575" y="4236177"/>
            <a:ext cx="9008335" cy="3200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Font typeface="Arial" pitchFamily="34" charset="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Update Cart​</a:t>
            </a:r>
            <a:endParaRPr lang="en-US" sz="1458" dirty="0"/>
          </a:p>
        </p:txBody>
      </p:sp>
      <p:sp>
        <p:nvSpPr>
          <p:cNvPr id="12" name="Text 9"/>
          <p:cNvSpPr/>
          <p:nvPr/>
        </p:nvSpPr>
        <p:spPr>
          <a:xfrm>
            <a:off x="1226575" y="4589264"/>
            <a:ext cx="9008335" cy="309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Font typeface="Arial" pitchFamily="34" charset="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Payment &amp; Checkout​</a:t>
            </a:r>
          </a:p>
          <a:p>
            <a:pPr marL="285739" indent="-285739">
              <a:lnSpc>
                <a:spcPts val="2187"/>
              </a:lnSpc>
              <a:buSzPct val="100000"/>
              <a:buFont typeface="Arial" pitchFamily="34" charset="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Generate Invoice</a:t>
            </a:r>
          </a:p>
          <a:p>
            <a:pPr marL="285739" indent="-285739">
              <a:lnSpc>
                <a:spcPts val="2187"/>
              </a:lnSpc>
              <a:buSzPct val="100000"/>
              <a:buFont typeface="Arial" pitchFamily="34" charset="0"/>
              <a:buChar char="•"/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Account details</a:t>
            </a:r>
            <a:endParaRPr lang="en-US" sz="1458" dirty="0"/>
          </a:p>
        </p:txBody>
      </p:sp>
      <p:sp>
        <p:nvSpPr>
          <p:cNvPr id="14" name="Text 11"/>
          <p:cNvSpPr/>
          <p:nvPr/>
        </p:nvSpPr>
        <p:spPr>
          <a:xfrm>
            <a:off x="1956991" y="5417741"/>
            <a:ext cx="8277919" cy="646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87"/>
              </a:lnSpc>
            </a:pPr>
            <a:endParaRPr lang="en-US" sz="1458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52000" y="1411652"/>
            <a:ext cx="2656351" cy="1141644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573"/>
              </a:lnSpc>
            </a:pPr>
            <a:r>
              <a:rPr lang="en-US" sz="2667" b="1" kern="0" spc="-41">
                <a:solidFill>
                  <a:srgbClr val="000000"/>
                </a:solidFill>
                <a:latin typeface="adonis-web"/>
                <a:ea typeface="adonis-web"/>
                <a:cs typeface="adonis-web" pitchFamily="34" charset="-120"/>
              </a:rPr>
              <a:t>TEST EXECUTION</a:t>
            </a:r>
            <a:endParaRPr lang="en-US" sz="2667">
              <a:latin typeface="adonis-web"/>
              <a:ea typeface="adonis-web"/>
              <a:cs typeface="Calibri"/>
            </a:endParaRPr>
          </a:p>
        </p:txBody>
      </p:sp>
      <p:sp>
        <p:nvSpPr>
          <p:cNvPr id="6" name="Text 2"/>
          <p:cNvSpPr/>
          <p:nvPr/>
        </p:nvSpPr>
        <p:spPr>
          <a:xfrm>
            <a:off x="662583" y="2041889"/>
            <a:ext cx="6263084" cy="13385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87"/>
              </a:lnSpc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 Execution is the process of performing test cases to identify bugs, errors and other potential issues that a software could have.</a:t>
            </a:r>
            <a:endParaRPr lang="en-US" sz="1458"/>
          </a:p>
        </p:txBody>
      </p:sp>
      <p:sp>
        <p:nvSpPr>
          <p:cNvPr id="7" name="Text 3"/>
          <p:cNvSpPr/>
          <p:nvPr/>
        </p:nvSpPr>
        <p:spPr>
          <a:xfrm>
            <a:off x="715334" y="2932576"/>
            <a:ext cx="6210333" cy="9021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 Execution Phases​</a:t>
            </a:r>
            <a:endParaRPr lang="en-US" sz="1458"/>
          </a:p>
        </p:txBody>
      </p:sp>
      <p:sp>
        <p:nvSpPr>
          <p:cNvPr id="8" name="Text 4"/>
          <p:cNvSpPr/>
          <p:nvPr/>
        </p:nvSpPr>
        <p:spPr>
          <a:xfrm>
            <a:off x="736501" y="3486745"/>
            <a:ext cx="6189167" cy="658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187"/>
              </a:lnSpc>
              <a:buSzPct val="100000"/>
              <a:buChar char="•"/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 Execution Cycle​</a:t>
            </a:r>
            <a:endParaRPr lang="en-US" sz="1458"/>
          </a:p>
        </p:txBody>
      </p:sp>
      <p:sp>
        <p:nvSpPr>
          <p:cNvPr id="9" name="Text 5"/>
          <p:cNvSpPr/>
          <p:nvPr/>
        </p:nvSpPr>
        <p:spPr>
          <a:xfrm>
            <a:off x="694333" y="4353719"/>
            <a:ext cx="6231334" cy="27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87"/>
              </a:lnSpc>
            </a:pPr>
            <a:endParaRPr lang="en-US" sz="1458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36D377-ADCE-64B5-2D6F-16466FEE2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8060" y="1521349"/>
            <a:ext cx="5138629" cy="36998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536678" y="695027"/>
            <a:ext cx="6170013" cy="75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17"/>
              </a:lnSpc>
            </a:pPr>
            <a:r>
              <a:rPr lang="en-US" sz="4734" b="1" kern="0" spc="-9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BDD CUCUMBER</a:t>
            </a:r>
            <a:endParaRPr lang="en-US" sz="4734"/>
          </a:p>
        </p:txBody>
      </p:sp>
      <p:sp>
        <p:nvSpPr>
          <p:cNvPr id="6" name="Text 2"/>
          <p:cNvSpPr/>
          <p:nvPr/>
        </p:nvSpPr>
        <p:spPr>
          <a:xfrm>
            <a:off x="694333" y="1724323"/>
            <a:ext cx="6231334" cy="27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87"/>
              </a:lnSpc>
            </a:pPr>
            <a:r>
              <a:rPr lang="en-US" sz="1458" b="1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Behavior-Driven Development (BDD)</a:t>
            </a:r>
            <a:endParaRPr lang="en-US" sz="1458"/>
          </a:p>
        </p:txBody>
      </p:sp>
      <p:sp>
        <p:nvSpPr>
          <p:cNvPr id="7" name="Shape 3"/>
          <p:cNvSpPr/>
          <p:nvPr/>
        </p:nvSpPr>
        <p:spPr>
          <a:xfrm>
            <a:off x="694333" y="2265759"/>
            <a:ext cx="185143" cy="185143"/>
          </a:xfrm>
          <a:prstGeom prst="roundRect">
            <a:avLst>
              <a:gd name="adj" fmla="val 45006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90501" y="2210296"/>
            <a:ext cx="5935167" cy="833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87"/>
              </a:lnSpc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Cart functionality we used this approach. Approach to software development that emphasizes collaboration between stakeholders (business, development, testing). </a:t>
            </a:r>
            <a:endParaRPr lang="en-US" sz="1458"/>
          </a:p>
        </p:txBody>
      </p:sp>
      <p:sp>
        <p:nvSpPr>
          <p:cNvPr id="9" name="Shape 5"/>
          <p:cNvSpPr/>
          <p:nvPr/>
        </p:nvSpPr>
        <p:spPr>
          <a:xfrm>
            <a:off x="694333" y="3163689"/>
            <a:ext cx="185143" cy="185143"/>
          </a:xfrm>
          <a:prstGeom prst="roundRect">
            <a:avLst>
              <a:gd name="adj" fmla="val 45006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90501" y="3108226"/>
            <a:ext cx="5935167" cy="27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87"/>
              </a:lnSpc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Focuses on defining behavior using examples in natural language.</a:t>
            </a:r>
            <a:endParaRPr lang="en-US" sz="1458"/>
          </a:p>
        </p:txBody>
      </p:sp>
      <p:sp>
        <p:nvSpPr>
          <p:cNvPr id="11" name="Text 7"/>
          <p:cNvSpPr/>
          <p:nvPr/>
        </p:nvSpPr>
        <p:spPr>
          <a:xfrm>
            <a:off x="694333" y="3594199"/>
            <a:ext cx="6231334" cy="27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87"/>
              </a:lnSpc>
            </a:pPr>
            <a:r>
              <a:rPr lang="en-US" sz="1458" b="1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Cucumber Framework</a:t>
            </a:r>
            <a:endParaRPr lang="en-US" sz="1458"/>
          </a:p>
        </p:txBody>
      </p:sp>
      <p:sp>
        <p:nvSpPr>
          <p:cNvPr id="12" name="Shape 8"/>
          <p:cNvSpPr/>
          <p:nvPr/>
        </p:nvSpPr>
        <p:spPr>
          <a:xfrm>
            <a:off x="694333" y="4135636"/>
            <a:ext cx="185143" cy="185143"/>
          </a:xfrm>
          <a:prstGeom prst="roundRect">
            <a:avLst>
              <a:gd name="adj" fmla="val 45006"/>
            </a:avLst>
          </a:prstGeom>
          <a:noFill/>
          <a:ln w="22860">
            <a:solidFill>
              <a:srgbClr val="BE49D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90501" y="4080172"/>
            <a:ext cx="5935167" cy="5554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87"/>
              </a:lnSpc>
            </a:pPr>
            <a:r>
              <a:rPr lang="en-US" sz="1458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BDD tool that supports the creation of executable specifications. Uses Gherkin syntax (Given-When-Then) for describing scenarios in plain text.</a:t>
            </a:r>
            <a:endParaRPr lang="en-US" sz="1458"/>
          </a:p>
        </p:txBody>
      </p:sp>
      <p:sp>
        <p:nvSpPr>
          <p:cNvPr id="14" name="Text 10"/>
          <p:cNvSpPr/>
          <p:nvPr/>
        </p:nvSpPr>
        <p:spPr>
          <a:xfrm>
            <a:off x="694333" y="4843859"/>
            <a:ext cx="6231334" cy="27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87"/>
              </a:lnSpc>
            </a:pPr>
            <a:r>
              <a:rPr lang="en-US" sz="1458" b="1" kern="0" spc="-29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Integration and Benefits</a:t>
            </a:r>
            <a:endParaRPr lang="en-US" sz="1458"/>
          </a:p>
        </p:txBody>
      </p:sp>
      <p:sp>
        <p:nvSpPr>
          <p:cNvPr id="15" name="Text 11"/>
          <p:cNvSpPr/>
          <p:nvPr/>
        </p:nvSpPr>
        <p:spPr>
          <a:xfrm>
            <a:off x="694333" y="5329833"/>
            <a:ext cx="6231334" cy="833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87"/>
              </a:lnSpc>
            </a:pP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Integrates with various programming languages (Java, Ruby, etc.) and testing frameworks (</a:t>
            </a:r>
            <a:r>
              <a:rPr lang="en-US" sz="1458" kern="0" spc="-29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JUnit</a:t>
            </a:r>
            <a:r>
              <a:rPr lang="en-US" sz="1458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TestNG). Enhances collaboration, clarity, and test automation efficiency. </a:t>
            </a:r>
            <a:endParaRPr lang="en-US" sz="1458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ED910F-8249-B67E-E46B-528A25E3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416" y="374983"/>
            <a:ext cx="5091858" cy="37606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555FC4-2194-41B2-DEBE-D5DF4186B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196" y="4423018"/>
            <a:ext cx="2045114" cy="17338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56</TotalTime>
  <Words>599</Words>
  <Application>Microsoft Office PowerPoint</Application>
  <PresentationFormat>Widescreen</PresentationFormat>
  <Paragraphs>132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"Source Sans Pro", "Source Sans Pro_EmbeddedFont", "Source Sans Pro_MSFontService", Sans-Serif</vt:lpstr>
      <vt:lpstr>adonis-web</vt:lpstr>
      <vt:lpstr>Arial</vt:lpstr>
      <vt:lpstr>Calibri</vt:lpstr>
      <vt:lpstr>Source Sans Pro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soma shankar kumbha</dc:creator>
  <cp:lastModifiedBy>soma shankar kumbha</cp:lastModifiedBy>
  <cp:revision>1</cp:revision>
  <dcterms:created xsi:type="dcterms:W3CDTF">2024-08-05T11:52:34Z</dcterms:created>
  <dcterms:modified xsi:type="dcterms:W3CDTF">2024-08-05T12:48:52Z</dcterms:modified>
</cp:coreProperties>
</file>