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BF11-0051-ED82-9B29-D2004CF4E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617D5-6952-B234-6258-6CCE6D653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1D22-4498-2C09-4AA1-F9944B59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AD2C-9CFF-0DDE-C467-B10B628E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9216-308C-4E10-1D25-0F1A6EA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19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615B-7363-0C19-FB13-3271AB55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72EB7-02B9-B40B-8CC5-FD199BC9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6D82-9801-064A-FF50-3D5870D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181B-ABB7-08B7-ED8D-B985AC0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6A1D-4AA3-86DD-9211-9B947B4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0F296-36DC-4338-A6D5-5A9FC1751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D9F2E-ED76-E1A8-E679-DA6DD48C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5D106-20D6-B44D-B9A5-C7D61327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9D83-B4CC-925C-1802-25F7756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0EA5-476F-BB50-052F-51DC532A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9900-BCD0-ADB7-CB30-0D143048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9926-5616-C66B-4703-DE26B258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8AEE-3233-6AA6-2EF6-2797AEB3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DED4-5DA1-1522-2324-214C03C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7EDEC-06A8-C036-3138-7B38A78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5D01-F247-6A18-EC23-0027A526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11B6-A811-E299-F9E2-3DE2D319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126E-4FF2-D61B-F35E-FEDF91D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DA65-F9AF-BBB4-0477-AC0C71C4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4D93-5B6E-AA18-07B9-59F1FC6A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3F89-62ED-D02D-A2D0-C7298FB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9CBF-48FD-44D3-B22E-EEE1DFB23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EFA6-E487-F822-2A02-F3BDC434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A871-2259-D825-CF36-E0650EFA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32A6-531A-5B9C-93E9-1808EC9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D775B-05CC-E93B-7439-4E115869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1821-641F-E4B7-B8D8-848293F9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A0DA-7B81-53E7-5E12-3F80F898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9F426-C5C9-14A6-90D4-2ED11FA2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EA6B4-840D-69DD-2170-17D3CA7E8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211C-2346-A620-8AE8-709E5E38A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5EBC0-0076-15BF-8C79-CEDFB02F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EFD81-7481-CF09-9FCF-996EFAAB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A76B4-AEBB-2180-0CCF-ABD16578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1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9E2-4F4D-4152-4230-1725CEC2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350CA-397F-41DF-12AB-65765AE9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D39F-A418-853F-3095-AD7FECD0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C2A4-69C1-AFF6-40A7-6DF7E11D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7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9A56C-0ECF-A1DF-6AC8-5B68F850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E0E8-3FAE-4C7D-4A66-B205B6E4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47AB-7739-1D00-0786-DB183A22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0222-81CB-7977-578C-39CCD17E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2E76-6883-B3D0-E234-48E6FEEF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84862-4E41-BEED-AA64-4D5756BD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F435-83DB-84E8-E83A-ED6662C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0606-D8CF-1E4E-089D-C1103F57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CF21B-7697-62DA-3889-F5311978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2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D1A5-8123-5B96-D974-4A7A96AD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E1E88-0473-21C8-B932-6D3F78ED2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E8999-F2E6-1C0F-2803-2777F256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54401-8BC3-58FD-6F0F-FA9D580F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D862-ED0E-CCA6-4E81-C06BDB1F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C6243-A70B-EC22-D0CB-753EE3F8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0F7B9-99B0-D7EB-08C4-F2495635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EBA5-A36B-809F-8682-018E6FA3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F48D-A477-A0CA-166B-B9816D0D8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4BEE-9DBB-47C5-9C29-C9B15CEC5FC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3DC0-13C3-0F14-1577-F4BFFFD63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19A9-3B98-5BAC-5896-9ED1EB5E0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D79B-1979-4470-BE77-E6780C300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DCF-2F8A-4B17-FB95-9DFED741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116523"/>
            <a:ext cx="9144000" cy="52355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IN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Device Dominance and User Engagement Analysis</a:t>
            </a:r>
            <a:endParaRPr lang="en-IN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7F166-4A69-91C7-584A-2F5B0100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899478"/>
            <a:ext cx="9144000" cy="5841999"/>
          </a:xfrm>
        </p:spPr>
        <p:txBody>
          <a:bodyPr>
            <a:normAutofit fontScale="77500" lnSpcReduction="2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endParaRPr lang="en-U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Certain device brands dominate in terms of registered users, but app opens (engagement) do not always align with user registrations.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Some brands show disproportionately high registrations but low engagement, pointing to underutilization.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brand preferences vary significantly by region — e.g., one brand may dominate in urban states but not in rural states.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App open trends highlight that user engagement is region-dependent rather than purely device-dependent.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IN" sz="2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for top-used brands: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 is fully optimized for the 2–3 most dominant brands, as they account for the bulk of usage.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underutilized brands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UX testing for brands with high registration but low app opens to identify performance or compatibility issues.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device strategies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region-specific device-based campaigns (e.g., Android brand partnerships in Tier-2 cities).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targeted notifications: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boost engagement among users on devices showing lower app open frequency.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7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B977-771E-D389-1EDB-44D47084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6991-AB3F-F6C4-78C3-41AF0209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116523"/>
            <a:ext cx="9144000" cy="5235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Transaction Analysis for Market Expansion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5B2F-649A-68DE-046F-7608D44E7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48678"/>
            <a:ext cx="9144000" cy="5841999"/>
          </a:xfrm>
        </p:spPr>
        <p:txBody>
          <a:bodyPr>
            <a:normAutofit fontScale="92500" lnSpcReduction="1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1-Top 10 states contribute disproportionately to overall transactions, showing a concentration of activity.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2-District and pincode-level analysis reveals micro-markets with exceptionally high transaction intensity, often in urban and semi-urban regions.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3-Average transaction value differs across states, suggesting varying user purchasing power and engagement.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4-Some states have moderate transaction counts but high average transaction values — indicating potential for premium service offerings.</a:t>
            </a:r>
          </a:p>
          <a:p>
            <a:pPr algn="l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2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 in high-growth states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states showing increasing transaction trends but not yet in the top 10 (emerging markets).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Hyperlocal campaigns: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partnerships on top-performing districts/pincodes to consolidate dominance.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service strategy: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differentiated features — e.g., cashback in high-volume states, premium services in states with high average transaction values.</a:t>
            </a:r>
          </a:p>
          <a:p>
            <a:pPr algn="l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with local businesses in districts with strong adoption to deepen ecosystem stickiness.</a:t>
            </a:r>
          </a:p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DF8BB-48E7-1220-11D1-779F5C05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FA2F-CADD-09EB-7B4B-CCA059BE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116523"/>
            <a:ext cx="9144000" cy="5235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3-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Insurance Engagement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6C22B-9E3F-4D94-29EF-16F0BE835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711200"/>
            <a:ext cx="9144000" cy="5841999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Insurance adoption varies sharply across states — only a few states contribute the majority of premiums and policies sold.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2-Top districts show insurance penetration concentrated in urban hubs.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3-The quarterly trend shows fluctuations, with some quarters demonstrating clear spikes in insurance premiums (possibly linked to campaigns, seasonal demand, or regulations).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4-Insurance transactions form only a small share compared to overall transactions, indicating under-penetration.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2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2000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awareness in low-engagement states: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financial literacy and insurance awareness campaigns in underpenetrated states.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high-performing districts: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partnerships with local insurers in districts showing consistent demand.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targeting: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campaigns with quarters where insurance uptake historically spikes.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strategy: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insurance products during high-transaction events (e.g., festival seasons) within the app.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micro-insurance products for Tier-2/Tier-3 cities to broaden adoption.</a:t>
            </a:r>
          </a:p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3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0B93D-A95F-9D32-2837-64CD4126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182-1083-0BAD-DEA5-5F9BE903C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116523"/>
            <a:ext cx="9144000" cy="523557"/>
          </a:xfrm>
        </p:spPr>
        <p:txBody>
          <a:bodyPr>
            <a:normAutofit/>
          </a:bodyPr>
          <a:lstStyle/>
          <a:p>
            <a:r>
              <a:rPr lang="en-US" sz="2800" dirty="0"/>
              <a:t>4-</a:t>
            </a:r>
            <a:r>
              <a:rPr lang="en-US" sz="3100" b="1" u="sng" dirty="0"/>
              <a:t>Transaction Analysis Across States and Districts</a:t>
            </a:r>
            <a:endParaRPr lang="en-IN" sz="31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848D2-C502-8DF7-076F-3C296DF58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720" y="711200"/>
            <a:ext cx="9144000" cy="5841999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Transaction activity is highly uneven — top states and districts account for the majority of transaction value.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2-Urban districts dominate, but certain semi-urban/rural pincodes are also emerging as transaction hotspots.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3-Pincode-level analysis identifies untapped high-growth zones often missed in state-level analysis.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4-Consistent top-performers suggest entrenched strongholds, but emerging regions provide growth opportunities.</a:t>
            </a: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2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down on strongholds: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high service quality and partnerships in top-performing states and districts.</a:t>
            </a: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emerging districts/pincodes: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localized offers and incentives to encourage adoption in fast-growing but not-yet-top regions.</a:t>
            </a: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infrastructure in rural pincodes: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transaction experience (fast payments, reliable connectivity) to encourage adoption.</a:t>
            </a: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 micro-markets: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pincode-level insights to partner with local merchants and promote PhonePay acceptance in small but growing hubs.</a:t>
            </a:r>
          </a:p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2CBC6-6E2D-9815-8AAB-2381C6AE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2D85-7479-9E25-8424-DBE2FF6FF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116523"/>
            <a:ext cx="9144000" cy="523557"/>
          </a:xfrm>
        </p:spPr>
        <p:txBody>
          <a:bodyPr>
            <a:normAutofit/>
          </a:bodyPr>
          <a:lstStyle/>
          <a:p>
            <a:r>
              <a:rPr lang="en-US" sz="2800" b="1" dirty="0"/>
              <a:t>5-</a:t>
            </a:r>
            <a:r>
              <a:rPr lang="en-IN" sz="3100" b="1" u="sng" dirty="0"/>
              <a:t>User Registration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A3825-C6F4-4FF6-ADD3-029BD1FD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2800"/>
            <a:ext cx="9144000" cy="5841999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Certain device brands dominate in terms of registered users, but app opens (engagement) do not always align with user registrations.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Some brands show disproportionately high registrations but low engagement, pointing to underutilization.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brand preferences vary significantly by region — e.g., one brand may dominate in urban states but not in rural states.</a:t>
            </a:r>
          </a:p>
          <a:p>
            <a:pPr algn="l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App open trends highlight that user engagement is region-dependent rather than purely device-dependent.</a:t>
            </a:r>
          </a:p>
          <a:p>
            <a:pPr algn="l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27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for top-used brands: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 is fully optimized for the 2–3 most dominant brands, as they account for the bulk of usage.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underutilized brands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UX testing for brands with high registration but low app opens to identify performance or compatibility issues.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device strategies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Launch region-specific device-based campaigns (e.g., Android brand partnerships in Tier-2 cities).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targeted notifications: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boost engagement among users on devices showing lower app open frequency.</a:t>
            </a:r>
            <a:endParaRPr lang="en-IN" sz="23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819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1-Device Dominance and User Engagement Analysis</vt:lpstr>
      <vt:lpstr>2-Transaction Analysis for Market Expansion</vt:lpstr>
      <vt:lpstr>3- Insurance Engagement Analysis</vt:lpstr>
      <vt:lpstr>4-Transaction Analysis Across States and Districts</vt:lpstr>
      <vt:lpstr>5-User Registration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S S</dc:creator>
  <cp:lastModifiedBy>Shankar S S</cp:lastModifiedBy>
  <cp:revision>6</cp:revision>
  <dcterms:created xsi:type="dcterms:W3CDTF">2025-08-31T05:30:46Z</dcterms:created>
  <dcterms:modified xsi:type="dcterms:W3CDTF">2025-08-31T06:21:36Z</dcterms:modified>
</cp:coreProperties>
</file>