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24B511-95A2-4A4F-A659-B492DC9232E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61C6626-163B-4A4E-ABED-9E24ECB0F1BD}">
      <dgm:prSet/>
      <dgm:spPr/>
      <dgm:t>
        <a:bodyPr/>
        <a:lstStyle/>
        <a:p>
          <a:r>
            <a:rPr lang="en-US" b="1"/>
            <a:t>Definition:</a:t>
          </a:r>
          <a:r>
            <a:rPr lang="en-US"/>
            <a:t> CQRS stands for Command Query Responsibility Segregation.</a:t>
          </a:r>
        </a:p>
      </dgm:t>
    </dgm:pt>
    <dgm:pt modelId="{40019E87-5A6D-4F05-842E-E3DEBAFEE2D3}" type="parTrans" cxnId="{3C02009E-50A9-4CAD-B648-AE5FA8788912}">
      <dgm:prSet/>
      <dgm:spPr/>
      <dgm:t>
        <a:bodyPr/>
        <a:lstStyle/>
        <a:p>
          <a:endParaRPr lang="en-US"/>
        </a:p>
      </dgm:t>
    </dgm:pt>
    <dgm:pt modelId="{C80D8196-F072-41BD-A117-12431DA4D7E5}" type="sibTrans" cxnId="{3C02009E-50A9-4CAD-B648-AE5FA8788912}">
      <dgm:prSet/>
      <dgm:spPr/>
      <dgm:t>
        <a:bodyPr/>
        <a:lstStyle/>
        <a:p>
          <a:endParaRPr lang="en-US"/>
        </a:p>
      </dgm:t>
    </dgm:pt>
    <dgm:pt modelId="{6C003098-4F29-42ED-9E6A-14FAC2CC0A72}">
      <dgm:prSet/>
      <dgm:spPr/>
      <dgm:t>
        <a:bodyPr/>
        <a:lstStyle/>
        <a:p>
          <a:r>
            <a:rPr lang="en-US" b="1"/>
            <a:t>Purpose:</a:t>
          </a:r>
          <a:r>
            <a:rPr lang="en-US"/>
            <a:t> Separates the read (query) and write (command) operations in an application.</a:t>
          </a:r>
        </a:p>
      </dgm:t>
    </dgm:pt>
    <dgm:pt modelId="{F5D5E201-920F-4A08-988C-5D2084EBF05F}" type="parTrans" cxnId="{07F8C126-912C-4D30-8C90-785EE955915E}">
      <dgm:prSet/>
      <dgm:spPr/>
      <dgm:t>
        <a:bodyPr/>
        <a:lstStyle/>
        <a:p>
          <a:endParaRPr lang="en-US"/>
        </a:p>
      </dgm:t>
    </dgm:pt>
    <dgm:pt modelId="{7F770492-4734-4373-84D3-5FD3CA317409}" type="sibTrans" cxnId="{07F8C126-912C-4D30-8C90-785EE955915E}">
      <dgm:prSet/>
      <dgm:spPr/>
      <dgm:t>
        <a:bodyPr/>
        <a:lstStyle/>
        <a:p>
          <a:endParaRPr lang="en-US"/>
        </a:p>
      </dgm:t>
    </dgm:pt>
    <dgm:pt modelId="{292F168A-2843-40F4-BC1D-07AC7A84AD81}" type="pres">
      <dgm:prSet presAssocID="{C424B511-95A2-4A4F-A659-B492DC9232E4}" presName="root" presStyleCnt="0">
        <dgm:presLayoutVars>
          <dgm:dir/>
          <dgm:resizeHandles val="exact"/>
        </dgm:presLayoutVars>
      </dgm:prSet>
      <dgm:spPr/>
    </dgm:pt>
    <dgm:pt modelId="{1592397D-3799-4EFC-8443-260248FD1F90}" type="pres">
      <dgm:prSet presAssocID="{F61C6626-163B-4A4E-ABED-9E24ECB0F1BD}" presName="compNode" presStyleCnt="0"/>
      <dgm:spPr/>
    </dgm:pt>
    <dgm:pt modelId="{70A34608-F03D-4F1B-B353-7B01FDDB5F5A}" type="pres">
      <dgm:prSet presAssocID="{F61C6626-163B-4A4E-ABED-9E24ECB0F1BD}" presName="bgRect" presStyleLbl="bgShp" presStyleIdx="0" presStyleCnt="2"/>
      <dgm:spPr/>
    </dgm:pt>
    <dgm:pt modelId="{BAE33902-2D23-491B-99AF-6C9FA85C5BD1}" type="pres">
      <dgm:prSet presAssocID="{F61C6626-163B-4A4E-ABED-9E24ECB0F1B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69B5558-2544-4448-B93A-B74AB6A841CB}" type="pres">
      <dgm:prSet presAssocID="{F61C6626-163B-4A4E-ABED-9E24ECB0F1BD}" presName="spaceRect" presStyleCnt="0"/>
      <dgm:spPr/>
    </dgm:pt>
    <dgm:pt modelId="{21B20662-ACC4-4948-AEDB-0024C7544B8F}" type="pres">
      <dgm:prSet presAssocID="{F61C6626-163B-4A4E-ABED-9E24ECB0F1BD}" presName="parTx" presStyleLbl="revTx" presStyleIdx="0" presStyleCnt="2">
        <dgm:presLayoutVars>
          <dgm:chMax val="0"/>
          <dgm:chPref val="0"/>
        </dgm:presLayoutVars>
      </dgm:prSet>
      <dgm:spPr/>
    </dgm:pt>
    <dgm:pt modelId="{C0F85044-AFD0-44EB-A7EE-5C477873418E}" type="pres">
      <dgm:prSet presAssocID="{C80D8196-F072-41BD-A117-12431DA4D7E5}" presName="sibTrans" presStyleCnt="0"/>
      <dgm:spPr/>
    </dgm:pt>
    <dgm:pt modelId="{045A1F19-A77A-4890-B1AE-33518D59FA59}" type="pres">
      <dgm:prSet presAssocID="{6C003098-4F29-42ED-9E6A-14FAC2CC0A72}" presName="compNode" presStyleCnt="0"/>
      <dgm:spPr/>
    </dgm:pt>
    <dgm:pt modelId="{63E50854-CA53-4792-9EED-3390D6458604}" type="pres">
      <dgm:prSet presAssocID="{6C003098-4F29-42ED-9E6A-14FAC2CC0A72}" presName="bgRect" presStyleLbl="bgShp" presStyleIdx="1" presStyleCnt="2"/>
      <dgm:spPr/>
    </dgm:pt>
    <dgm:pt modelId="{323176B6-B9F3-43B4-AD30-A99CFE4D683D}" type="pres">
      <dgm:prSet presAssocID="{6C003098-4F29-42ED-9E6A-14FAC2CC0A7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30287EDF-87FF-43EB-86EC-FDEC19CFF0F6}" type="pres">
      <dgm:prSet presAssocID="{6C003098-4F29-42ED-9E6A-14FAC2CC0A72}" presName="spaceRect" presStyleCnt="0"/>
      <dgm:spPr/>
    </dgm:pt>
    <dgm:pt modelId="{DCC4F52B-6288-4ACC-8A3C-88DF68443CDB}" type="pres">
      <dgm:prSet presAssocID="{6C003098-4F29-42ED-9E6A-14FAC2CC0A7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7F8C126-912C-4D30-8C90-785EE955915E}" srcId="{C424B511-95A2-4A4F-A659-B492DC9232E4}" destId="{6C003098-4F29-42ED-9E6A-14FAC2CC0A72}" srcOrd="1" destOrd="0" parTransId="{F5D5E201-920F-4A08-988C-5D2084EBF05F}" sibTransId="{7F770492-4734-4373-84D3-5FD3CA317409}"/>
    <dgm:cxn modelId="{37736F78-AF1F-437D-8ADD-51005234C1D1}" type="presOf" srcId="{C424B511-95A2-4A4F-A659-B492DC9232E4}" destId="{292F168A-2843-40F4-BC1D-07AC7A84AD81}" srcOrd="0" destOrd="0" presId="urn:microsoft.com/office/officeart/2018/2/layout/IconVerticalSolidList"/>
    <dgm:cxn modelId="{76457282-DDAF-420D-B2A7-7B3A8F25A7D3}" type="presOf" srcId="{6C003098-4F29-42ED-9E6A-14FAC2CC0A72}" destId="{DCC4F52B-6288-4ACC-8A3C-88DF68443CDB}" srcOrd="0" destOrd="0" presId="urn:microsoft.com/office/officeart/2018/2/layout/IconVerticalSolidList"/>
    <dgm:cxn modelId="{3C02009E-50A9-4CAD-B648-AE5FA8788912}" srcId="{C424B511-95A2-4A4F-A659-B492DC9232E4}" destId="{F61C6626-163B-4A4E-ABED-9E24ECB0F1BD}" srcOrd="0" destOrd="0" parTransId="{40019E87-5A6D-4F05-842E-E3DEBAFEE2D3}" sibTransId="{C80D8196-F072-41BD-A117-12431DA4D7E5}"/>
    <dgm:cxn modelId="{8F2871CF-FE6F-4756-8ABD-4726BD3EDC11}" type="presOf" srcId="{F61C6626-163B-4A4E-ABED-9E24ECB0F1BD}" destId="{21B20662-ACC4-4948-AEDB-0024C7544B8F}" srcOrd="0" destOrd="0" presId="urn:microsoft.com/office/officeart/2018/2/layout/IconVerticalSolidList"/>
    <dgm:cxn modelId="{DD990C9A-72CB-4F28-9493-9F941E44AC00}" type="presParOf" srcId="{292F168A-2843-40F4-BC1D-07AC7A84AD81}" destId="{1592397D-3799-4EFC-8443-260248FD1F90}" srcOrd="0" destOrd="0" presId="urn:microsoft.com/office/officeart/2018/2/layout/IconVerticalSolidList"/>
    <dgm:cxn modelId="{EB674165-2173-429F-9B15-ECAC0DA356FA}" type="presParOf" srcId="{1592397D-3799-4EFC-8443-260248FD1F90}" destId="{70A34608-F03D-4F1B-B353-7B01FDDB5F5A}" srcOrd="0" destOrd="0" presId="urn:microsoft.com/office/officeart/2018/2/layout/IconVerticalSolidList"/>
    <dgm:cxn modelId="{9CE89003-A240-4035-9743-9DFD95C672C5}" type="presParOf" srcId="{1592397D-3799-4EFC-8443-260248FD1F90}" destId="{BAE33902-2D23-491B-99AF-6C9FA85C5BD1}" srcOrd="1" destOrd="0" presId="urn:microsoft.com/office/officeart/2018/2/layout/IconVerticalSolidList"/>
    <dgm:cxn modelId="{539A4000-779A-453B-A4BD-EAC0B015E465}" type="presParOf" srcId="{1592397D-3799-4EFC-8443-260248FD1F90}" destId="{669B5558-2544-4448-B93A-B74AB6A841CB}" srcOrd="2" destOrd="0" presId="urn:microsoft.com/office/officeart/2018/2/layout/IconVerticalSolidList"/>
    <dgm:cxn modelId="{C1116374-D7B3-4268-81A9-68123E06E9C0}" type="presParOf" srcId="{1592397D-3799-4EFC-8443-260248FD1F90}" destId="{21B20662-ACC4-4948-AEDB-0024C7544B8F}" srcOrd="3" destOrd="0" presId="urn:microsoft.com/office/officeart/2018/2/layout/IconVerticalSolidList"/>
    <dgm:cxn modelId="{83B41A98-1803-4145-93CC-1926D324AF0D}" type="presParOf" srcId="{292F168A-2843-40F4-BC1D-07AC7A84AD81}" destId="{C0F85044-AFD0-44EB-A7EE-5C477873418E}" srcOrd="1" destOrd="0" presId="urn:microsoft.com/office/officeart/2018/2/layout/IconVerticalSolidList"/>
    <dgm:cxn modelId="{4115548B-D23F-49D7-BFA8-E73F1ACE38CE}" type="presParOf" srcId="{292F168A-2843-40F4-BC1D-07AC7A84AD81}" destId="{045A1F19-A77A-4890-B1AE-33518D59FA59}" srcOrd="2" destOrd="0" presId="urn:microsoft.com/office/officeart/2018/2/layout/IconVerticalSolidList"/>
    <dgm:cxn modelId="{79495182-928F-408D-8896-3526F860A7DC}" type="presParOf" srcId="{045A1F19-A77A-4890-B1AE-33518D59FA59}" destId="{63E50854-CA53-4792-9EED-3390D6458604}" srcOrd="0" destOrd="0" presId="urn:microsoft.com/office/officeart/2018/2/layout/IconVerticalSolidList"/>
    <dgm:cxn modelId="{C4F94A33-4249-4E00-A5EF-B3A32EA4087F}" type="presParOf" srcId="{045A1F19-A77A-4890-B1AE-33518D59FA59}" destId="{323176B6-B9F3-43B4-AD30-A99CFE4D683D}" srcOrd="1" destOrd="0" presId="urn:microsoft.com/office/officeart/2018/2/layout/IconVerticalSolidList"/>
    <dgm:cxn modelId="{D7E4FF2D-C9CB-4F2D-9306-928C2218BE12}" type="presParOf" srcId="{045A1F19-A77A-4890-B1AE-33518D59FA59}" destId="{30287EDF-87FF-43EB-86EC-FDEC19CFF0F6}" srcOrd="2" destOrd="0" presId="urn:microsoft.com/office/officeart/2018/2/layout/IconVerticalSolidList"/>
    <dgm:cxn modelId="{28383F8A-887D-4DE4-A1EE-E3442A2B8339}" type="presParOf" srcId="{045A1F19-A77A-4890-B1AE-33518D59FA59}" destId="{DCC4F52B-6288-4ACC-8A3C-88DF68443C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34608-F03D-4F1B-B353-7B01FDDB5F5A}">
      <dsp:nvSpPr>
        <dsp:cNvPr id="0" name=""/>
        <dsp:cNvSpPr/>
      </dsp:nvSpPr>
      <dsp:spPr>
        <a:xfrm>
          <a:off x="0" y="955306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E33902-2D23-491B-99AF-6C9FA85C5BD1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20662-ACC4-4948-AEDB-0024C7544B8F}">
      <dsp:nvSpPr>
        <dsp:cNvPr id="0" name=""/>
        <dsp:cNvSpPr/>
      </dsp:nvSpPr>
      <dsp:spPr>
        <a:xfrm>
          <a:off x="2037007" y="955306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Definition:</a:t>
          </a:r>
          <a:r>
            <a:rPr lang="en-US" sz="2400" kern="1200"/>
            <a:t> CQRS stands for Command Query Responsibility Segregation.</a:t>
          </a:r>
        </a:p>
      </dsp:txBody>
      <dsp:txXfrm>
        <a:off x="2037007" y="955306"/>
        <a:ext cx="4264593" cy="1763642"/>
      </dsp:txXfrm>
    </dsp:sp>
    <dsp:sp modelId="{63E50854-CA53-4792-9EED-3390D6458604}">
      <dsp:nvSpPr>
        <dsp:cNvPr id="0" name=""/>
        <dsp:cNvSpPr/>
      </dsp:nvSpPr>
      <dsp:spPr>
        <a:xfrm>
          <a:off x="0" y="3159859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3176B6-B9F3-43B4-AD30-A99CFE4D683D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4F52B-6288-4ACC-8A3C-88DF68443CDB}">
      <dsp:nvSpPr>
        <dsp:cNvPr id="0" name=""/>
        <dsp:cNvSpPr/>
      </dsp:nvSpPr>
      <dsp:spPr>
        <a:xfrm>
          <a:off x="2037007" y="3159859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Purpose:</a:t>
          </a:r>
          <a:r>
            <a:rPr lang="en-US" sz="2400" kern="1200"/>
            <a:t> Separates the read (query) and write (command) operations in an application.</a:t>
          </a:r>
        </a:p>
      </dsp:txBody>
      <dsp:txXfrm>
        <a:off x="2037007" y="3159859"/>
        <a:ext cx="4264593" cy="1763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209A-7C39-33DC-150E-F759F718E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A4969-C363-2396-C5D5-98ED5883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82D35-B1E6-C700-CF53-36D97767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5068-F351-4422-985B-F7EF8E1D128F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216C4-AD63-B89C-650E-B9D910C8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51C6A-69E9-6A6F-D9C1-47F7CE37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3456-A087-4E9A-8593-30CC0E305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32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A8C9-37BE-75C5-4F08-2874C023E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1063B-66F4-646B-519B-E26FC9B09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28A9F-8750-6EB5-EAF5-8F7141DC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5068-F351-4422-985B-F7EF8E1D128F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60E87-8B7E-04CF-14F1-BD92D71E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F3E41-7B70-6672-2845-01498A54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3456-A087-4E9A-8593-30CC0E305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60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FBBACD-89B4-955D-9D76-458F1AAE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2E935-DB96-3521-6E62-CF0125DC6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6D102-759F-BB9C-0C11-DA2E6918A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5068-F351-4422-985B-F7EF8E1D128F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38CCB-0ECA-A1B6-E12A-569FE9F4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116D4-5583-F3ED-9D47-2651EBB5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3456-A087-4E9A-8593-30CC0E305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763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36CB-852D-8061-4AC0-D8FA05536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B2556-5D94-8BB2-14DF-9914CB04DB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22ACA-55B2-47B4-CF36-9003481E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AFE8-9164-4BEC-AB62-D638118C490C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98041-C520-9346-0F22-93358AB2C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9E0EB-7B1E-F1CD-E953-176A1439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6357-5394-4996-A121-C5497310D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89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691A3-9DC6-6187-71A8-A3FC3D3B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BBABE-7868-B430-D524-784049279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5598A-5C5B-921F-2FBE-3E407919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5068-F351-4422-985B-F7EF8E1D128F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AF1CC-00B2-4602-DD14-F76B263D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07C27-065A-FBAD-31F7-C175C4FE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3456-A087-4E9A-8593-30CC0E305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34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69A00-9432-3C47-9601-F07EF1FB5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0E16F-6A15-DF9A-EEF8-9EFFDC64B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B2888-CC3E-8DB4-2514-7CC540AA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5068-F351-4422-985B-F7EF8E1D128F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38103-E4B9-6869-23B3-D6B731A9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63B0-D723-1B2E-2540-88CCD9CB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3456-A087-4E9A-8593-30CC0E305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20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444B-9661-7486-4D1E-13BF317A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ECD85-8E51-75F5-E143-A66B72DDE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02507-5BF9-CB03-FDA4-A7367BBB2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3F111-C41E-94B3-C37D-485685A8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5068-F351-4422-985B-F7EF8E1D128F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8E597-B1CD-DE1D-301B-06C29AC4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2B8A8-EF26-7BBE-7B10-F653AC62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3456-A087-4E9A-8593-30CC0E305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61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D280A-D1DD-8092-CA0C-9988B0DC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5AF6B-3274-4CFE-751C-EF782865C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B4943-0B20-6802-4EBE-4E6AE8ED8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228ED-FA75-699E-9F67-D81CE2284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D811C-AAE9-87CC-5CF6-89B147716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30B07-5E7F-A249-4FF4-CBC7DEEA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5068-F351-4422-985B-F7EF8E1D128F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169D5-072E-0452-AF80-61B39D593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351BE-0D4C-D5CB-204F-CDD3BA71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3456-A087-4E9A-8593-30CC0E305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4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6D84-C6EF-79A1-3071-CE373C5E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4AD61-2A9F-2382-575B-752615B6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5068-F351-4422-985B-F7EF8E1D128F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9FF90-4514-969D-2B7F-9844D890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D6188-DDCF-0223-0CAE-A8BE39E7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3456-A087-4E9A-8593-30CC0E305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8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64B840-D5CE-C047-72AE-A70D349D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5068-F351-4422-985B-F7EF8E1D128F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4C615-0598-7C07-5BF9-AC0758BB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0CA86-E079-73E4-759D-57A992AC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3456-A087-4E9A-8593-30CC0E305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09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16F6-A5DC-D227-FA9A-D14CBD7E5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7C9C0-49A7-D690-4317-0A59BA55F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4ACC9-04A2-CA09-58B1-295FED734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F0101-4634-D2DB-C6BF-05753F6AB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5068-F351-4422-985B-F7EF8E1D128F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725CE-7006-1814-6F14-467BB000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F0AD2-2FB6-2755-D71C-07CA87C0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3456-A087-4E9A-8593-30CC0E305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51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F57BC-F5BA-AB2E-E4B0-EF8A3F0E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D6ECED-E0E6-5BB6-1F0C-772806836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F8580-626A-F0B0-EC16-BE2D13F12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C82AF-CBE9-A61A-D52F-E27632A2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5068-F351-4422-985B-F7EF8E1D128F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EA6AF-A331-B956-BDD9-193D809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B8577-3204-ADE4-7E80-8C5040E9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3456-A087-4E9A-8593-30CC0E305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05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35797-F458-427A-C708-7CF23F040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4AFDC-BB30-2718-B583-A8CC0D0C3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75EF3-64FD-7851-6C3E-C908673C26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EB5068-F351-4422-985B-F7EF8E1D128F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635E3-E139-2F9B-695F-6FDFAC428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ACA1E-9670-EB2A-540D-F1C83CB82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273456-A087-4E9A-8593-30CC0E305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76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Rectangle 395">
            <a:extLst>
              <a:ext uri="{FF2B5EF4-FFF2-40B4-BE49-F238E27FC236}">
                <a16:creationId xmlns:a16="http://schemas.microsoft.com/office/drawing/2014/main" id="{C7FAE6E8-1D9E-4905-AAFE-978D33182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E2D2E-F0D7-899F-4957-3D81C1CF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17" y="1354819"/>
            <a:ext cx="10361531" cy="26783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6100" b="1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Title:</a:t>
            </a:r>
            <a:r>
              <a:rPr lang="en-US" sz="61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Implementing CQRS Pattern in Microservices Using Apache Kafka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692312-DF66-C5B8-8BA6-7F597E9C523A}"/>
              </a:ext>
            </a:extLst>
          </p:cNvPr>
          <p:cNvSpPr txBox="1"/>
          <p:nvPr/>
        </p:nvSpPr>
        <p:spPr>
          <a:xfrm>
            <a:off x="827088" y="4414180"/>
            <a:ext cx="7006691" cy="884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Presented By: Shankar Merugu</a:t>
            </a:r>
            <a:b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                     Usha </a:t>
            </a: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Arukatla</a:t>
            </a: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5F9D1CBF-A219-4C01-85A0-9DF6151EE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D9FC63AB-02B8-4DDD-8778-397188A37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AC0AB7ED-D983-4149-A166-B31B71163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6059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C731E-9AD4-8E08-2586-2F637B089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ctr"/>
            <a:r>
              <a:rPr lang="en-US" b="1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Summary and Takeaways</a:t>
            </a:r>
            <a:endParaRPr lang="en-US" b="0" i="0" u="none" strike="noStrike" kern="1200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328F4-0D02-ADB7-8B54-9E182758D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b="1" i="0" u="none" strike="noStrike" baseline="0">
                <a:solidFill>
                  <a:schemeClr val="bg1"/>
                </a:solidFill>
              </a:rPr>
              <a:t>CQRS Benefits:</a:t>
            </a:r>
            <a:r>
              <a:rPr lang="en-US" b="0" i="0" u="none" strike="noStrike" baseline="0">
                <a:solidFill>
                  <a:schemeClr val="bg1"/>
                </a:solidFill>
              </a:rPr>
              <a:t> Scalability, performance, and security.</a:t>
            </a:r>
          </a:p>
          <a:p>
            <a:pPr marR="0" lvl="0"/>
            <a:r>
              <a:rPr lang="en-US" b="1" i="0" u="none" strike="noStrike" baseline="0">
                <a:solidFill>
                  <a:schemeClr val="bg1"/>
                </a:solidFill>
              </a:rPr>
              <a:t>Kafka Role:</a:t>
            </a:r>
            <a:r>
              <a:rPr lang="en-US" b="0" i="0" u="none" strike="noStrike" baseline="0">
                <a:solidFill>
                  <a:schemeClr val="bg1"/>
                </a:solidFill>
              </a:rPr>
              <a:t> Reliable event streaming and real-time updates.</a:t>
            </a:r>
          </a:p>
          <a:p>
            <a:pPr marR="0" lvl="0"/>
            <a:r>
              <a:rPr lang="en-US" b="1" i="0" u="none" strike="noStrike" baseline="0">
                <a:solidFill>
                  <a:schemeClr val="bg1"/>
                </a:solidFill>
              </a:rPr>
              <a:t>Best Practices:</a:t>
            </a:r>
          </a:p>
          <a:p>
            <a:pPr marR="0" lvl="1"/>
            <a:r>
              <a:rPr lang="en-US" b="0" i="0" u="none" strike="noStrike" baseline="0">
                <a:solidFill>
                  <a:schemeClr val="bg1"/>
                </a:solidFill>
              </a:rPr>
              <a:t>Design efficient models</a:t>
            </a:r>
          </a:p>
          <a:p>
            <a:pPr marR="0" lvl="1"/>
            <a:r>
              <a:rPr lang="en-US" b="0" i="0" u="none" strike="noStrike" baseline="0">
                <a:solidFill>
                  <a:schemeClr val="bg1"/>
                </a:solidFill>
              </a:rPr>
              <a:t>Handle eventual consistency</a:t>
            </a:r>
          </a:p>
          <a:p>
            <a:pPr marR="0" lvl="1"/>
            <a:r>
              <a:rPr lang="en-US" b="0" i="0" u="none" strike="noStrike" baseline="0">
                <a:solidFill>
                  <a:schemeClr val="bg1"/>
                </a:solidFill>
              </a:rPr>
              <a:t>Monitor and manage Kafka topics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900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A5757-9767-04B1-85E3-456147122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ctr"/>
            <a:r>
              <a:rPr lang="en-US" sz="5400" b="1" i="0" u="none" strike="noStrike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</a:t>
            </a:r>
            <a:r>
              <a:rPr lang="en-US" sz="5400" b="1" i="0" u="none" strike="noStrike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you</a:t>
            </a:r>
            <a:endParaRPr lang="en-US" sz="5400" b="0" i="0" u="none" strike="noStrike" kern="12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3168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68D912-9D57-DA9D-56CF-CF0DA200D7EC}"/>
              </a:ext>
            </a:extLst>
          </p:cNvPr>
          <p:cNvSpPr txBox="1"/>
          <p:nvPr/>
        </p:nvSpPr>
        <p:spPr>
          <a:xfrm>
            <a:off x="838200" y="1195697"/>
            <a:ext cx="3200400" cy="4238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CQRS?</a:t>
            </a:r>
            <a:endParaRPr lang="en-US" sz="4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	</a:t>
            </a:r>
            <a:endParaRPr lang="en-US" sz="4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8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6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30" name="TextBox 27">
            <a:extLst>
              <a:ext uri="{FF2B5EF4-FFF2-40B4-BE49-F238E27FC236}">
                <a16:creationId xmlns:a16="http://schemas.microsoft.com/office/drawing/2014/main" id="{8C5F836B-1632-45C5-42BE-4AA124D402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1497964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292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052DF-BD4E-4892-EE7A-D1B9C6F9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ctr"/>
            <a:r>
              <a:rPr lang="en-US" b="1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Key Components of CQRS</a:t>
            </a:r>
            <a:endParaRPr lang="en-US" b="0" i="0" u="none" strike="noStrike" kern="12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54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6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36328-A7D1-4FAC-60A7-AB701442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0927" y="1029607"/>
            <a:ext cx="5217173" cy="4351338"/>
          </a:xfrm>
        </p:spPr>
        <p:txBody>
          <a:bodyPr vert="horz" lIns="91440" tIns="45720" rIns="91440" bIns="45720" rtlCol="0">
            <a:noAutofit/>
          </a:bodyPr>
          <a:lstStyle/>
          <a:p>
            <a:pPr marR="0" lvl="0"/>
            <a:r>
              <a:rPr lang="en-US" sz="2000" b="1" i="0" u="none" strike="noStrike" baseline="0">
                <a:solidFill>
                  <a:schemeClr val="bg1"/>
                </a:solidFill>
              </a:rPr>
              <a:t>Commands:</a:t>
            </a:r>
            <a:r>
              <a:rPr lang="en-US" sz="2000" b="0" i="0" u="none" strike="noStrike" baseline="0">
                <a:solidFill>
                  <a:schemeClr val="bg1"/>
                </a:solidFill>
              </a:rPr>
              <a:t> Requests to change the state of the system.</a:t>
            </a:r>
          </a:p>
          <a:p>
            <a:pPr lvl="1"/>
            <a:r>
              <a:rPr lang="en-US" sz="2000" b="1" i="0" u="none" strike="noStrike" baseline="0">
                <a:solidFill>
                  <a:schemeClr val="bg1"/>
                </a:solidFill>
              </a:rPr>
              <a:t>Example:</a:t>
            </a:r>
            <a:r>
              <a:rPr lang="en-US" sz="2000" b="0" i="0" u="none" strike="noStrike" baseline="0">
                <a:solidFill>
                  <a:schemeClr val="bg1"/>
                </a:solidFill>
              </a:rPr>
              <a:t> Create, Update, Delete operations</a:t>
            </a:r>
          </a:p>
          <a:p>
            <a:pPr marR="0" lvl="0"/>
            <a:r>
              <a:rPr lang="en-US" sz="2000" b="1" i="0" u="none" strike="noStrike" baseline="0">
                <a:solidFill>
                  <a:schemeClr val="bg1"/>
                </a:solidFill>
              </a:rPr>
              <a:t>Queries:</a:t>
            </a:r>
            <a:r>
              <a:rPr lang="en-US" sz="2000" b="0" i="0" u="none" strike="noStrike" baseline="0">
                <a:solidFill>
                  <a:schemeClr val="bg1"/>
                </a:solidFill>
              </a:rPr>
              <a:t> Requests to read the state of the system.</a:t>
            </a:r>
            <a:endParaRPr lang="en-US" sz="2000">
              <a:solidFill>
                <a:schemeClr val="bg1"/>
              </a:solidFill>
            </a:endParaRPr>
          </a:p>
          <a:p>
            <a:pPr lvl="1"/>
            <a:r>
              <a:rPr lang="en-US" sz="2000" b="1" i="0" u="none" strike="noStrike" baseline="0">
                <a:solidFill>
                  <a:schemeClr val="bg1"/>
                </a:solidFill>
              </a:rPr>
              <a:t>Example:</a:t>
            </a:r>
            <a:r>
              <a:rPr lang="en-US" sz="2000" b="0" i="0" u="none" strike="noStrike" baseline="0">
                <a:solidFill>
                  <a:schemeClr val="bg1"/>
                </a:solidFill>
              </a:rPr>
              <a:t> Fetch details, List items</a:t>
            </a:r>
          </a:p>
          <a:p>
            <a:pPr marR="0" lvl="0"/>
            <a:r>
              <a:rPr lang="en-US" sz="2000" b="1" i="0" u="none" strike="noStrike" baseline="0">
                <a:solidFill>
                  <a:schemeClr val="bg1"/>
                </a:solidFill>
              </a:rPr>
              <a:t>Command Handler:</a:t>
            </a:r>
            <a:r>
              <a:rPr lang="en-US" sz="2000" b="0" i="0" u="none" strike="noStrike" baseline="0">
                <a:solidFill>
                  <a:schemeClr val="bg1"/>
                </a:solidFill>
              </a:rPr>
              <a:t> Processes commands.</a:t>
            </a:r>
          </a:p>
          <a:p>
            <a:pPr marR="0" lvl="0"/>
            <a:r>
              <a:rPr lang="en-US" sz="2000" b="1" i="0" u="none" strike="noStrike" baseline="0">
                <a:solidFill>
                  <a:schemeClr val="bg1"/>
                </a:solidFill>
              </a:rPr>
              <a:t>Query Handler:</a:t>
            </a:r>
            <a:r>
              <a:rPr lang="en-US" sz="2000" b="0" i="0" u="none" strike="noStrike" baseline="0">
                <a:solidFill>
                  <a:schemeClr val="bg1"/>
                </a:solidFill>
              </a:rPr>
              <a:t> Handles queries.</a:t>
            </a:r>
          </a:p>
          <a:p>
            <a:pPr marR="0" lvl="0"/>
            <a:r>
              <a:rPr lang="en-US" sz="2000" b="1" i="0" u="none" strike="noStrike" baseline="0">
                <a:solidFill>
                  <a:schemeClr val="bg1"/>
                </a:solidFill>
              </a:rPr>
              <a:t>Event Store:</a:t>
            </a:r>
            <a:r>
              <a:rPr lang="en-US" sz="2000" b="0" i="0" u="none" strike="noStrike" baseline="0">
                <a:solidFill>
                  <a:schemeClr val="bg1"/>
                </a:solidFill>
              </a:rPr>
              <a:t> Captures events that trigger state changes.</a:t>
            </a:r>
          </a:p>
          <a:p>
            <a:pPr marR="0" lvl="0"/>
            <a:r>
              <a:rPr lang="en-US" sz="2000" b="1" i="0" u="none" strike="noStrike" baseline="0">
                <a:solidFill>
                  <a:schemeClr val="bg1"/>
                </a:solidFill>
              </a:rPr>
              <a:t>Read Model:</a:t>
            </a:r>
            <a:r>
              <a:rPr lang="en-US" sz="2000" b="0" i="0" u="none" strike="noStrike" baseline="0">
                <a:solidFill>
                  <a:schemeClr val="bg1"/>
                </a:solidFill>
              </a:rPr>
              <a:t> Optimized for queries.</a:t>
            </a:r>
          </a:p>
          <a:p>
            <a:pPr marR="0" lvl="0"/>
            <a:r>
              <a:rPr lang="en-US" sz="2000" b="1" i="0" u="none" strike="noStrike" baseline="0">
                <a:solidFill>
                  <a:schemeClr val="bg1"/>
                </a:solidFill>
              </a:rPr>
              <a:t>Write Model:</a:t>
            </a:r>
            <a:r>
              <a:rPr lang="en-US" sz="2000" b="0" i="0" u="none" strike="noStrike" baseline="0">
                <a:solidFill>
                  <a:schemeClr val="bg1"/>
                </a:solidFill>
              </a:rPr>
              <a:t> Optimized for commands.</a:t>
            </a:r>
            <a:endParaRPr lang="en-US" sz="2000" b="0" i="0" u="none" strike="noStrike" baseline="0" dirty="0">
              <a:solidFill>
                <a:schemeClr val="bg1"/>
              </a:solidFill>
            </a:endParaRPr>
          </a:p>
        </p:txBody>
      </p:sp>
      <p:grpSp>
        <p:nvGrpSpPr>
          <p:cNvPr id="62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959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D2DCF-BA56-A5DC-8E34-7F97114A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ctr"/>
            <a:r>
              <a:rPr lang="en-US" b="1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Advantages of Using CQRS</a:t>
            </a:r>
            <a:endParaRPr lang="en-US" b="0" i="0" u="none" strike="noStrike" kern="1200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18DCC-C123-A9BE-C80A-5E09E0BA4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2600" b="1" i="0" u="none" strike="noStrike" baseline="0">
                <a:solidFill>
                  <a:schemeClr val="bg1"/>
                </a:solidFill>
              </a:rPr>
              <a:t>Scalability:</a:t>
            </a:r>
            <a:r>
              <a:rPr lang="en-US" sz="2600" b="0" i="0" u="none" strike="noStrike" baseline="0">
                <a:solidFill>
                  <a:schemeClr val="bg1"/>
                </a:solidFill>
              </a:rPr>
              <a:t> Separate scaling of read and write operations.</a:t>
            </a:r>
          </a:p>
          <a:p>
            <a:pPr marR="0" lvl="0"/>
            <a:r>
              <a:rPr lang="en-US" sz="2600" b="1" i="0" u="none" strike="noStrike" baseline="0">
                <a:solidFill>
                  <a:schemeClr val="bg1"/>
                </a:solidFill>
              </a:rPr>
              <a:t>Performance:</a:t>
            </a:r>
            <a:r>
              <a:rPr lang="en-US" sz="2600" b="0" i="0" u="none" strike="noStrike" baseline="0">
                <a:solidFill>
                  <a:schemeClr val="bg1"/>
                </a:solidFill>
              </a:rPr>
              <a:t> Optimized data models for reading and writing.</a:t>
            </a:r>
          </a:p>
          <a:p>
            <a:pPr marR="0" lvl="0"/>
            <a:r>
              <a:rPr lang="en-US" sz="2600" b="1" i="0" u="none" strike="noStrike" baseline="0">
                <a:solidFill>
                  <a:schemeClr val="bg1"/>
                </a:solidFill>
              </a:rPr>
              <a:t>Flexibility:</a:t>
            </a:r>
            <a:r>
              <a:rPr lang="en-US" sz="2600" b="0" i="0" u="none" strike="noStrike" baseline="0">
                <a:solidFill>
                  <a:schemeClr val="bg1"/>
                </a:solidFill>
              </a:rPr>
              <a:t> Different models for different concerns.</a:t>
            </a:r>
          </a:p>
          <a:p>
            <a:pPr marR="0" lvl="0"/>
            <a:r>
              <a:rPr lang="en-US" sz="2600" b="1" i="0" u="none" strike="noStrike" baseline="0">
                <a:solidFill>
                  <a:schemeClr val="bg1"/>
                </a:solidFill>
              </a:rPr>
              <a:t>Security:</a:t>
            </a:r>
            <a:r>
              <a:rPr lang="en-US" sz="2600" b="0" i="0" u="none" strike="noStrike" baseline="0">
                <a:solidFill>
                  <a:schemeClr val="bg1"/>
                </a:solidFill>
              </a:rPr>
              <a:t> Fine-grained access control.</a:t>
            </a:r>
          </a:p>
          <a:p>
            <a:pPr marR="0" lvl="0"/>
            <a:r>
              <a:rPr lang="en-US" sz="2600" b="1" i="0" u="none" strike="noStrike" baseline="0">
                <a:solidFill>
                  <a:schemeClr val="bg1"/>
                </a:solidFill>
              </a:rPr>
              <a:t>Auditability:</a:t>
            </a:r>
            <a:r>
              <a:rPr lang="en-US" sz="2600" b="0" i="0" u="none" strike="noStrike" baseline="0">
                <a:solidFill>
                  <a:schemeClr val="bg1"/>
                </a:solidFill>
              </a:rPr>
              <a:t> Clear event trail for auditing.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900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DBE81-6A03-0973-7A78-D87CCCE9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ctr"/>
            <a:r>
              <a:rPr lang="en-US" b="1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Apache Kafka?</a:t>
            </a:r>
            <a:endParaRPr lang="en-US" b="0" i="0" u="none" strike="noStrike" kern="1200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38EF8-FBD6-254D-3990-3450DB522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b="1" i="0" u="none" strike="noStrike" baseline="0">
                <a:solidFill>
                  <a:schemeClr val="bg1"/>
                </a:solidFill>
              </a:rPr>
              <a:t>Definition:</a:t>
            </a:r>
            <a:r>
              <a:rPr lang="en-US" b="0" i="0" u="none" strike="noStrike" baseline="0">
                <a:solidFill>
                  <a:schemeClr val="bg1"/>
                </a:solidFill>
              </a:rPr>
              <a:t> Kafka is a distributed event streaming platform.</a:t>
            </a:r>
          </a:p>
          <a:p>
            <a:pPr marR="0" lvl="0"/>
            <a:r>
              <a:rPr lang="en-US" b="1" i="0" u="none" strike="noStrike" baseline="0">
                <a:solidFill>
                  <a:schemeClr val="bg1"/>
                </a:solidFill>
              </a:rPr>
              <a:t>Purpose:</a:t>
            </a:r>
            <a:r>
              <a:rPr lang="en-US" b="0" i="0" u="none" strike="noStrike" baseline="0">
                <a:solidFill>
                  <a:schemeClr val="bg1"/>
                </a:solidFill>
              </a:rPr>
              <a:t> Handles real-time data feeds with high throughput.</a:t>
            </a:r>
          </a:p>
          <a:p>
            <a:pPr marR="0" lvl="0"/>
            <a:r>
              <a:rPr lang="en-US" b="1" i="0" u="none" strike="noStrike" baseline="0">
                <a:solidFill>
                  <a:schemeClr val="bg1"/>
                </a:solidFill>
              </a:rPr>
              <a:t>Key Features:</a:t>
            </a:r>
          </a:p>
          <a:p>
            <a:pPr marR="0" lvl="1"/>
            <a:r>
              <a:rPr lang="en-US" b="0" i="0" u="none" strike="noStrike" baseline="0">
                <a:solidFill>
                  <a:schemeClr val="bg1"/>
                </a:solidFill>
              </a:rPr>
              <a:t>Pub/Sub messaging</a:t>
            </a:r>
          </a:p>
          <a:p>
            <a:pPr marR="0" lvl="1"/>
            <a:r>
              <a:rPr lang="en-US" b="0" i="0" u="none" strike="noStrike" baseline="0">
                <a:solidFill>
                  <a:schemeClr val="bg1"/>
                </a:solidFill>
              </a:rPr>
              <a:t>Scalability and fault tolerance</a:t>
            </a:r>
          </a:p>
          <a:p>
            <a:pPr marR="0" lvl="1"/>
            <a:r>
              <a:rPr lang="en-US" b="0" i="0" u="none" strike="noStrike" baseline="0">
                <a:solidFill>
                  <a:schemeClr val="bg1"/>
                </a:solidFill>
              </a:rPr>
              <a:t>Durable storage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421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36E571-D1E4-8B58-0716-74B7620DF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ctr"/>
            <a:r>
              <a:rPr lang="en-US" b="1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Integrating Kafka with CQRS</a:t>
            </a:r>
            <a:endParaRPr lang="en-US" b="0" i="0" u="none" strike="noStrike" kern="1200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F4C2C-20A5-E32B-9C46-C3EBC734B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2000" b="1" i="0" u="none" strike="noStrike" baseline="0" dirty="0">
                <a:solidFill>
                  <a:schemeClr val="bg1"/>
                </a:solidFill>
              </a:rPr>
              <a:t>Command Processing:</a:t>
            </a:r>
          </a:p>
          <a:p>
            <a:pPr marR="0" lvl="1"/>
            <a:r>
              <a:rPr lang="en-US" sz="2000" b="0" i="0" u="none" strike="noStrike" baseline="0" dirty="0">
                <a:solidFill>
                  <a:schemeClr val="bg1"/>
                </a:solidFill>
              </a:rPr>
              <a:t>Commands are sent to Kafka topics.</a:t>
            </a:r>
          </a:p>
          <a:p>
            <a:pPr marR="0" lvl="1"/>
            <a:r>
              <a:rPr lang="en-US" sz="2000" b="0" i="0" u="none" strike="noStrike" baseline="0" dirty="0">
                <a:solidFill>
                  <a:schemeClr val="bg1"/>
                </a:solidFill>
              </a:rPr>
              <a:t>Handled by command services.</a:t>
            </a:r>
          </a:p>
          <a:p>
            <a:pPr marR="0" lvl="0"/>
            <a:r>
              <a:rPr lang="en-US" sz="2000" b="1" i="0" u="none" strike="noStrike" baseline="0" dirty="0">
                <a:solidFill>
                  <a:schemeClr val="bg1"/>
                </a:solidFill>
              </a:rPr>
              <a:t>Event Publishing:</a:t>
            </a:r>
          </a:p>
          <a:p>
            <a:pPr marR="0" lvl="1"/>
            <a:r>
              <a:rPr lang="en-US" sz="2000" b="0" i="0" u="none" strike="noStrike" baseline="0" dirty="0">
                <a:solidFill>
                  <a:schemeClr val="bg1"/>
                </a:solidFill>
              </a:rPr>
              <a:t>State changes are published as events.</a:t>
            </a:r>
          </a:p>
          <a:p>
            <a:pPr marR="0" lvl="1"/>
            <a:r>
              <a:rPr lang="en-US" sz="2000" b="0" i="0" u="none" strike="noStrike" baseline="0" dirty="0">
                <a:solidFill>
                  <a:schemeClr val="bg1"/>
                </a:solidFill>
              </a:rPr>
              <a:t>Events are recorded in Kafka topics.</a:t>
            </a:r>
          </a:p>
          <a:p>
            <a:pPr marR="0" lvl="0"/>
            <a:r>
              <a:rPr lang="en-US" sz="2000" b="1" i="0" u="none" strike="noStrike" baseline="0" dirty="0">
                <a:solidFill>
                  <a:schemeClr val="bg1"/>
                </a:solidFill>
              </a:rPr>
              <a:t>Query Handling:</a:t>
            </a:r>
          </a:p>
          <a:p>
            <a:pPr marR="0" lvl="1"/>
            <a:r>
              <a:rPr lang="en-US" sz="2000" b="0" i="0" u="none" strike="noStrike" baseline="0" dirty="0">
                <a:solidFill>
                  <a:schemeClr val="bg1"/>
                </a:solidFill>
              </a:rPr>
              <a:t>Queries are served from a read model updated by events.</a:t>
            </a:r>
          </a:p>
          <a:p>
            <a:pPr marR="0" lvl="1"/>
            <a:r>
              <a:rPr lang="en-US" sz="2000" b="0" i="0" u="none" strike="noStrike" baseline="0" dirty="0">
                <a:solidFill>
                  <a:schemeClr val="bg1"/>
                </a:solidFill>
              </a:rPr>
              <a:t>Read model is updated asynchronously via Kafka consumers.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158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F0FFF-99A4-31A7-B04B-F4B74AE4A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3800" b="1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CQRS with Kafka: Architecture Diagram</a:t>
            </a:r>
            <a:endParaRPr lang="en-US" sz="3800" b="0" i="0" u="none" strike="noStrike" kern="1200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D723D-772D-12B3-EE5A-1B4CAA569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R="0" lvl="0"/>
            <a:r>
              <a:rPr lang="en-US" sz="2000" b="1" i="0" u="none" strike="noStrike" baseline="0" dirty="0">
                <a:solidFill>
                  <a:schemeClr val="bg1"/>
                </a:solidFill>
              </a:rPr>
              <a:t>Command Service:</a:t>
            </a:r>
          </a:p>
          <a:p>
            <a:pPr marR="0" lvl="1"/>
            <a:r>
              <a:rPr lang="en-US" sz="2000" b="0" i="0" u="none" strike="noStrike" baseline="0" dirty="0">
                <a:solidFill>
                  <a:schemeClr val="bg1"/>
                </a:solidFill>
              </a:rPr>
              <a:t>Receives commands</a:t>
            </a:r>
          </a:p>
          <a:p>
            <a:pPr marR="0" lvl="1"/>
            <a:r>
              <a:rPr lang="en-US" sz="2000" b="0" i="0" u="none" strike="noStrike" baseline="0" dirty="0">
                <a:solidFill>
                  <a:schemeClr val="bg1"/>
                </a:solidFill>
              </a:rPr>
              <a:t>Publishes events to Kafka topics</a:t>
            </a:r>
          </a:p>
          <a:p>
            <a:pPr marR="0" lvl="0"/>
            <a:r>
              <a:rPr lang="en-US" sz="2000" b="1" i="0" u="none" strike="noStrike" baseline="0" dirty="0">
                <a:solidFill>
                  <a:schemeClr val="bg1"/>
                </a:solidFill>
              </a:rPr>
              <a:t>Kafka Topics:</a:t>
            </a:r>
          </a:p>
          <a:p>
            <a:pPr marR="0" lvl="1"/>
            <a:r>
              <a:rPr lang="en-US" sz="2000" b="0" i="0" u="none" strike="noStrike" baseline="0" dirty="0">
                <a:solidFill>
                  <a:schemeClr val="bg1"/>
                </a:solidFill>
              </a:rPr>
              <a:t>Event Store for commands</a:t>
            </a:r>
          </a:p>
          <a:p>
            <a:pPr marR="0" lvl="1"/>
            <a:r>
              <a:rPr lang="en-US" sz="2000" b="0" i="0" u="none" strike="noStrike" baseline="0" dirty="0">
                <a:solidFill>
                  <a:schemeClr val="bg1"/>
                </a:solidFill>
              </a:rPr>
              <a:t>Stream processing for real-time updates</a:t>
            </a:r>
          </a:p>
          <a:p>
            <a:pPr marR="0" lvl="0"/>
            <a:r>
              <a:rPr lang="en-US" sz="2000" b="1" i="0" u="none" strike="noStrike" baseline="0" dirty="0">
                <a:solidFill>
                  <a:schemeClr val="bg1"/>
                </a:solidFill>
              </a:rPr>
              <a:t>Query Service:</a:t>
            </a:r>
          </a:p>
          <a:p>
            <a:pPr marR="0" lvl="1"/>
            <a:r>
              <a:rPr lang="en-US" sz="2000" b="0" i="0" u="none" strike="noStrike" baseline="0" dirty="0">
                <a:solidFill>
                  <a:schemeClr val="bg1"/>
                </a:solidFill>
              </a:rPr>
              <a:t>Consumes events from Kafka</a:t>
            </a:r>
          </a:p>
          <a:p>
            <a:pPr marR="0" lvl="1"/>
            <a:r>
              <a:rPr lang="en-US" sz="2000" b="0" i="0" u="none" strike="noStrike" baseline="0" dirty="0">
                <a:solidFill>
                  <a:schemeClr val="bg1"/>
                </a:solidFill>
              </a:rPr>
              <a:t>Updates the read model</a:t>
            </a:r>
          </a:p>
          <a:p>
            <a:pPr marR="0" lvl="0"/>
            <a:r>
              <a:rPr lang="en-US" sz="2000" b="1" i="0" u="none" strike="noStrike" baseline="0" dirty="0">
                <a:solidFill>
                  <a:schemeClr val="bg1"/>
                </a:solidFill>
              </a:rPr>
              <a:t>Read Model:</a:t>
            </a:r>
          </a:p>
          <a:p>
            <a:pPr marR="0" lvl="1"/>
            <a:r>
              <a:rPr lang="en-US" sz="2000" b="0" i="0" u="none" strike="noStrike" baseline="0" dirty="0">
                <a:solidFill>
                  <a:schemeClr val="bg1"/>
                </a:solidFill>
              </a:rPr>
              <a:t>Optimized for queries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diagram of a service&#10;&#10;Description automatically generated">
            <a:extLst>
              <a:ext uri="{FF2B5EF4-FFF2-40B4-BE49-F238E27FC236}">
                <a16:creationId xmlns:a16="http://schemas.microsoft.com/office/drawing/2014/main" id="{9B6C5FC4-5DF1-DAA0-7A95-CE7E0B281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74" y="730307"/>
            <a:ext cx="5666547" cy="539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3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5F51A-4B8B-B108-873C-8F6D12B5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ctr"/>
            <a:r>
              <a:rPr lang="en-US" b="1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Steps to Implement CQRS with Kafka</a:t>
            </a:r>
            <a:endParaRPr lang="en-US" b="0" i="0" u="none" strike="noStrike" kern="1200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38BD7-6448-A5CA-2A20-CA83E7DF6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Autofit/>
          </a:bodyPr>
          <a:lstStyle/>
          <a:p>
            <a:pPr marR="0" lvl="0"/>
            <a:r>
              <a:rPr lang="en-US" sz="2000" b="1" i="0" u="none" strike="noStrike" baseline="0" dirty="0">
                <a:solidFill>
                  <a:schemeClr val="bg1"/>
                </a:solidFill>
              </a:rPr>
              <a:t>Define Command and Query Models:</a:t>
            </a:r>
          </a:p>
          <a:p>
            <a:pPr marR="0" lvl="1"/>
            <a:r>
              <a:rPr lang="en-US" sz="2000" b="0" i="0" u="none" strike="noStrike" baseline="0" dirty="0">
                <a:solidFill>
                  <a:schemeClr val="bg1"/>
                </a:solidFill>
              </a:rPr>
              <a:t>Design command and query handlers.</a:t>
            </a:r>
          </a:p>
          <a:p>
            <a:pPr marR="0" lvl="0"/>
            <a:r>
              <a:rPr lang="en-US" sz="2000" b="1" i="0" u="none" strike="noStrike" baseline="0" dirty="0">
                <a:solidFill>
                  <a:schemeClr val="bg1"/>
                </a:solidFill>
              </a:rPr>
              <a:t>Set Up Kafka Topics:</a:t>
            </a:r>
          </a:p>
          <a:p>
            <a:pPr marR="0" lvl="1"/>
            <a:r>
              <a:rPr lang="en-US" sz="2000" b="0" i="0" u="none" strike="noStrike" baseline="0" dirty="0">
                <a:solidFill>
                  <a:schemeClr val="bg1"/>
                </a:solidFill>
              </a:rPr>
              <a:t>Create topics for commands and events.</a:t>
            </a:r>
          </a:p>
          <a:p>
            <a:pPr marR="0" lvl="0"/>
            <a:r>
              <a:rPr lang="en-US" sz="2000" b="1" i="0" u="none" strike="noStrike" baseline="0" dirty="0">
                <a:solidFill>
                  <a:schemeClr val="bg1"/>
                </a:solidFill>
              </a:rPr>
              <a:t>Implement Command Handlers:</a:t>
            </a:r>
          </a:p>
          <a:p>
            <a:pPr marR="0" lvl="1"/>
            <a:r>
              <a:rPr lang="en-US" sz="2000" b="0" i="0" u="none" strike="noStrike" baseline="0" dirty="0">
                <a:solidFill>
                  <a:schemeClr val="bg1"/>
                </a:solidFill>
              </a:rPr>
              <a:t>Publish events to Kafka.</a:t>
            </a:r>
          </a:p>
          <a:p>
            <a:pPr marR="0" lvl="0"/>
            <a:r>
              <a:rPr lang="en-US" sz="2000" b="1" i="0" u="none" strike="noStrike" baseline="0" dirty="0">
                <a:solidFill>
                  <a:schemeClr val="bg1"/>
                </a:solidFill>
              </a:rPr>
              <a:t>Implement Query Handlers:</a:t>
            </a:r>
          </a:p>
          <a:p>
            <a:pPr marR="0" lvl="1"/>
            <a:r>
              <a:rPr lang="en-US" sz="2000" b="0" i="0" u="none" strike="noStrike" baseline="0" dirty="0">
                <a:solidFill>
                  <a:schemeClr val="bg1"/>
                </a:solidFill>
              </a:rPr>
              <a:t>Consume events and update the read model.</a:t>
            </a:r>
          </a:p>
          <a:p>
            <a:pPr marR="0" lvl="0"/>
            <a:r>
              <a:rPr lang="en-US" sz="2000" b="1" i="0" u="none" strike="noStrike" baseline="0" dirty="0">
                <a:solidFill>
                  <a:schemeClr val="bg1"/>
                </a:solidFill>
              </a:rPr>
              <a:t>Develop Read and Write Models:</a:t>
            </a:r>
          </a:p>
          <a:p>
            <a:pPr marR="0" lvl="1"/>
            <a:r>
              <a:rPr lang="en-US" sz="2000" b="0" i="0" u="none" strike="noStrike" baseline="0" dirty="0">
                <a:solidFill>
                  <a:schemeClr val="bg1"/>
                </a:solidFill>
              </a:rPr>
              <a:t>Use optimized data stores for performance.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5849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1DA82-835C-1CDC-17F2-0EE39EE15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ctr"/>
            <a:r>
              <a:rPr lang="en-US" b="1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Challenges in CQRS with Kafka</a:t>
            </a:r>
            <a:endParaRPr lang="en-US" b="0" i="0" u="none" strike="noStrike" kern="1200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511DA-9423-E6BF-26D0-18C4D48A9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b="1" i="0" u="none" strike="noStrike" baseline="0" dirty="0">
                <a:solidFill>
                  <a:schemeClr val="bg1"/>
                </a:solidFill>
              </a:rPr>
              <a:t>Eventual Consistency:</a:t>
            </a:r>
          </a:p>
          <a:p>
            <a:pPr lvl="1"/>
            <a:r>
              <a:rPr lang="en-US" b="1" i="0" u="none" strike="noStrike" baseline="0" dirty="0">
                <a:solidFill>
                  <a:schemeClr val="bg1"/>
                </a:solidFill>
              </a:rPr>
              <a:t>Solution:</a:t>
            </a:r>
            <a:r>
              <a:rPr lang="en-US" b="0" i="0" u="none" strike="noStrike" baseline="0" dirty="0">
                <a:solidFill>
                  <a:schemeClr val="bg1"/>
                </a:solidFill>
              </a:rPr>
              <a:t> Use proper event handling and retries.</a:t>
            </a:r>
          </a:p>
          <a:p>
            <a:pPr marR="0" lvl="0"/>
            <a:r>
              <a:rPr lang="en-US" b="1" i="0" u="none" strike="noStrike" baseline="0" dirty="0">
                <a:solidFill>
                  <a:schemeClr val="bg1"/>
                </a:solidFill>
              </a:rPr>
              <a:t>Data Duplication:</a:t>
            </a:r>
          </a:p>
          <a:p>
            <a:pPr lvl="1"/>
            <a:r>
              <a:rPr lang="en-US" b="1" i="0" u="none" strike="noStrike" baseline="0" dirty="0">
                <a:solidFill>
                  <a:schemeClr val="bg1"/>
                </a:solidFill>
              </a:rPr>
              <a:t>Solution:</a:t>
            </a:r>
            <a:r>
              <a:rPr lang="en-US" b="0" i="0" u="none" strike="noStrike" baseline="0" dirty="0">
                <a:solidFill>
                  <a:schemeClr val="bg1"/>
                </a:solidFill>
              </a:rPr>
              <a:t> Design read models carefully.</a:t>
            </a:r>
          </a:p>
          <a:p>
            <a:pPr marR="0" lvl="0"/>
            <a:r>
              <a:rPr lang="en-US" b="1" i="0" u="none" strike="noStrike" baseline="0" dirty="0">
                <a:solidFill>
                  <a:schemeClr val="bg1"/>
                </a:solidFill>
              </a:rPr>
              <a:t>Complexity:</a:t>
            </a:r>
          </a:p>
          <a:p>
            <a:pPr lvl="1"/>
            <a:r>
              <a:rPr lang="en-US" b="1" i="0" u="none" strike="noStrike" baseline="0" dirty="0">
                <a:solidFill>
                  <a:schemeClr val="bg1"/>
                </a:solidFill>
              </a:rPr>
              <a:t>Solution:</a:t>
            </a:r>
            <a:r>
              <a:rPr lang="en-US" b="0" i="0" u="none" strike="noStrike" baseline="0" dirty="0">
                <a:solidFill>
                  <a:schemeClr val="bg1"/>
                </a:solidFill>
              </a:rPr>
              <a:t> Use frameworks and libraries to simplify integration.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8906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459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Title: Implementing CQRS Pattern in Microservices Using Apache Kafka</vt:lpstr>
      <vt:lpstr>PowerPoint Presentation</vt:lpstr>
      <vt:lpstr>Key Components of CQRS</vt:lpstr>
      <vt:lpstr>Advantages of Using CQRS</vt:lpstr>
      <vt:lpstr>What is Apache Kafka?</vt:lpstr>
      <vt:lpstr>Integrating Kafka with CQRS</vt:lpstr>
      <vt:lpstr>CQRS with Kafka: Architecture Diagram</vt:lpstr>
      <vt:lpstr>Steps to Implement CQRS with Kafka</vt:lpstr>
      <vt:lpstr>Challenges in CQRS with Kafka</vt:lpstr>
      <vt:lpstr>Summary and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Shankar Merugu(UST,IN)</dc:creator>
  <cp:lastModifiedBy>Shankar Merugu(UST,IN)</cp:lastModifiedBy>
  <cp:revision>4</cp:revision>
  <dcterms:created xsi:type="dcterms:W3CDTF">2024-08-20T07:16:47Z</dcterms:created>
  <dcterms:modified xsi:type="dcterms:W3CDTF">2024-08-21T04:54:10Z</dcterms:modified>
</cp:coreProperties>
</file>