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4.webp" ContentType="image/webp"/>
  <Override PartName="/ppt/media/image33.webp" ContentType="image/webp"/>
  <Override PartName="/ppt/media/image39.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8" r:id="rId5"/>
    <p:sldId id="275" r:id="rId6"/>
    <p:sldId id="259" r:id="rId7"/>
    <p:sldId id="276" r:id="rId8"/>
    <p:sldId id="260" r:id="rId9"/>
    <p:sldId id="288" r:id="rId10"/>
    <p:sldId id="261" r:id="rId11"/>
    <p:sldId id="299" r:id="rId12"/>
    <p:sldId id="262" r:id="rId13"/>
    <p:sldId id="277" r:id="rId14"/>
    <p:sldId id="278" r:id="rId15"/>
    <p:sldId id="279" r:id="rId16"/>
    <p:sldId id="291" r:id="rId17"/>
    <p:sldId id="297" r:id="rId18"/>
    <p:sldId id="280" r:id="rId19"/>
    <p:sldId id="300" r:id="rId20"/>
    <p:sldId id="301" r:id="rId21"/>
    <p:sldId id="263" r:id="rId22"/>
    <p:sldId id="305" r:id="rId23"/>
    <p:sldId id="295" r:id="rId24"/>
    <p:sldId id="294" r:id="rId25"/>
    <p:sldId id="332" r:id="rId26"/>
    <p:sldId id="264" r:id="rId27"/>
    <p:sldId id="282" r:id="rId28"/>
    <p:sldId id="286" r:id="rId29"/>
    <p:sldId id="265" r:id="rId30"/>
    <p:sldId id="306" r:id="rId31"/>
    <p:sldId id="266" r:id="rId32"/>
    <p:sldId id="292" r:id="rId33"/>
    <p:sldId id="267" r:id="rId34"/>
    <p:sldId id="268" r:id="rId35"/>
    <p:sldId id="296" r:id="rId36"/>
    <p:sldId id="302" r:id="rId37"/>
    <p:sldId id="303" r:id="rId38"/>
    <p:sldId id="269" r:id="rId39"/>
    <p:sldId id="270" r:id="rId40"/>
    <p:sldId id="271" r:id="rId41"/>
    <p:sldId id="272" r:id="rId42"/>
    <p:sldId id="273" r:id="rId4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38" autoAdjust="0"/>
    <p:restoredTop sz="94660"/>
  </p:normalViewPr>
  <p:slideViewPr>
    <p:cSldViewPr snapToGrid="0" showGuides="1">
      <p:cViewPr varScale="1">
        <p:scale>
          <a:sx n="92" d="100"/>
          <a:sy n="92" d="100"/>
        </p:scale>
        <p:origin x="804" y="78"/>
      </p:cViewPr>
      <p:guideLst>
        <p:guide orient="horz" pos="1620"/>
        <p:guide pos="2880"/>
      </p:guideLst>
    </p:cSldViewPr>
  </p:slideViewPr>
  <p:notesTextViewPr>
    <p:cViewPr>
      <p:scale>
        <a:sx n="400" d="100"/>
        <a:sy n="4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9"/>
        <p:cNvGrpSpPr/>
        <p:nvPr/>
      </p:nvGrpSpPr>
      <p:grpSpPr>
        <a:xfrm>
          <a:off x="0" y="0"/>
          <a:ext cx="0" cy="0"/>
          <a:chOff x="0" y="0"/>
          <a:chExt cx="0" cy="0"/>
        </a:xfrm>
      </p:grpSpPr>
      <p:sp>
        <p:nvSpPr>
          <p:cNvPr id="100" name="Google Shape;100;g25600192f5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5600192f5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5"/>
        <p:cNvGrpSpPr/>
        <p:nvPr/>
      </p:nvGrpSpPr>
      <p:grpSpPr>
        <a:xfrm>
          <a:off x="0" y="0"/>
          <a:ext cx="0" cy="0"/>
          <a:chOff x="0" y="0"/>
          <a:chExt cx="0" cy="0"/>
        </a:xfrm>
      </p:grpSpPr>
      <p:sp>
        <p:nvSpPr>
          <p:cNvPr id="106" name="Google Shape;106;g2560018442c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560018442c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g25600192f5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600192f5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g25600192f59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5600192f59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5"/>
        <p:cNvGrpSpPr/>
        <p:nvPr/>
      </p:nvGrpSpPr>
      <p:grpSpPr>
        <a:xfrm>
          <a:off x="0" y="0"/>
          <a:ext cx="0" cy="0"/>
          <a:chOff x="0" y="0"/>
          <a:chExt cx="0" cy="0"/>
        </a:xfrm>
      </p:grpSpPr>
      <p:sp>
        <p:nvSpPr>
          <p:cNvPr id="126" name="Google Shape;126;g2560018442c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560018442c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2"/>
        <p:cNvGrpSpPr/>
        <p:nvPr/>
      </p:nvGrpSpPr>
      <p:grpSpPr>
        <a:xfrm>
          <a:off x="0" y="0"/>
          <a:ext cx="0" cy="0"/>
          <a:chOff x="0" y="0"/>
          <a:chExt cx="0" cy="0"/>
        </a:xfrm>
      </p:grpSpPr>
      <p:sp>
        <p:nvSpPr>
          <p:cNvPr id="133" name="Google Shape;133;g25600192f59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5600192f59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8"/>
        <p:cNvGrpSpPr/>
        <p:nvPr/>
      </p:nvGrpSpPr>
      <p:grpSpPr>
        <a:xfrm>
          <a:off x="0" y="0"/>
          <a:ext cx="0" cy="0"/>
          <a:chOff x="0" y="0"/>
          <a:chExt cx="0" cy="0"/>
        </a:xfrm>
      </p:grpSpPr>
      <p:sp>
        <p:nvSpPr>
          <p:cNvPr id="139" name="Google Shape;139;g25600192f59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5600192f59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5"/>
        <p:cNvGrpSpPr/>
        <p:nvPr/>
      </p:nvGrpSpPr>
      <p:grpSpPr>
        <a:xfrm>
          <a:off x="0" y="0"/>
          <a:ext cx="0" cy="0"/>
          <a:chOff x="0" y="0"/>
          <a:chExt cx="0" cy="0"/>
        </a:xfrm>
      </p:grpSpPr>
      <p:sp>
        <p:nvSpPr>
          <p:cNvPr id="146" name="Google Shape;146;g259fd6a19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59fd6a19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0"/>
        <p:cNvGrpSpPr/>
        <p:nvPr/>
      </p:nvGrpSpPr>
      <p:grpSpPr>
        <a:xfrm>
          <a:off x="0" y="0"/>
          <a:ext cx="0" cy="0"/>
          <a:chOff x="0" y="0"/>
          <a:chExt cx="0" cy="0"/>
        </a:xfrm>
      </p:grpSpPr>
      <p:sp>
        <p:nvSpPr>
          <p:cNvPr id="151" name="Google Shape;151;g259fd6a199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59fd6a199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5"/>
        <p:cNvGrpSpPr/>
        <p:nvPr/>
      </p:nvGrpSpPr>
      <p:grpSpPr>
        <a:xfrm>
          <a:off x="0" y="0"/>
          <a:ext cx="0" cy="0"/>
          <a:chOff x="0" y="0"/>
          <a:chExt cx="0" cy="0"/>
        </a:xfrm>
      </p:grpSpPr>
      <p:sp>
        <p:nvSpPr>
          <p:cNvPr id="156" name="Google Shape;156;g25600192f5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5600192f5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3"/>
        <p:cNvGrpSpPr/>
        <p:nvPr/>
      </p:nvGrpSpPr>
      <p:grpSpPr>
        <a:xfrm>
          <a:off x="0" y="0"/>
          <a:ext cx="0" cy="0"/>
          <a:chOff x="0" y="0"/>
          <a:chExt cx="0" cy="0"/>
        </a:xfrm>
      </p:grpSpPr>
      <p:sp>
        <p:nvSpPr>
          <p:cNvPr id="64" name="Google Shape;64;g2560018442c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560018442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
        <p:cNvGrpSpPr/>
        <p:nvPr/>
      </p:nvGrpSpPr>
      <p:grpSpPr>
        <a:xfrm>
          <a:off x="0" y="0"/>
          <a:ext cx="0" cy="0"/>
          <a:chOff x="0" y="0"/>
          <a:chExt cx="0" cy="0"/>
        </a:xfrm>
      </p:grpSpPr>
      <p:sp>
        <p:nvSpPr>
          <p:cNvPr id="70" name="Google Shape;70;g25600192f5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5600192f5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5"/>
        <p:cNvGrpSpPr/>
        <p:nvPr/>
      </p:nvGrpSpPr>
      <p:grpSpPr>
        <a:xfrm>
          <a:off x="0" y="0"/>
          <a:ext cx="0" cy="0"/>
          <a:chOff x="0" y="0"/>
          <a:chExt cx="0" cy="0"/>
        </a:xfrm>
      </p:grpSpPr>
      <p:sp>
        <p:nvSpPr>
          <p:cNvPr id="76" name="Google Shape;76;g25600192f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5600192f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
        <p:cNvGrpSpPr/>
        <p:nvPr/>
      </p:nvGrpSpPr>
      <p:grpSpPr>
        <a:xfrm>
          <a:off x="0" y="0"/>
          <a:ext cx="0" cy="0"/>
          <a:chOff x="0" y="0"/>
          <a:chExt cx="0" cy="0"/>
        </a:xfrm>
      </p:grpSpPr>
      <p:sp>
        <p:nvSpPr>
          <p:cNvPr id="82" name="Google Shape;82;g25600192f5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5600192f5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
        <p:cNvGrpSpPr/>
        <p:nvPr/>
      </p:nvGrpSpPr>
      <p:grpSpPr>
        <a:xfrm>
          <a:off x="0" y="0"/>
          <a:ext cx="0" cy="0"/>
          <a:chOff x="0" y="0"/>
          <a:chExt cx="0" cy="0"/>
        </a:xfrm>
      </p:grpSpPr>
      <p:sp>
        <p:nvSpPr>
          <p:cNvPr id="88" name="Google Shape;88;g2560018442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560018442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g2560018442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60018442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image" Target="../media/image15.jpeg"/><Relationship Id="rId2" Type="http://schemas.openxmlformats.org/officeDocument/2006/relationships/image" Target="../media/image14.webp"/><Relationship Id="rId1" Type="http://schemas.openxmlformats.org/officeDocument/2006/relationships/hyperlink" Target="https://youtu.be/LfIuIeqTTWI" TargetMode="Externa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16.jpeg"/><Relationship Id="rId2" Type="http://schemas.openxmlformats.org/officeDocument/2006/relationships/image" Target="../media/image2.png"/><Relationship Id="rId1" Type="http://schemas.openxmlformats.org/officeDocument/2006/relationships/hyperlink" Target="https://himalayausa/" TargetMode="Externa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7.jpe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0.jpeg"/><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hyperlink" Target="https://youtube.com/shorts/I11YFZVuIZs?feature=share3" TargetMode="Externa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image" Target="../media/image19.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23.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25.jpeg"/><Relationship Id="rId1" Type="http://schemas.openxmlformats.org/officeDocument/2006/relationships/image" Target="../media/image24.jpe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hyperlink" Target="https://youtu.be/lw3wMn0bgTc" TargetMode="Externa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hyperlink" Target="https://statusbrew.com/insights/social-media-holiday-calendar/" TargetMode="Externa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9.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jpe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2.png"/><Relationship Id="rId2" Type="http://schemas.openxmlformats.org/officeDocument/2006/relationships/image" Target="../media/image33.webp"/><Relationship Id="rId1" Type="http://schemas.openxmlformats.org/officeDocument/2006/relationships/image" Target="../media/image32.jpe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hyperlink" Target="https://www.blogger.com/blog/post/edit/6626036491955792916/7866118854501135612" TargetMode="External"/></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8.jpeg"/><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hyperlink" Target="https://youtu.be/jhEmn-kkAGQ" TargetMode="External"/></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xml"/><Relationship Id="rId4" Type="http://schemas.openxmlformats.org/officeDocument/2006/relationships/image" Target="../media/image2.png"/><Relationship Id="rId3" Type="http://schemas.openxmlformats.org/officeDocument/2006/relationships/hyperlink" Target="https://instagram.com/stories/himalayaherbals5/3151952282980114712?utm_source=ig_story_item_share&amp;igshid=YTUzYTFiZDMwYg" TargetMode="External"/><Relationship Id="rId2" Type="http://schemas.openxmlformats.org/officeDocument/2006/relationships/hyperlink" Target="https://instagram.com/stories/himalayaherbals5/3151927066237337046?utm_source=ig_story_item_share&amp;igshid=YTUzYTFiZDMwYg" TargetMode="External"/><Relationship Id="rId1" Type="http://schemas.openxmlformats.org/officeDocument/2006/relationships/hyperlink" Target="https://instagram.com/stories/himalayaherbals5/3151923819208502545?utm_source=ig_story_item_share&amp;igshid=YTUzYTFiZDMwYg"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8.jpeg"/><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hyperlink" Target="https://youtu.be/UY2KQ-V0ibM" TargetMode="External"/><Relationship Id="rId1" Type="http://schemas.openxmlformats.org/officeDocument/2006/relationships/hyperlink" Target="https://youtu.be/yCAeT2ANUJc" TargetMode="Externa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39.webp"/></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40.jpe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28.jpe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jpeg"/><Relationship Id="rId1" Type="http://schemas.openxmlformats.org/officeDocument/2006/relationships/image" Target="../media/image4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43.jpeg"/><Relationship Id="rId1" Type="http://schemas.openxmlformats.org/officeDocument/2006/relationships/image" Target="../media/image13.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44.jpeg"/><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hyperlink" Target="http://www.biotique.com/" TargetMode="Externa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2.png"/><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 Id="rId3" Type="http://schemas.openxmlformats.org/officeDocument/2006/relationships/image" Target="../media/image8.jpeg"/><Relationship Id="rId2" Type="http://schemas.openxmlformats.org/officeDocument/2006/relationships/hyperlink" Target="http://www.lotus.com/" TargetMode="External"/><Relationship Id="rId1" Type="http://schemas.openxmlformats.org/officeDocument/2006/relationships/hyperlink" Target="http://www.patanjali.com/" TargetMode="Externa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931375" y="1918025"/>
            <a:ext cx="7610100" cy="1207135"/>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2900" b="1">
                <a:solidFill>
                  <a:srgbClr val="434343"/>
                </a:solidFill>
              </a:rPr>
              <a:t>Comprehensive Digital Marketing </a:t>
            </a:r>
            <a:endParaRPr sz="2900" b="1">
              <a:solidFill>
                <a:srgbClr val="434343"/>
              </a:solidFill>
            </a:endParaRPr>
          </a:p>
          <a:p>
            <a:pPr marL="0" lvl="0" indent="0" algn="ctr" rtl="0">
              <a:lnSpc>
                <a:spcPct val="115000"/>
              </a:lnSpc>
              <a:spcBef>
                <a:spcPts val="0"/>
              </a:spcBef>
              <a:spcAft>
                <a:spcPts val="0"/>
              </a:spcAft>
              <a:buNone/>
            </a:pPr>
            <a:r>
              <a:rPr lang="en-GB" sz="2900" b="1">
                <a:solidFill>
                  <a:srgbClr val="434343"/>
                </a:solidFill>
              </a:rPr>
              <a:t>Project Work</a:t>
            </a:r>
            <a:r>
              <a:rPr lang="en-US" altLang="en-GB" sz="2900" b="1">
                <a:solidFill>
                  <a:srgbClr val="434343"/>
                </a:solidFill>
              </a:rPr>
              <a:t> OF HIMAYALYA HERBAL</a:t>
            </a:r>
            <a:endParaRPr lang="en-US" altLang="en-GB" sz="2900" b="1">
              <a:solidFill>
                <a:srgbClr val="434343"/>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p:nvPr/>
        </p:nvSpPr>
        <p:spPr>
          <a:xfrm>
            <a:off x="766950" y="464363"/>
            <a:ext cx="7610100" cy="477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a:solidFill>
                  <a:srgbClr val="434343"/>
                </a:solidFill>
              </a:rPr>
              <a:t>Part 2: SEO &amp; Keyword Research</a:t>
            </a:r>
            <a:endParaRPr sz="1900"/>
          </a:p>
        </p:txBody>
      </p:sp>
      <p:sp>
        <p:nvSpPr>
          <p:cNvPr id="92" name="Google Shape;92;p19"/>
          <p:cNvSpPr txBox="1"/>
          <p:nvPr/>
        </p:nvSpPr>
        <p:spPr>
          <a:xfrm>
            <a:off x="915150" y="1333788"/>
            <a:ext cx="7313700" cy="2986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b="1" dirty="0"/>
              <a:t>SEO Audit:</a:t>
            </a:r>
            <a:r>
              <a:rPr lang="en-GB" dirty="0"/>
              <a:t> Do an SEO audit of the brands website</a:t>
            </a:r>
            <a:endParaRPr dirty="0"/>
          </a:p>
          <a:p>
            <a:pPr marL="457200" lvl="0" indent="-317500" algn="l" rtl="0">
              <a:spcBef>
                <a:spcPts val="0"/>
              </a:spcBef>
              <a:spcAft>
                <a:spcPts val="0"/>
              </a:spcAft>
              <a:buSzPts val="1400"/>
              <a:buChar char="●"/>
            </a:pPr>
            <a:r>
              <a:rPr lang="en-GB" b="1" dirty="0"/>
              <a:t>Keyword Research:</a:t>
            </a:r>
            <a:r>
              <a:rPr lang="en-GB" dirty="0"/>
              <a:t> Define Research Objectives, Brainstorm Seed Keywords, Utilize Keyword Research Tools (SEMrush or </a:t>
            </a:r>
            <a:r>
              <a:rPr lang="en-GB" dirty="0" err="1"/>
              <a:t>Moz</a:t>
            </a:r>
            <a:r>
              <a:rPr lang="en-GB" dirty="0"/>
              <a:t> Keyword Explorer),Analyze Competitor Keywords, Long-tail Keyword Exploration (specific, longer phrases) that align with the research objectives and have lower competition but higher conversion potential.</a:t>
            </a:r>
            <a:endParaRPr dirty="0"/>
          </a:p>
          <a:p>
            <a:pPr marL="457200" lvl="0" indent="-317500" algn="l" rtl="0">
              <a:spcBef>
                <a:spcPts val="0"/>
              </a:spcBef>
              <a:spcAft>
                <a:spcPts val="0"/>
              </a:spcAft>
              <a:buSzPts val="1400"/>
              <a:buChar char="●"/>
            </a:pPr>
            <a:r>
              <a:rPr lang="en-GB" b="1" dirty="0"/>
              <a:t>On page Optimization: </a:t>
            </a:r>
            <a:r>
              <a:rPr lang="en-GB" dirty="0"/>
              <a:t>Meta Tag optimization &amp; content optimization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Reflect on the process of conducting keyword research and the SEO recommendations provided.</a:t>
            </a:r>
            <a:endParaRPr dirty="0"/>
          </a:p>
          <a:p>
            <a:pPr marL="457200" lvl="0" indent="0" algn="l" rtl="0">
              <a:spcBef>
                <a:spcPts val="0"/>
              </a:spcBef>
              <a:spcAft>
                <a:spcPts val="0"/>
              </a:spcAft>
              <a:buNone/>
            </a:pPr>
            <a:endParaRPr dirty="0"/>
          </a:p>
          <a:p>
            <a:pPr marL="0" lvl="0" indent="0" algn="l" rtl="0">
              <a:spcBef>
                <a:spcPts val="0"/>
              </a:spcBef>
              <a:spcAft>
                <a:spcPts val="0"/>
              </a:spcAft>
              <a:buNone/>
            </a:pPr>
            <a:r>
              <a:rPr lang="en-GB" dirty="0"/>
              <a:t>Document the challenges faced during the research and analysis phase, as well as the key insights gained from the keyword research process.</a:t>
            </a:r>
            <a:endParaRPr dirty="0"/>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
            <a:ext cx="1787236" cy="585018"/>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3"/>
            <a:ext cx="8520600" cy="2045258"/>
          </a:xfrm>
        </p:spPr>
        <p:txBody>
          <a:bodyPr>
            <a:normAutofit fontScale="90000"/>
          </a:bodyPr>
          <a:lstStyle/>
          <a:p>
            <a:pPr marL="342900" indent="-342900">
              <a:buFont typeface="Arial" panose="020B0604020202020204" pitchFamily="34" charset="0"/>
              <a:buChar char="•"/>
            </a:pPr>
            <a:r>
              <a:rPr lang="en-US" sz="2000" b="1" dirty="0" smtClean="0">
                <a:solidFill>
                  <a:schemeClr val="accent2">
                    <a:lumMod val="90000"/>
                    <a:lumOff val="10000"/>
                  </a:schemeClr>
                </a:solidFill>
              </a:rPr>
              <a:t>SEO Audit</a:t>
            </a:r>
            <a:r>
              <a:rPr lang="en-US" sz="2000" dirty="0" smtClean="0"/>
              <a:t>: </a:t>
            </a:r>
            <a:r>
              <a:rPr lang="en-US" sz="1600" dirty="0" err="1" smtClean="0">
                <a:latin typeface="Algerian" panose="04020705040A02060702" pitchFamily="82" charset="0"/>
              </a:rPr>
              <a:t>Seo</a:t>
            </a:r>
            <a:r>
              <a:rPr lang="en-US" sz="1600" dirty="0" smtClean="0">
                <a:latin typeface="Algerian" panose="04020705040A02060702" pitchFamily="82" charset="0"/>
              </a:rPr>
              <a:t> for Himalaya herbals</a:t>
            </a:r>
            <a:br>
              <a:rPr lang="en-US" sz="1600" dirty="0" smtClean="0">
                <a:latin typeface="Algerian" panose="04020705040A02060702" pitchFamily="82" charset="0"/>
              </a:rPr>
            </a:br>
            <a:br>
              <a:rPr lang="en-US" sz="1600" dirty="0">
                <a:latin typeface="Algerian" panose="04020705040A02060702" pitchFamily="82" charset="0"/>
              </a:rPr>
            </a:br>
            <a:br>
              <a:rPr lang="en-US" sz="1600" dirty="0"/>
            </a:br>
            <a:r>
              <a:rPr lang="en-US" dirty="0" smtClean="0"/>
              <a:t> </a:t>
            </a:r>
            <a:r>
              <a:rPr lang="en-US" sz="1600" dirty="0"/>
              <a:t>A Web optimization review for Himalayas Natural, I will zero in on the specialized pans of the site, guaranteeing that it is enhanced for web crawlers and easy to understand. Here is a bit by bit breakdown of the </a:t>
            </a:r>
            <a:r>
              <a:rPr lang="en-US" sz="1600" dirty="0" smtClean="0"/>
              <a:t>review</a:t>
            </a:r>
            <a:br>
              <a:rPr lang="en-US" sz="1600" dirty="0" smtClean="0"/>
            </a:br>
            <a:r>
              <a:rPr lang="en-US" sz="2200" dirty="0"/>
              <a:t>video </a:t>
            </a:r>
            <a:r>
              <a:rPr lang="en-US" sz="2200" dirty="0" smtClean="0"/>
              <a:t>link : </a:t>
            </a:r>
            <a:r>
              <a:rPr lang="en-US" sz="2200" dirty="0" smtClean="0">
                <a:solidFill>
                  <a:srgbClr val="FF0000"/>
                </a:solidFill>
                <a:hlinkClick r:id="rId1"/>
              </a:rPr>
              <a:t>https</a:t>
            </a:r>
            <a:r>
              <a:rPr lang="en-US" sz="2200" dirty="0">
                <a:solidFill>
                  <a:srgbClr val="FF0000"/>
                </a:solidFill>
                <a:hlinkClick r:id="rId1"/>
              </a:rPr>
              <a:t>://</a:t>
            </a:r>
            <a:r>
              <a:rPr lang="en-US" sz="2200" dirty="0" smtClean="0">
                <a:solidFill>
                  <a:srgbClr val="FF0000"/>
                </a:solidFill>
                <a:hlinkClick r:id="rId1"/>
              </a:rPr>
              <a:t>youtu.be/LfIuIeqTTWI</a:t>
            </a:r>
            <a:br>
              <a:rPr lang="en-US" sz="2200" dirty="0" smtClean="0">
                <a:solidFill>
                  <a:srgbClr val="FF0000"/>
                </a:solidFill>
              </a:rPr>
            </a:br>
            <a:r>
              <a:rPr lang="en-US" sz="2200" dirty="0" smtClean="0">
                <a:solidFill>
                  <a:srgbClr val="FF0000"/>
                </a:solidFill>
              </a:rPr>
              <a:t> </a:t>
            </a:r>
            <a:br>
              <a:rPr lang="en-IN" sz="1600" dirty="0"/>
            </a:br>
            <a:endParaRPr lang="en-IN" sz="1600" dirty="0"/>
          </a:p>
        </p:txBody>
      </p:sp>
      <p:sp>
        <p:nvSpPr>
          <p:cNvPr id="3" name="Text Placeholder 2"/>
          <p:cNvSpPr>
            <a:spLocks noGrp="1"/>
          </p:cNvSpPr>
          <p:nvPr>
            <p:ph type="body" idx="1"/>
          </p:nvPr>
        </p:nvSpPr>
        <p:spPr>
          <a:xfrm>
            <a:off x="311700" y="2327563"/>
            <a:ext cx="8520600" cy="2241311"/>
          </a:xfrm>
        </p:spPr>
        <p:txBody>
          <a:bodyPr>
            <a:normAutofit/>
          </a:bodyPr>
          <a:lstStyle/>
          <a:p>
            <a:r>
              <a:rPr lang="en-US" sz="1600" dirty="0" smtClean="0">
                <a:solidFill>
                  <a:schemeClr val="accent5">
                    <a:lumMod val="75000"/>
                  </a:schemeClr>
                </a:solidFill>
              </a:rPr>
              <a:t>Site speed and execution</a:t>
            </a:r>
            <a:r>
              <a:rPr lang="en-US" sz="1600" dirty="0" smtClean="0"/>
              <a:t>:</a:t>
            </a:r>
            <a:endParaRPr lang="en-IN"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8709" y="445024"/>
            <a:ext cx="4177145" cy="86088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296" y="2992582"/>
            <a:ext cx="6047508" cy="188801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
            <a:ext cx="1548245" cy="44502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8520600" cy="822666"/>
          </a:xfrm>
        </p:spPr>
        <p:txBody>
          <a:bodyPr>
            <a:normAutofit fontScale="90000"/>
          </a:bodyPr>
          <a:lstStyle/>
          <a:p>
            <a:r>
              <a:rPr lang="en-US" sz="1400" dirty="0"/>
              <a:t>Check the site’s stacking speed on both work area and cell </a:t>
            </a:r>
            <a:r>
              <a:rPr lang="en-US" sz="1600" dirty="0"/>
              <a:t>phones utilizing apparatuses like Google Page Speed Bits of knowledge or GT metric Enhance pictures, influence program reserving, and limit server </a:t>
            </a:r>
            <a:r>
              <a:rPr lang="en-US" sz="1600" dirty="0" smtClean="0"/>
              <a:t>reaction </a:t>
            </a:r>
            <a:r>
              <a:rPr lang="en-US" sz="1600" dirty="0"/>
              <a:t>time to further develop site speed</a:t>
            </a:r>
            <a:br>
              <a:rPr lang="en-IN" dirty="0"/>
            </a:br>
            <a:endParaRPr lang="en-IN" sz="1400" dirty="0"/>
          </a:p>
        </p:txBody>
      </p:sp>
      <p:sp>
        <p:nvSpPr>
          <p:cNvPr id="3" name="Text Placeholder 2"/>
          <p:cNvSpPr>
            <a:spLocks noGrp="1"/>
          </p:cNvSpPr>
          <p:nvPr>
            <p:ph type="body" idx="1"/>
          </p:nvPr>
        </p:nvSpPr>
        <p:spPr>
          <a:xfrm>
            <a:off x="311700" y="1267691"/>
            <a:ext cx="8520600" cy="3429000"/>
          </a:xfrm>
        </p:spPr>
        <p:txBody>
          <a:bodyPr/>
          <a:lstStyle/>
          <a:p>
            <a:r>
              <a:rPr lang="en-US" dirty="0" smtClean="0">
                <a:solidFill>
                  <a:schemeClr val="accent5">
                    <a:lumMod val="75000"/>
                  </a:schemeClr>
                </a:solidFill>
              </a:rPr>
              <a:t>Versality:</a:t>
            </a:r>
            <a:endParaRPr lang="en-US" dirty="0" smtClean="0">
              <a:solidFill>
                <a:schemeClr val="accent5">
                  <a:lumMod val="75000"/>
                </a:schemeClr>
              </a:solidFill>
            </a:endParaRPr>
          </a:p>
          <a:p>
            <a:pPr marL="114300" indent="0">
              <a:buNone/>
            </a:pPr>
            <a:r>
              <a:rPr lang="en-US" dirty="0"/>
              <a:t> </a:t>
            </a:r>
            <a:r>
              <a:rPr lang="en-US" dirty="0" smtClean="0"/>
              <a:t>                    </a:t>
            </a:r>
            <a:r>
              <a:rPr lang="en-US" dirty="0" smtClean="0">
                <a:hlinkClick r:id="rId1"/>
              </a:rPr>
              <a:t>https://himalayausa</a:t>
            </a:r>
            <a:endParaRPr lang="en-US" dirty="0" smtClean="0"/>
          </a:p>
          <a:p>
            <a:pPr marL="114300" indent="0">
              <a:buNone/>
            </a:pPr>
            <a:r>
              <a:rPr lang="en-US" sz="1100" dirty="0" smtClean="0"/>
              <a:t>                                     ( check in the event that the site is portable responsive)</a:t>
            </a:r>
            <a:endParaRPr lang="en-US" sz="1100" dirty="0" smtClean="0"/>
          </a:p>
          <a:p>
            <a:pPr marL="114300" indent="0">
              <a:buNone/>
            </a:pPr>
            <a:endParaRPr lang="en-US" sz="1100" dirty="0"/>
          </a:p>
          <a:p>
            <a:r>
              <a:rPr lang="en-US" dirty="0" smtClean="0">
                <a:solidFill>
                  <a:schemeClr val="accent3">
                    <a:lumMod val="75000"/>
                  </a:schemeClr>
                </a:solidFill>
              </a:rPr>
              <a:t>Site engineering</a:t>
            </a:r>
            <a:r>
              <a:rPr lang="en-US" dirty="0" smtClean="0"/>
              <a:t>: </a:t>
            </a:r>
            <a:r>
              <a:rPr lang="en-US" sz="1400" dirty="0" smtClean="0">
                <a:solidFill>
                  <a:schemeClr val="tx1">
                    <a:lumMod val="95000"/>
                    <a:lumOff val="5000"/>
                  </a:schemeClr>
                </a:solidFill>
              </a:rPr>
              <a:t>Audit </a:t>
            </a:r>
            <a:r>
              <a:rPr lang="en-US" sz="1400" dirty="0">
                <a:solidFill>
                  <a:schemeClr val="tx1">
                    <a:lumMod val="95000"/>
                    <a:lumOff val="5000"/>
                  </a:schemeClr>
                </a:solidFill>
              </a:rPr>
              <a:t>the site‘s construction and route to guarantee it is easy to understand and simple for web search tools to slither. Carry out a consistent ordered progression with clear classifications and use HTML sitemaps to help with </a:t>
            </a:r>
            <a:r>
              <a:rPr lang="en-US" sz="1400" dirty="0" err="1" smtClean="0">
                <a:solidFill>
                  <a:schemeClr val="tx1">
                    <a:lumMod val="95000"/>
                    <a:lumOff val="5000"/>
                  </a:schemeClr>
                </a:solidFill>
              </a:rPr>
              <a:t>indexatian</a:t>
            </a:r>
            <a:r>
              <a:rPr lang="en-US" sz="1400" dirty="0" smtClean="0"/>
              <a:t>.</a:t>
            </a:r>
            <a:endParaRPr lang="en-US" sz="1400" dirty="0" smtClean="0"/>
          </a:p>
          <a:p>
            <a:pPr marL="114300" indent="0">
              <a:buNone/>
            </a:pPr>
            <a:r>
              <a:rPr lang="en-US" sz="1400" dirty="0" smtClean="0"/>
              <a:t> </a:t>
            </a:r>
            <a:endParaRPr lang="en-IN" dirty="0">
              <a:solidFill>
                <a:schemeClr val="accent3">
                  <a:lumMod val="75000"/>
                </a:schemeClr>
              </a:solidFill>
            </a:endParaRPr>
          </a:p>
          <a:p>
            <a:r>
              <a:rPr lang="en-US" dirty="0" smtClean="0">
                <a:solidFill>
                  <a:schemeClr val="accent3">
                    <a:lumMod val="75000"/>
                  </a:schemeClr>
                </a:solidFill>
              </a:rPr>
              <a:t>URL: </a:t>
            </a:r>
            <a:endParaRPr lang="en-US" sz="1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5528"/>
            <a:ext cx="1641764" cy="48055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7173" y="3377045"/>
            <a:ext cx="4353791" cy="176645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445025"/>
            <a:ext cx="8260800" cy="572700"/>
          </a:xfrm>
        </p:spPr>
        <p:txBody>
          <a:bodyPr>
            <a:noAutofit/>
          </a:bodyPr>
          <a:lstStyle/>
          <a:p>
            <a:r>
              <a:rPr lang="en-US" sz="1400" dirty="0"/>
              <a:t>Really look at the URLs for each page and guarantee they are enlightening, brief, and incorporate pertinent watchwords. Stay away from </a:t>
            </a:r>
            <a:r>
              <a:rPr lang="en-US" sz="1400" dirty="0" smtClean="0"/>
              <a:t>extension </a:t>
            </a:r>
            <a:r>
              <a:rPr lang="en-US" sz="1400" dirty="0"/>
              <a:t>URLs with pointless </a:t>
            </a:r>
            <a:endParaRPr lang="en-IN" sz="1400" dirty="0"/>
          </a:p>
        </p:txBody>
      </p:sp>
      <p:sp>
        <p:nvSpPr>
          <p:cNvPr id="3" name="Text Placeholder 2"/>
          <p:cNvSpPr>
            <a:spLocks noGrp="1"/>
          </p:cNvSpPr>
          <p:nvPr>
            <p:ph type="body" idx="1"/>
          </p:nvPr>
        </p:nvSpPr>
        <p:spPr>
          <a:xfrm>
            <a:off x="441600" y="1183647"/>
            <a:ext cx="8520600" cy="3416400"/>
          </a:xfrm>
        </p:spPr>
        <p:txBody>
          <a:bodyPr/>
          <a:lstStyle/>
          <a:p>
            <a:r>
              <a:rPr lang="en-US" b="1" dirty="0" smtClean="0">
                <a:solidFill>
                  <a:schemeClr val="accent2">
                    <a:lumMod val="75000"/>
                    <a:lumOff val="25000"/>
                  </a:schemeClr>
                </a:solidFill>
              </a:rPr>
              <a:t>Meta Labels</a:t>
            </a:r>
            <a:r>
              <a:rPr lang="en-US" sz="1400" dirty="0" smtClean="0">
                <a:solidFill>
                  <a:schemeClr val="tx1">
                    <a:lumMod val="95000"/>
                    <a:lumOff val="5000"/>
                  </a:schemeClr>
                </a:solidFill>
              </a:rPr>
              <a:t>:  </a:t>
            </a:r>
            <a:r>
              <a:rPr lang="en-US" sz="1400" dirty="0">
                <a:solidFill>
                  <a:schemeClr val="tx1">
                    <a:lumMod val="95000"/>
                    <a:lumOff val="5000"/>
                  </a:schemeClr>
                </a:solidFill>
              </a:rPr>
              <a:t>Evaluate the meta title and depiction* </a:t>
            </a:r>
            <a:r>
              <a:rPr lang="en-US" sz="1400" dirty="0" err="1">
                <a:solidFill>
                  <a:schemeClr val="tx1">
                    <a:lumMod val="95000"/>
                    <a:lumOff val="5000"/>
                  </a:schemeClr>
                </a:solidFill>
              </a:rPr>
              <a:t>IabeIs</a:t>
            </a:r>
            <a:r>
              <a:rPr lang="en-US" sz="1400" dirty="0">
                <a:solidFill>
                  <a:schemeClr val="tx1">
                    <a:lumMod val="95000"/>
                    <a:lumOff val="5000"/>
                  </a:schemeClr>
                </a:solidFill>
              </a:rPr>
              <a:t> for </a:t>
            </a:r>
            <a:r>
              <a:rPr lang="en-US" sz="1400" dirty="0" err="1">
                <a:solidFill>
                  <a:schemeClr val="tx1">
                    <a:lumMod val="95000"/>
                    <a:lumOff val="5000"/>
                  </a:schemeClr>
                </a:solidFill>
              </a:rPr>
              <a:t>ea</a:t>
            </a:r>
            <a:r>
              <a:rPr lang="en-US" sz="1400" dirty="0">
                <a:solidFill>
                  <a:schemeClr val="tx1">
                    <a:lumMod val="95000"/>
                    <a:lumOff val="5000"/>
                  </a:schemeClr>
                </a:solidFill>
              </a:rPr>
              <a:t> </a:t>
            </a:r>
            <a:r>
              <a:rPr lang="en-US" sz="1400" dirty="0" err="1">
                <a:solidFill>
                  <a:schemeClr val="tx1">
                    <a:lumMod val="95000"/>
                    <a:lumOff val="5000"/>
                  </a:schemeClr>
                </a:solidFill>
              </a:rPr>
              <a:t>hpage</a:t>
            </a:r>
            <a:r>
              <a:rPr lang="en-US" sz="1400" dirty="0">
                <a:solidFill>
                  <a:schemeClr val="tx1">
                    <a:lumMod val="95000"/>
                    <a:lumOff val="5000"/>
                  </a:schemeClr>
                </a:solidFill>
              </a:rPr>
              <a:t>. Guarantee they are special, convincing, and incorporate designated catchphrases </a:t>
            </a:r>
            <a:r>
              <a:rPr lang="en-US" sz="1400" dirty="0" err="1">
                <a:solidFill>
                  <a:schemeClr val="tx1">
                    <a:lumMod val="95000"/>
                    <a:lumOff val="5000"/>
                  </a:schemeClr>
                </a:solidFill>
              </a:rPr>
              <a:t>vigate</a:t>
            </a:r>
            <a:r>
              <a:rPr lang="en-US" sz="1400" dirty="0">
                <a:solidFill>
                  <a:schemeClr val="tx1">
                    <a:lumMod val="95000"/>
                    <a:lumOff val="5000"/>
                  </a:schemeClr>
                </a:solidFill>
              </a:rPr>
              <a:t> rates </a:t>
            </a:r>
            <a:r>
              <a:rPr lang="en-US" sz="1400" dirty="0" smtClean="0"/>
              <a:t>. </a:t>
            </a:r>
            <a:endParaRPr lang="en-IN" sz="1400" dirty="0"/>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89822" y="1904662"/>
            <a:ext cx="5517573" cy="3238838"/>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501"/>
            <a:ext cx="1517073" cy="465526"/>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71" y="512120"/>
            <a:ext cx="8520600" cy="572700"/>
          </a:xfrm>
        </p:spPr>
        <p:txBody>
          <a:bodyPr>
            <a:normAutofit/>
          </a:bodyPr>
          <a:lstStyle/>
          <a:p>
            <a:r>
              <a:rPr lang="en-US" sz="1800" dirty="0" smtClean="0"/>
              <a:t>Himalaya Herbals keyword Research:</a:t>
            </a:r>
            <a:endParaRPr lang="en-IN" sz="1800" dirty="0"/>
          </a:p>
        </p:txBody>
      </p:sp>
      <p:sp>
        <p:nvSpPr>
          <p:cNvPr id="3" name="Text Placeholder 2"/>
          <p:cNvSpPr>
            <a:spLocks noGrp="1"/>
          </p:cNvSpPr>
          <p:nvPr>
            <p:ph type="body" idx="1"/>
          </p:nvPr>
        </p:nvSpPr>
        <p:spPr>
          <a:xfrm>
            <a:off x="187009" y="512120"/>
            <a:ext cx="8520600" cy="3416400"/>
          </a:xfrm>
        </p:spPr>
        <p:txBody>
          <a:bodyPr/>
          <a:lstStyle/>
          <a:p>
            <a:pPr marL="114300" indent="0">
              <a:buNone/>
            </a:pPr>
            <a:endParaRPr lang="en-US" sz="1400" dirty="0" smtClean="0">
              <a:solidFill>
                <a:schemeClr val="tx1">
                  <a:lumMod val="95000"/>
                  <a:lumOff val="5000"/>
                </a:schemeClr>
              </a:solidFill>
            </a:endParaRPr>
          </a:p>
          <a:p>
            <a:pPr marL="114300" indent="0">
              <a:buNone/>
            </a:pPr>
            <a:r>
              <a:rPr lang="en-US" sz="1400" dirty="0">
                <a:solidFill>
                  <a:schemeClr val="tx1">
                    <a:lumMod val="95000"/>
                    <a:lumOff val="5000"/>
                  </a:schemeClr>
                </a:solidFill>
                <a:hlinkClick r:id="rId1"/>
              </a:rPr>
              <a:t>https://</a:t>
            </a:r>
            <a:r>
              <a:rPr lang="en-US" sz="1400" dirty="0" smtClean="0">
                <a:solidFill>
                  <a:schemeClr val="tx1">
                    <a:lumMod val="95000"/>
                    <a:lumOff val="5000"/>
                  </a:schemeClr>
                </a:solidFill>
                <a:hlinkClick r:id="rId1"/>
              </a:rPr>
              <a:t>youtube.com/shorts/I11YFZVuIZs?feature=share3</a:t>
            </a:r>
            <a:endParaRPr lang="en-US" sz="1400" dirty="0" smtClean="0">
              <a:solidFill>
                <a:schemeClr val="tx1">
                  <a:lumMod val="95000"/>
                  <a:lumOff val="5000"/>
                </a:schemeClr>
              </a:solidFill>
            </a:endParaRPr>
          </a:p>
          <a:p>
            <a:pPr marL="114300" indent="0">
              <a:buNone/>
            </a:pPr>
            <a:endParaRPr lang="en-US" sz="1400" dirty="0">
              <a:solidFill>
                <a:schemeClr val="tx1">
                  <a:lumMod val="95000"/>
                  <a:lumOff val="5000"/>
                </a:schemeClr>
              </a:solidFill>
            </a:endParaRPr>
          </a:p>
          <a:p>
            <a:r>
              <a:rPr lang="en-US" sz="1400" dirty="0" smtClean="0">
                <a:solidFill>
                  <a:schemeClr val="tx1">
                    <a:lumMod val="95000"/>
                    <a:lumOff val="5000"/>
                  </a:schemeClr>
                </a:solidFill>
              </a:rPr>
              <a:t>Himalaya </a:t>
            </a:r>
            <a:r>
              <a:rPr lang="en-US" sz="1400" dirty="0">
                <a:solidFill>
                  <a:schemeClr val="tx1">
                    <a:lumMod val="95000"/>
                    <a:lumOff val="5000"/>
                  </a:schemeClr>
                </a:solidFill>
              </a:rPr>
              <a:t>Natural</a:t>
            </a:r>
            <a:r>
              <a:rPr lang="en-US" sz="1200" dirty="0">
                <a:solidFill>
                  <a:schemeClr val="tx1">
                    <a:lumMod val="95000"/>
                    <a:lumOff val="5000"/>
                  </a:schemeClr>
                </a:solidFill>
              </a:rPr>
              <a:t>: Himalaya Home grown alludes to an eminent brand that has </a:t>
            </a:r>
            <a:r>
              <a:rPr lang="en-US" sz="1200" dirty="0" smtClean="0">
                <a:solidFill>
                  <a:schemeClr val="tx1">
                    <a:lumMod val="95000"/>
                    <a:lumOff val="5000"/>
                  </a:schemeClr>
                </a:solidFill>
              </a:rPr>
              <a:t>some </a:t>
            </a:r>
            <a:r>
              <a:rPr lang="en-US" sz="1200" dirty="0">
                <a:solidFill>
                  <a:schemeClr val="tx1">
                    <a:lumMod val="95000"/>
                    <a:lumOff val="5000"/>
                  </a:schemeClr>
                </a:solidFill>
              </a:rPr>
              <a:t>expertise in assembling and advancing natural medical services and individual consideration items. They are known for their regular </a:t>
            </a:r>
            <a:r>
              <a:rPr lang="en-US" sz="1200" dirty="0" err="1" smtClean="0">
                <a:solidFill>
                  <a:schemeClr val="tx1">
                    <a:lumMod val="95000"/>
                    <a:lumOff val="5000"/>
                  </a:schemeClr>
                </a:solidFill>
              </a:rPr>
              <a:t>Ayurvedic</a:t>
            </a:r>
            <a:r>
              <a:rPr lang="en-US" sz="1200" dirty="0" smtClean="0">
                <a:solidFill>
                  <a:schemeClr val="tx1">
                    <a:lumMod val="95000"/>
                    <a:lumOff val="5000"/>
                  </a:schemeClr>
                </a:solidFill>
              </a:rPr>
              <a:t> </a:t>
            </a:r>
            <a:r>
              <a:rPr lang="en-US" sz="1200" dirty="0">
                <a:solidFill>
                  <a:schemeClr val="tx1">
                    <a:lumMod val="95000"/>
                    <a:lumOff val="5000"/>
                  </a:schemeClr>
                </a:solidFill>
              </a:rPr>
              <a:t>plans, got from Himalayan spices and </a:t>
            </a:r>
            <a:r>
              <a:rPr lang="en-US" sz="1200" dirty="0" smtClean="0">
                <a:solidFill>
                  <a:schemeClr val="tx1">
                    <a:lumMod val="95000"/>
                    <a:lumOff val="5000"/>
                  </a:schemeClr>
                </a:solidFill>
              </a:rPr>
              <a:t>fixings</a:t>
            </a:r>
            <a:endParaRPr lang="en-US" sz="1200" dirty="0" smtClean="0">
              <a:solidFill>
                <a:schemeClr val="tx1">
                  <a:lumMod val="95000"/>
                  <a:lumOff val="5000"/>
                </a:schemeClr>
              </a:solidFill>
            </a:endParaRPr>
          </a:p>
          <a:p>
            <a:pPr marL="11430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171" y="2102214"/>
            <a:ext cx="2202873" cy="25639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1030" y="2220320"/>
            <a:ext cx="3106882" cy="276412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5187" y="2102214"/>
            <a:ext cx="2774373" cy="300033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88"/>
            <a:ext cx="1651098" cy="438179"/>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smtClean="0"/>
            </a:br>
            <a:endParaRPr lang="en-IN" dirty="0"/>
          </a:p>
        </p:txBody>
      </p:sp>
      <p:sp>
        <p:nvSpPr>
          <p:cNvPr id="3" name="Text Placeholder 2"/>
          <p:cNvSpPr>
            <a:spLocks noGrp="1"/>
          </p:cNvSpPr>
          <p:nvPr>
            <p:ph type="body" idx="1"/>
          </p:nvPr>
        </p:nvSpPr>
        <p:spPr>
          <a:xfrm>
            <a:off x="0" y="0"/>
            <a:ext cx="9144000" cy="5143500"/>
          </a:xfrm>
        </p:spPr>
        <p:txBody>
          <a:bodyPr/>
          <a:lstStyle/>
          <a:p>
            <a:endParaRPr lang="en-US" dirty="0" smtClean="0">
              <a:solidFill>
                <a:schemeClr val="tx1">
                  <a:lumMod val="85000"/>
                  <a:lumOff val="15000"/>
                </a:schemeClr>
              </a:solidFill>
            </a:endParaRPr>
          </a:p>
          <a:p>
            <a:pPr>
              <a:buFont typeface="Arial" panose="020B0604020202020204" pitchFamily="34" charset="0"/>
              <a:buChar char="•"/>
            </a:pPr>
            <a:r>
              <a:rPr lang="en-US" dirty="0" smtClean="0">
                <a:solidFill>
                  <a:schemeClr val="tx1">
                    <a:lumMod val="85000"/>
                    <a:lumOff val="15000"/>
                  </a:schemeClr>
                </a:solidFill>
              </a:rPr>
              <a:t>  Wellbeing</a:t>
            </a:r>
            <a:r>
              <a:rPr lang="en-US" dirty="0">
                <a:solidFill>
                  <a:schemeClr val="tx1">
                    <a:lumMod val="85000"/>
                    <a:lumOff val="15000"/>
                  </a:schemeClr>
                </a:solidFill>
              </a:rPr>
              <a:t>:</a:t>
            </a:r>
            <a:r>
              <a:rPr lang="en-US" dirty="0"/>
              <a:t> </a:t>
            </a:r>
            <a:r>
              <a:rPr lang="en-US" sz="1400" dirty="0"/>
              <a:t>Himalaya Home grown advances generally wellbeing through its natural items, focusing </a:t>
            </a:r>
            <a:r>
              <a:rPr lang="en-US" sz="1400" dirty="0" smtClean="0"/>
              <a:t>on  various </a:t>
            </a:r>
            <a:r>
              <a:rPr lang="en-US" sz="1400" dirty="0"/>
              <a:t>parts of wellbeing, including </a:t>
            </a:r>
            <a:r>
              <a:rPr lang="en-US" sz="1400" dirty="0" smtClean="0"/>
              <a:t>skincare</a:t>
            </a:r>
            <a:r>
              <a:rPr lang="en-US" sz="1400" dirty="0"/>
              <a:t>, haircare, absorption, and invulnerable </a:t>
            </a:r>
            <a:r>
              <a:rPr lang="en-US" sz="1400" dirty="0" smtClean="0"/>
              <a:t>help   </a:t>
            </a:r>
            <a:endParaRPr lang="en-US" sz="1400" dirty="0" smtClean="0"/>
          </a:p>
          <a:p>
            <a:r>
              <a:rPr lang="en-US" sz="1400" dirty="0">
                <a:solidFill>
                  <a:schemeClr val="tx1">
                    <a:lumMod val="95000"/>
                    <a:lumOff val="5000"/>
                  </a:schemeClr>
                </a:solidFill>
              </a:rPr>
              <a:t>Healthy skin</a:t>
            </a:r>
            <a:r>
              <a:rPr lang="en-US" sz="1400" dirty="0"/>
              <a:t>: Himalaya Home grown offers a complete line of skincare items, including chemicals, lotions, veils, and serums, intended to normally sustain and safeguard the </a:t>
            </a:r>
            <a:r>
              <a:rPr lang="en-US" sz="1400" dirty="0" smtClean="0"/>
              <a:t>skin</a:t>
            </a:r>
            <a:endParaRPr lang="en-US" sz="1400" dirty="0" smtClean="0"/>
          </a:p>
          <a:p>
            <a:r>
              <a:rPr lang="en-US" sz="1400" dirty="0">
                <a:solidFill>
                  <a:schemeClr val="tx1">
                    <a:lumMod val="95000"/>
                    <a:lumOff val="5000"/>
                  </a:schemeClr>
                </a:solidFill>
              </a:rPr>
              <a:t>Individual Consideration</a:t>
            </a:r>
            <a:r>
              <a:rPr lang="en-US" sz="1400" dirty="0"/>
              <a:t>: Himalaya Natural offers a wide exhibit of individual consideration items, incorporating dental consideration, body care, and cleanliness items, all figured out with home grown fixings</a:t>
            </a:r>
            <a:r>
              <a:rPr lang="en-US" sz="1400" dirty="0" smtClean="0"/>
              <a:t>..</a:t>
            </a:r>
            <a:endParaRPr lang="en-US" sz="1400" dirty="0" smtClean="0"/>
          </a:p>
          <a:p>
            <a:r>
              <a:rPr lang="en-US" sz="1400" dirty="0">
                <a:solidFill>
                  <a:schemeClr val="tx1">
                    <a:lumMod val="95000"/>
                    <a:lumOff val="5000"/>
                  </a:schemeClr>
                </a:solidFill>
              </a:rPr>
              <a:t>Home grown Concentrates</a:t>
            </a:r>
            <a:r>
              <a:rPr lang="en-US" sz="1400" dirty="0"/>
              <a:t>: Numerous Himalaya Natural items contain natural concentrates, which are concentrated types of helpful plant compounds. </a:t>
            </a:r>
            <a:endParaRPr lang="en-IN" sz="14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948120" y="2933700"/>
            <a:ext cx="3182570" cy="1905000"/>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7249" y="2933700"/>
            <a:ext cx="2832101" cy="21209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 y="2832100"/>
            <a:ext cx="3009900" cy="22225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1452"/>
            <a:ext cx="1422400" cy="37757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err="1" smtClean="0"/>
              <a:t>Onpage</a:t>
            </a:r>
            <a:r>
              <a:rPr lang="en-US" sz="1800" dirty="0" smtClean="0"/>
              <a:t> optimization:</a:t>
            </a:r>
            <a:endParaRPr lang="en-IN" sz="1800" dirty="0"/>
          </a:p>
        </p:txBody>
      </p:sp>
      <p:sp>
        <p:nvSpPr>
          <p:cNvPr id="3" name="Text Placeholder 2"/>
          <p:cNvSpPr>
            <a:spLocks noGrp="1"/>
          </p:cNvSpPr>
          <p:nvPr>
            <p:ph type="body" idx="1"/>
          </p:nvPr>
        </p:nvSpPr>
        <p:spPr>
          <a:xfrm>
            <a:off x="-1" y="197427"/>
            <a:ext cx="9144001" cy="5548744"/>
          </a:xfrm>
        </p:spPr>
        <p:txBody>
          <a:bodyPr>
            <a:normAutofit/>
          </a:bodyPr>
          <a:lstStyle/>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US" dirty="0"/>
          </a:p>
          <a:p>
            <a:pPr marL="114300" indent="0">
              <a:buNone/>
            </a:pPr>
            <a:endParaRPr lang="en-US" dirty="0" smtClean="0"/>
          </a:p>
          <a:p>
            <a:pPr>
              <a:buFont typeface="Wingdings" panose="05000000000000000000" pitchFamily="2" charset="2"/>
              <a:buChar char="v"/>
            </a:pPr>
            <a:r>
              <a:rPr lang="en-US" sz="1200" dirty="0" smtClean="0">
                <a:solidFill>
                  <a:schemeClr val="tx1">
                    <a:lumMod val="95000"/>
                    <a:lumOff val="5000"/>
                  </a:schemeClr>
                </a:solidFill>
              </a:rPr>
              <a:t>Page </a:t>
            </a:r>
            <a:r>
              <a:rPr lang="en-US" sz="1200" dirty="0">
                <a:solidFill>
                  <a:schemeClr val="tx1">
                    <a:lumMod val="95000"/>
                    <a:lumOff val="5000"/>
                  </a:schemeClr>
                </a:solidFill>
              </a:rPr>
              <a:t>optimization for Himalaya Herbal entails making changes to the company’s website to improve user experience, raise visibility in organic search results, and ultimately draw in more customers. Here are some crucial areas to concentrate on:</a:t>
            </a:r>
            <a:endParaRPr lang="en-US" sz="1200" dirty="0" smtClean="0">
              <a:solidFill>
                <a:schemeClr val="tx1">
                  <a:lumMod val="95000"/>
                  <a:lumOff val="5000"/>
                </a:schemeClr>
              </a:solidFill>
            </a:endParaRPr>
          </a:p>
          <a:p>
            <a:pPr marL="114300" indent="0">
              <a:buNone/>
            </a:pPr>
            <a:endParaRPr lang="en-US" sz="1200" dirty="0">
              <a:solidFill>
                <a:schemeClr val="tx1">
                  <a:lumMod val="95000"/>
                  <a:lumOff val="5000"/>
                </a:schemeClr>
              </a:solidFill>
            </a:endParaRPr>
          </a:p>
          <a:p>
            <a:pPr>
              <a:buFont typeface="Wingdings" panose="05000000000000000000" pitchFamily="2" charset="2"/>
              <a:buChar char="v"/>
            </a:pPr>
            <a:r>
              <a:rPr lang="en-US" sz="1200" dirty="0" smtClean="0">
                <a:solidFill>
                  <a:schemeClr val="tx1">
                    <a:lumMod val="95000"/>
                    <a:lumOff val="5000"/>
                  </a:schemeClr>
                </a:solidFill>
              </a:rPr>
              <a:t>  </a:t>
            </a:r>
            <a:r>
              <a:rPr lang="en-US" sz="1400" dirty="0" smtClean="0">
                <a:solidFill>
                  <a:schemeClr val="tx1">
                    <a:lumMod val="95000"/>
                    <a:lumOff val="5000"/>
                  </a:schemeClr>
                </a:solidFill>
                <a:latin typeface="Algerian" panose="04020705040A02060702" pitchFamily="82" charset="0"/>
              </a:rPr>
              <a:t>Meta tag optimization</a:t>
            </a:r>
            <a:r>
              <a:rPr lang="en-US" sz="1200" dirty="0" smtClean="0">
                <a:solidFill>
                  <a:schemeClr val="tx1">
                    <a:lumMod val="95000"/>
                    <a:lumOff val="5000"/>
                  </a:schemeClr>
                </a:solidFill>
              </a:rPr>
              <a:t>:</a:t>
            </a:r>
            <a:endParaRPr lang="en-US" sz="1200" dirty="0">
              <a:solidFill>
                <a:schemeClr val="tx1">
                  <a:lumMod val="95000"/>
                  <a:lumOff val="5000"/>
                </a:schemeClr>
              </a:solidFill>
            </a:endParaRPr>
          </a:p>
          <a:p>
            <a:r>
              <a:rPr lang="en-US" sz="1400" b="1" dirty="0">
                <a:solidFill>
                  <a:schemeClr val="tx1">
                    <a:lumMod val="95000"/>
                    <a:lumOff val="5000"/>
                  </a:schemeClr>
                </a:solidFill>
              </a:rPr>
              <a:t>Title Tag</a:t>
            </a:r>
            <a:r>
              <a:rPr lang="en-US" dirty="0"/>
              <a:t>: </a:t>
            </a:r>
            <a:r>
              <a:rPr lang="en-US" sz="1400" dirty="0">
                <a:solidFill>
                  <a:schemeClr val="tx1">
                    <a:lumMod val="95000"/>
                    <a:lumOff val="5000"/>
                  </a:schemeClr>
                </a:solidFill>
              </a:rPr>
              <a:t>The title tag is one of the most critical meta tags. It should be concise, descriptive, and contain relevant keywords. Include the brand name, primary keyword, and a compelling call-to-action if possible. </a:t>
            </a:r>
            <a:endParaRPr lang="en-US" sz="1400" dirty="0" smtClean="0"/>
          </a:p>
          <a:p>
            <a:pPr marL="114300" indent="0">
              <a:buNone/>
            </a:pPr>
            <a:endParaRPr lang="en-US" dirty="0"/>
          </a:p>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US" dirty="0"/>
          </a:p>
          <a:p>
            <a:pPr marL="114300" indent="0">
              <a:buNone/>
            </a:pPr>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13264" y="830688"/>
            <a:ext cx="4208318" cy="2141111"/>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785"/>
            <a:ext cx="1226127" cy="446809"/>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smtClean="0"/>
            </a:br>
            <a:endParaRPr lang="en-IN" dirty="0"/>
          </a:p>
        </p:txBody>
      </p:sp>
      <p:sp>
        <p:nvSpPr>
          <p:cNvPr id="3" name="Text Placeholder 2"/>
          <p:cNvSpPr>
            <a:spLocks noGrp="1"/>
          </p:cNvSpPr>
          <p:nvPr>
            <p:ph type="body" idx="1"/>
          </p:nvPr>
        </p:nvSpPr>
        <p:spPr>
          <a:xfrm>
            <a:off x="0" y="0"/>
            <a:ext cx="9071291" cy="5143500"/>
          </a:xfrm>
        </p:spPr>
        <p:txBody>
          <a:bodyPr/>
          <a:lstStyle/>
          <a:p>
            <a:pPr marL="114300" indent="0">
              <a:buNone/>
            </a:pPr>
            <a:endParaRPr lang="en-US" dirty="0"/>
          </a:p>
          <a:p>
            <a:r>
              <a:rPr lang="en-US" sz="1400" b="1" dirty="0">
                <a:solidFill>
                  <a:schemeClr val="tx1">
                    <a:lumMod val="95000"/>
                    <a:lumOff val="5000"/>
                  </a:schemeClr>
                </a:solidFill>
              </a:rPr>
              <a:t>Meta Description</a:t>
            </a:r>
            <a:r>
              <a:rPr lang="en-US" sz="1400" dirty="0">
                <a:solidFill>
                  <a:schemeClr val="tx1">
                    <a:lumMod val="95000"/>
                    <a:lumOff val="5000"/>
                  </a:schemeClr>
                </a:solidFill>
              </a:rPr>
              <a:t>: The meta description provides a brief summary of the page's content. It should be engaging, informative, and include the main keyword. Aim for 150-160 characters to avoid truncation in search results</a:t>
            </a:r>
            <a:r>
              <a:rPr lang="en-US" dirty="0"/>
              <a:t>.</a:t>
            </a:r>
            <a:endParaRPr lang="en-US" dirty="0"/>
          </a:p>
          <a:p>
            <a:r>
              <a:rPr lang="en-US" sz="1600" dirty="0">
                <a:solidFill>
                  <a:schemeClr val="tx1">
                    <a:lumMod val="95000"/>
                    <a:lumOff val="5000"/>
                  </a:schemeClr>
                </a:solidFill>
              </a:rPr>
              <a:t>Use Brand Name</a:t>
            </a:r>
            <a:r>
              <a:rPr lang="en-US" dirty="0"/>
              <a:t>: </a:t>
            </a:r>
            <a:r>
              <a:rPr lang="en-US" sz="1400" dirty="0">
                <a:solidFill>
                  <a:schemeClr val="tx1">
                    <a:lumMod val="95000"/>
                    <a:lumOff val="5000"/>
                  </a:schemeClr>
                </a:solidFill>
              </a:rPr>
              <a:t>Consolidate the brand name "Himalaya Herbals" in the meta labels, particularly in the title tag, to help brand </a:t>
            </a:r>
            <a:r>
              <a:rPr lang="en-US" sz="1400" dirty="0" err="1">
                <a:solidFill>
                  <a:schemeClr val="tx1">
                    <a:lumMod val="95000"/>
                    <a:lumOff val="5000"/>
                  </a:schemeClr>
                </a:solidFill>
              </a:rPr>
              <a:t>perceivability</a:t>
            </a:r>
            <a:r>
              <a:rPr lang="en-US" sz="1400" dirty="0">
                <a:solidFill>
                  <a:schemeClr val="tx1">
                    <a:lumMod val="95000"/>
                    <a:lumOff val="5000"/>
                  </a:schemeClr>
                </a:solidFill>
              </a:rPr>
              <a:t> in query items</a:t>
            </a:r>
            <a:r>
              <a:rPr lang="en-US" sz="1400" dirty="0" smtClean="0">
                <a:solidFill>
                  <a:schemeClr val="tx1">
                    <a:lumMod val="95000"/>
                    <a:lumOff val="5000"/>
                  </a:schemeClr>
                </a:solidFill>
              </a:rPr>
              <a:t>.</a:t>
            </a:r>
            <a:endParaRPr lang="en-US" dirty="0"/>
          </a:p>
          <a:p>
            <a:r>
              <a:rPr lang="en-US" sz="1400" dirty="0">
                <a:solidFill>
                  <a:schemeClr val="tx1">
                    <a:lumMod val="95000"/>
                    <a:lumOff val="5000"/>
                  </a:schemeClr>
                </a:solidFill>
              </a:rPr>
              <a:t>Keep away from Copy Content: Try not to utilize the equivalent meta labels across different pages. Each page </a:t>
            </a:r>
            <a:r>
              <a:rPr lang="en-US" sz="1400" dirty="0" smtClean="0">
                <a:solidFill>
                  <a:schemeClr val="tx1">
                    <a:lumMod val="95000"/>
                    <a:lumOff val="5000"/>
                  </a:schemeClr>
                </a:solidFill>
              </a:rPr>
              <a:t>ought </a:t>
            </a:r>
            <a:r>
              <a:rPr lang="en-US" sz="1400" dirty="0">
                <a:solidFill>
                  <a:schemeClr val="tx1">
                    <a:lumMod val="95000"/>
                    <a:lumOff val="5000"/>
                  </a:schemeClr>
                </a:solidFill>
              </a:rPr>
              <a:t>to have special and applicable meta labels</a:t>
            </a:r>
            <a:r>
              <a:rPr lang="en-US" dirty="0" smtClean="0"/>
              <a:t>..</a:t>
            </a:r>
            <a:endParaRPr lang="en-US" dirty="0" smtClean="0"/>
          </a:p>
          <a:p>
            <a:endParaRPr lang="en-IN"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7486" y="2478232"/>
            <a:ext cx="3252788" cy="2431473"/>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4633" y="2571750"/>
            <a:ext cx="3335913" cy="234890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19645" cy="4450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smtClean="0"/>
            </a:br>
            <a:endParaRPr lang="en-IN" dirty="0"/>
          </a:p>
        </p:txBody>
      </p:sp>
      <p:sp>
        <p:nvSpPr>
          <p:cNvPr id="3" name="Text Placeholder 2"/>
          <p:cNvSpPr>
            <a:spLocks noGrp="1"/>
          </p:cNvSpPr>
          <p:nvPr>
            <p:ph type="body" idx="1"/>
          </p:nvPr>
        </p:nvSpPr>
        <p:spPr>
          <a:xfrm>
            <a:off x="0" y="445025"/>
            <a:ext cx="9144000" cy="5143500"/>
          </a:xfrm>
        </p:spPr>
        <p:txBody>
          <a:bodyPr/>
          <a:lstStyle/>
          <a:p>
            <a:r>
              <a:rPr lang="en-US" dirty="0" smtClean="0">
                <a:solidFill>
                  <a:schemeClr val="tx1">
                    <a:lumMod val="95000"/>
                    <a:lumOff val="5000"/>
                  </a:schemeClr>
                </a:solidFill>
              </a:rPr>
              <a:t>Content Optimization</a:t>
            </a:r>
            <a:r>
              <a:rPr lang="en-US" dirty="0" smtClean="0"/>
              <a:t>:</a:t>
            </a:r>
            <a:endParaRPr lang="en-US" dirty="0" smtClean="0"/>
          </a:p>
          <a:p>
            <a:r>
              <a:rPr lang="en-US" sz="1400" dirty="0">
                <a:solidFill>
                  <a:schemeClr val="tx1">
                    <a:lumMod val="95000"/>
                    <a:lumOff val="5000"/>
                  </a:schemeClr>
                </a:solidFill>
              </a:rPr>
              <a:t>Measure Execution: Use examination apparatuses like Google Investigation to follow the exhibition of your substance. Screen key measurements like traffic, commitment, and changes to recognize what works and what needs </a:t>
            </a:r>
            <a:r>
              <a:rPr lang="en-US" sz="1400" dirty="0" smtClean="0">
                <a:solidFill>
                  <a:schemeClr val="tx1">
                    <a:lumMod val="95000"/>
                    <a:lumOff val="5000"/>
                  </a:schemeClr>
                </a:solidFill>
              </a:rPr>
              <a:t>improvement</a:t>
            </a:r>
            <a:r>
              <a:rPr lang="en-US" dirty="0" smtClean="0"/>
              <a:t>.</a:t>
            </a:r>
            <a:endParaRPr lang="en-US" dirty="0" smtClean="0"/>
          </a:p>
          <a:p>
            <a:pPr>
              <a:buFont typeface="Wingdings" panose="05000000000000000000" pitchFamily="2" charset="2"/>
              <a:buChar char="ü"/>
            </a:pPr>
            <a:r>
              <a:rPr lang="en-IN" dirty="0" smtClean="0">
                <a:hlinkClick r:id="rId1"/>
              </a:rPr>
              <a:t>https</a:t>
            </a:r>
            <a:r>
              <a:rPr lang="en-IN" dirty="0">
                <a:hlinkClick r:id="rId1"/>
              </a:rPr>
              <a:t>://</a:t>
            </a:r>
            <a:r>
              <a:rPr lang="en-IN" dirty="0" smtClean="0">
                <a:hlinkClick r:id="rId1"/>
              </a:rPr>
              <a:t>youtu.be/lw3wMn0bgTc</a:t>
            </a:r>
            <a:endParaRPr lang="en-IN" dirty="0" smtClean="0"/>
          </a:p>
          <a:p>
            <a:pPr marL="11430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4429" y="1575044"/>
            <a:ext cx="3612218" cy="345616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055" y="2571750"/>
            <a:ext cx="4031673" cy="204030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1579418" cy="5028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p:nvPr/>
        </p:nvSpPr>
        <p:spPr>
          <a:xfrm>
            <a:off x="766950" y="975625"/>
            <a:ext cx="7610100" cy="446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700" b="1" dirty="0">
                <a:solidFill>
                  <a:srgbClr val="434343"/>
                </a:solidFill>
              </a:rPr>
              <a:t>Part 3: Content Ideas and Marketing Strategies</a:t>
            </a:r>
            <a:endParaRPr sz="1700" dirty="0"/>
          </a:p>
        </p:txBody>
      </p:sp>
      <p:sp>
        <p:nvSpPr>
          <p:cNvPr id="98" name="Google Shape;98;p20"/>
          <p:cNvSpPr txBox="1"/>
          <p:nvPr/>
        </p:nvSpPr>
        <p:spPr>
          <a:xfrm>
            <a:off x="383400" y="1486175"/>
            <a:ext cx="8377200" cy="2124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b="1" dirty="0"/>
              <a:t>Content Idea Generation &amp; Strategy:</a:t>
            </a:r>
            <a:r>
              <a:rPr lang="en-GB" dirty="0"/>
              <a:t> Create a content calendar for the remaining month of July by brainstorming content themes, exploring various formats like blog posts, videos, infographics, podcasts, and interactive quizzes, and scheduling publication dates mainly on Facebook &amp; Instagram. </a:t>
            </a:r>
            <a:br>
              <a:rPr lang="en-GB" dirty="0"/>
            </a:br>
            <a:br>
              <a:rPr lang="en-GB" dirty="0"/>
            </a:br>
            <a:r>
              <a:rPr lang="en-GB" dirty="0"/>
              <a:t>And include the strategy, aim and the idea behind these posts and story </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	</a:t>
            </a:r>
            <a:r>
              <a:rPr lang="en-GB" u="sng" dirty="0">
                <a:solidFill>
                  <a:schemeClr val="hlink"/>
                </a:solidFill>
                <a:hlinkClick r:id="rId1"/>
              </a:rPr>
              <a:t>Content Calendar Example</a:t>
            </a:r>
            <a:r>
              <a:rPr lang="en-GB" dirty="0"/>
              <a:t> (Try creating a table for the month of July)</a:t>
            </a:r>
            <a:endParaRPr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23555" cy="43641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p:nvPr/>
        </p:nvSpPr>
        <p:spPr>
          <a:xfrm>
            <a:off x="881250" y="717996"/>
            <a:ext cx="7610100" cy="813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dirty="0">
                <a:solidFill>
                  <a:srgbClr val="434343"/>
                </a:solidFill>
              </a:rPr>
              <a:t>Part 1: Brand study, Competitor Analysis &amp; Buyer’s/Audience’s Persona</a:t>
            </a:r>
            <a:endParaRPr sz="1900" dirty="0"/>
          </a:p>
        </p:txBody>
      </p:sp>
      <p:sp>
        <p:nvSpPr>
          <p:cNvPr id="68" name="Google Shape;68;p15"/>
          <p:cNvSpPr txBox="1"/>
          <p:nvPr/>
        </p:nvSpPr>
        <p:spPr>
          <a:xfrm>
            <a:off x="766950" y="1740438"/>
            <a:ext cx="7380000" cy="196974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b="1" dirty="0"/>
              <a:t>Research Brand Identity: </a:t>
            </a:r>
            <a:r>
              <a:rPr lang="en-GB" dirty="0"/>
              <a:t>Study the brand's mission, values, vision, and unique selling propositions (USPs</a:t>
            </a:r>
            <a:r>
              <a:rPr lang="en-GB" dirty="0" smtClean="0"/>
              <a:t>).</a:t>
            </a:r>
            <a:endParaRPr lang="en-GB" dirty="0"/>
          </a:p>
          <a:p>
            <a:pPr marL="457200" lvl="0" indent="-317500" algn="l" rtl="0">
              <a:spcBef>
                <a:spcPts val="0"/>
              </a:spcBef>
              <a:spcAft>
                <a:spcPts val="0"/>
              </a:spcAft>
              <a:buSzPts val="1400"/>
              <a:buChar char="●"/>
            </a:pPr>
            <a:r>
              <a:rPr lang="en-GB" b="1" dirty="0" smtClean="0"/>
              <a:t>Introduction of brand identity:</a:t>
            </a:r>
            <a:endParaRPr b="1" dirty="0"/>
          </a:p>
          <a:p>
            <a:pPr lvl="0"/>
            <a:r>
              <a:rPr lang="en-US" dirty="0"/>
              <a:t>                                                          The particular points or areas of study that a scientist is enthusiastic about and centers around in their </a:t>
            </a:r>
            <a:r>
              <a:rPr lang="en-US" dirty="0" smtClean="0"/>
              <a:t>work</a:t>
            </a:r>
            <a:endParaRPr lang="en-US" dirty="0"/>
          </a:p>
          <a:p>
            <a:pPr marL="285750" lvl="0" indent="-285750">
              <a:buFont typeface="Wingdings" panose="05000000000000000000" pitchFamily="2" charset="2"/>
              <a:buChar char="v"/>
            </a:pPr>
            <a:r>
              <a:rPr lang="en-US" sz="1800" b="1" dirty="0" smtClean="0"/>
              <a:t>  logo:</a:t>
            </a:r>
            <a:endParaRPr sz="1800" b="1"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12028" y="3057761"/>
            <a:ext cx="2524990" cy="1763610"/>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72291" cy="50915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smtClean="0"/>
            </a:br>
            <a:endParaRPr lang="en-IN" dirty="0"/>
          </a:p>
        </p:txBody>
      </p:sp>
      <p:sp>
        <p:nvSpPr>
          <p:cNvPr id="3" name="Text Placeholder 2"/>
          <p:cNvSpPr>
            <a:spLocks noGrp="1"/>
          </p:cNvSpPr>
          <p:nvPr>
            <p:ph type="body" idx="1"/>
          </p:nvPr>
        </p:nvSpPr>
        <p:spPr>
          <a:xfrm>
            <a:off x="124690" y="985968"/>
            <a:ext cx="8520600" cy="3416400"/>
          </a:xfrm>
        </p:spPr>
        <p:txBody>
          <a:bodyPr>
            <a:normAutofit fontScale="85000" lnSpcReduction="20000"/>
          </a:bodyPr>
          <a:lstStyle/>
          <a:p>
            <a:r>
              <a:rPr lang="en-US" dirty="0" smtClean="0">
                <a:solidFill>
                  <a:schemeClr val="tx1">
                    <a:lumMod val="95000"/>
                    <a:lumOff val="5000"/>
                  </a:schemeClr>
                </a:solidFill>
              </a:rPr>
              <a:t>Aim: </a:t>
            </a:r>
            <a:r>
              <a:rPr lang="en-US" sz="1600" dirty="0" smtClean="0">
                <a:solidFill>
                  <a:schemeClr val="tx1">
                    <a:lumMod val="95000"/>
                    <a:lumOff val="5000"/>
                  </a:schemeClr>
                </a:solidFill>
              </a:rPr>
              <a:t>It </a:t>
            </a:r>
            <a:r>
              <a:rPr lang="en-US" sz="1600" dirty="0">
                <a:solidFill>
                  <a:schemeClr val="tx1">
                    <a:lumMod val="95000"/>
                    <a:lumOff val="5000"/>
                  </a:schemeClr>
                </a:solidFill>
              </a:rPr>
              <a:t>seems like you want to know about content and strategies. Content and strategies are essential elements in various fields, including marketing, writing, and business development</a:t>
            </a:r>
            <a:r>
              <a:rPr lang="en-US" dirty="0"/>
              <a:t>. </a:t>
            </a:r>
            <a:endParaRPr lang="en-US" dirty="0" smtClean="0"/>
          </a:p>
          <a:p>
            <a:endParaRPr lang="en-US" dirty="0" smtClean="0">
              <a:solidFill>
                <a:schemeClr val="tx1">
                  <a:lumMod val="95000"/>
                  <a:lumOff val="5000"/>
                </a:schemeClr>
              </a:solidFill>
            </a:endParaRPr>
          </a:p>
          <a:p>
            <a:r>
              <a:rPr lang="en-US" dirty="0" smtClean="0">
                <a:solidFill>
                  <a:schemeClr val="tx1">
                    <a:lumMod val="95000"/>
                    <a:lumOff val="5000"/>
                  </a:schemeClr>
                </a:solidFill>
              </a:rPr>
              <a:t>Content: </a:t>
            </a:r>
            <a:r>
              <a:rPr lang="en-US" sz="1600" dirty="0" smtClean="0">
                <a:solidFill>
                  <a:schemeClr val="tx1">
                    <a:lumMod val="95000"/>
                    <a:lumOff val="5000"/>
                  </a:schemeClr>
                </a:solidFill>
              </a:rPr>
              <a:t>Content </a:t>
            </a:r>
            <a:r>
              <a:rPr lang="en-US" sz="1600" dirty="0">
                <a:solidFill>
                  <a:schemeClr val="tx1">
                    <a:lumMod val="95000"/>
                    <a:lumOff val="5000"/>
                  </a:schemeClr>
                </a:solidFill>
              </a:rPr>
              <a:t>alludes to the data, media, or material introduced to a crowd of people through various channels like sites, online entertainment, websites, recordings, and that's just the beginning. Top notch content is vital in connecting with and holding your main interest </a:t>
            </a:r>
            <a:r>
              <a:rPr lang="en-US" sz="1600" dirty="0" smtClean="0">
                <a:solidFill>
                  <a:schemeClr val="tx1">
                    <a:lumMod val="95000"/>
                    <a:lumOff val="5000"/>
                  </a:schemeClr>
                </a:solidFill>
              </a:rPr>
              <a:t>group.</a:t>
            </a:r>
            <a:endParaRPr lang="en-US" sz="1600" dirty="0" smtClean="0">
              <a:solidFill>
                <a:schemeClr val="tx1">
                  <a:lumMod val="95000"/>
                  <a:lumOff val="5000"/>
                </a:schemeClr>
              </a:solidFill>
            </a:endParaRPr>
          </a:p>
          <a:p>
            <a:endParaRPr lang="en-US" sz="1600" dirty="0" smtClean="0">
              <a:solidFill>
                <a:schemeClr val="tx1">
                  <a:lumMod val="95000"/>
                  <a:lumOff val="5000"/>
                </a:schemeClr>
              </a:solidFill>
            </a:endParaRPr>
          </a:p>
          <a:p>
            <a:pPr>
              <a:buFont typeface="Wingdings" panose="05000000000000000000" pitchFamily="2" charset="2"/>
              <a:buChar char="v"/>
            </a:pPr>
            <a:r>
              <a:rPr lang="en-US" sz="1600" dirty="0" smtClean="0">
                <a:solidFill>
                  <a:schemeClr val="tx1">
                    <a:lumMod val="95000"/>
                    <a:lumOff val="5000"/>
                  </a:schemeClr>
                </a:solidFill>
              </a:rPr>
              <a:t>Strategies:</a:t>
            </a:r>
            <a:endParaRPr lang="en-US" sz="1600" dirty="0" smtClean="0">
              <a:solidFill>
                <a:schemeClr val="tx1">
                  <a:lumMod val="95000"/>
                  <a:lumOff val="5000"/>
                </a:schemeClr>
              </a:solidFill>
            </a:endParaRPr>
          </a:p>
          <a:p>
            <a:endParaRPr lang="en-US" sz="1600" dirty="0" smtClean="0">
              <a:solidFill>
                <a:schemeClr val="tx1">
                  <a:lumMod val="95000"/>
                  <a:lumOff val="5000"/>
                </a:schemeClr>
              </a:solidFill>
            </a:endParaRPr>
          </a:p>
          <a:p>
            <a:r>
              <a:rPr lang="en-US" sz="1600" dirty="0" smtClean="0">
                <a:solidFill>
                  <a:schemeClr val="tx1">
                    <a:lumMod val="95000"/>
                    <a:lumOff val="5000"/>
                  </a:schemeClr>
                </a:solidFill>
              </a:rPr>
              <a:t>Techniques </a:t>
            </a:r>
            <a:r>
              <a:rPr lang="en-US" sz="1600" dirty="0">
                <a:solidFill>
                  <a:schemeClr val="tx1">
                    <a:lumMod val="95000"/>
                    <a:lumOff val="5000"/>
                  </a:schemeClr>
                </a:solidFill>
              </a:rPr>
              <a:t>are thoroughly examined plans intended to accomplish explicit objectives and goals. Here are a few systems that can be applied in different settings</a:t>
            </a:r>
            <a:r>
              <a:rPr lang="en-US" sz="1600" dirty="0" smtClean="0">
                <a:solidFill>
                  <a:schemeClr val="tx1">
                    <a:lumMod val="95000"/>
                    <a:lumOff val="5000"/>
                  </a:schemeClr>
                </a:solidFill>
              </a:rPr>
              <a:t>:</a:t>
            </a:r>
            <a:endParaRPr lang="en-US" sz="1600" b="1" dirty="0">
              <a:solidFill>
                <a:schemeClr val="tx1">
                  <a:lumMod val="95000"/>
                  <a:lumOff val="5000"/>
                </a:schemeClr>
              </a:solidFill>
            </a:endParaRPr>
          </a:p>
          <a:p>
            <a:endParaRPr lang="en-US" b="1" dirty="0" smtClean="0">
              <a:solidFill>
                <a:schemeClr val="tx1">
                  <a:lumMod val="95000"/>
                  <a:lumOff val="5000"/>
                </a:schemeClr>
              </a:solidFill>
            </a:endParaRPr>
          </a:p>
          <a:p>
            <a:r>
              <a:rPr lang="en-US" b="1" dirty="0" smtClean="0">
                <a:solidFill>
                  <a:schemeClr val="tx1">
                    <a:lumMod val="95000"/>
                    <a:lumOff val="5000"/>
                  </a:schemeClr>
                </a:solidFill>
              </a:rPr>
              <a:t>Marketing </a:t>
            </a:r>
            <a:r>
              <a:rPr lang="en-US" b="1" dirty="0">
                <a:solidFill>
                  <a:schemeClr val="tx1">
                    <a:lumMod val="95000"/>
                    <a:lumOff val="5000"/>
                  </a:schemeClr>
                </a:solidFill>
              </a:rPr>
              <a:t>Strategy:</a:t>
            </a:r>
            <a:r>
              <a:rPr lang="en-US" dirty="0">
                <a:solidFill>
                  <a:schemeClr val="tx1">
                    <a:lumMod val="95000"/>
                    <a:lumOff val="5000"/>
                  </a:schemeClr>
                </a:solidFill>
              </a:rPr>
              <a:t> Develop a comprehensive marketing strategy that includes a target market analysis, positioning, pricing, promotion, and distribution plans</a:t>
            </a:r>
            <a:r>
              <a:rPr lang="en-US" dirty="0"/>
              <a:t>.</a:t>
            </a:r>
            <a:br>
              <a:rPr lang="en-US" dirty="0"/>
            </a:br>
            <a:endParaRPr lang="en-IN" sz="1600" dirty="0">
              <a:solidFill>
                <a:schemeClr val="tx1">
                  <a:lumMod val="95000"/>
                  <a:lumOff val="5000"/>
                </a:schemeClr>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2"/>
            <a:ext cx="1433945" cy="5403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8520600" cy="4370166"/>
          </a:xfrm>
        </p:spPr>
        <p:txBody>
          <a:bodyPr>
            <a:normAutofit/>
          </a:bodyPr>
          <a:lstStyle/>
          <a:p>
            <a:r>
              <a:rPr lang="en-US" dirty="0" smtClean="0"/>
              <a:t>  </a:t>
            </a:r>
            <a:endParaRPr lang="en-IN" dirty="0"/>
          </a:p>
        </p:txBody>
      </p:sp>
      <p:graphicFrame>
        <p:nvGraphicFramePr>
          <p:cNvPr id="3" name="Table 2"/>
          <p:cNvGraphicFramePr>
            <a:graphicFrameLocks noGrp="1"/>
          </p:cNvGraphicFramePr>
          <p:nvPr/>
        </p:nvGraphicFramePr>
        <p:xfrm>
          <a:off x="476250" y="434634"/>
          <a:ext cx="8191500" cy="4370164"/>
        </p:xfrm>
        <a:graphic>
          <a:graphicData uri="http://schemas.openxmlformats.org/drawingml/2006/table">
            <a:tbl>
              <a:tblPr firstRow="1" firstCol="1" bandRow="1">
                <a:tableStyleId>{5C22544A-7EE6-4342-B048-85BDC9FD1C3A}</a:tableStyleId>
              </a:tblPr>
              <a:tblGrid>
                <a:gridCol w="897603"/>
                <a:gridCol w="990349"/>
                <a:gridCol w="1170759"/>
                <a:gridCol w="3331866"/>
                <a:gridCol w="1800923"/>
              </a:tblGrid>
              <a:tr h="381965">
                <a:tc>
                  <a:txBody>
                    <a:bodyPr/>
                    <a:lstStyle/>
                    <a:p>
                      <a:pPr algn="l">
                        <a:lnSpc>
                          <a:spcPct val="107000"/>
                        </a:lnSpc>
                        <a:spcAft>
                          <a:spcPts val="0"/>
                        </a:spcAft>
                      </a:pPr>
                      <a:r>
                        <a:rPr lang="en-IN" sz="1100" dirty="0">
                          <a:ln>
                            <a:noFill/>
                          </a:ln>
                          <a:effectLst>
                            <a:outerShdw blurRad="38100" dist="19050" dir="2700000" algn="tl">
                              <a:schemeClr val="dk1">
                                <a:alpha val="40000"/>
                              </a:schemeClr>
                            </a:outerShdw>
                          </a:effectLst>
                        </a:rPr>
                        <a:t>DATE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PLATFORM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content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Content 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Hashtag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81965">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dirty="0">
                          <a:ln>
                            <a:noFill/>
                          </a:ln>
                          <a:effectLst>
                            <a:outerShdw blurRad="38100" dist="19050" dir="2700000" algn="tl">
                              <a:schemeClr val="dk1">
                                <a:alpha val="40000"/>
                              </a:schemeClr>
                            </a:outerShdw>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0555">
                <a:tc>
                  <a:txBody>
                    <a:bodyPr/>
                    <a:lstStyle/>
                    <a:p>
                      <a:pPr algn="just">
                        <a:lnSpc>
                          <a:spcPct val="107000"/>
                        </a:lnSpc>
                        <a:spcAft>
                          <a:spcPts val="0"/>
                        </a:spcAft>
                      </a:pPr>
                      <a:r>
                        <a:rPr lang="en-IN" sz="1100">
                          <a:ln>
                            <a:noFill/>
                          </a:ln>
                          <a:effectLst>
                            <a:outerShdw blurRad="38100" dist="19050" dir="2700000" algn="tl">
                              <a:schemeClr val="dk1">
                                <a:alpha val="40000"/>
                              </a:schemeClr>
                            </a:outerShdw>
                          </a:effectLst>
                        </a:rPr>
                        <a:t>17/07/2023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Instagram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photo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Stunning Landscape Of Himalayan Herbals Fields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#Himalayan Herbals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9779">
                <a:tc>
                  <a:txBody>
                    <a:bodyPr/>
                    <a:lstStyle/>
                    <a:p>
                      <a:pPr algn="just">
                        <a:lnSpc>
                          <a:spcPct val="107000"/>
                        </a:lnSpc>
                        <a:spcAft>
                          <a:spcPts val="0"/>
                        </a:spcAft>
                      </a:pPr>
                      <a:r>
                        <a:rPr lang="en-IN" sz="1100">
                          <a:ln>
                            <a:noFill/>
                          </a:ln>
                          <a:effectLst>
                            <a:outerShdw blurRad="38100" dist="19050" dir="2700000" algn="tl">
                              <a:schemeClr val="dk1">
                                <a:alpha val="40000"/>
                              </a:schemeClr>
                            </a:outerShdw>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#Nature Beauty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81965">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17/07/2023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Twitter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Video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Quick Tutorial On Harvesting Herbs Sustainably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#Herb Harvesting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9779">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#Sustainable Living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0555">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18/07/2023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Facebook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Blog Post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Discover the Heating Powers Of Himalayan Herbal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#Herbal Healing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9779">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#Wellness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81965">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18/07/2023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Instagram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Quote Graphic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Natures bounty: Embrace the Healing herbal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#Natural Herbals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9779">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#Health Journey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0555">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19/07/2023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Instagram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Photo Corousel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Different Himalayan herbs and their uses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#Herbal Medicine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9779">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#Holistic Health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81965">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19/07/2023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Twitter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 Video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Behind-the-scenes Herb processing and packaging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#Behind The Scenes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9779">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a:ln>
                            <a:noFill/>
                          </a:ln>
                          <a:effectLst>
                            <a:outerShdw blurRad="38100" dist="19050" dir="2700000" algn="tl">
                              <a:schemeClr val="dk1">
                                <a:alpha val="40000"/>
                              </a:schemeClr>
                            </a:outerShdw>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100" dirty="0">
                          <a:ln>
                            <a:noFill/>
                          </a:ln>
                          <a:effectLst>
                            <a:outerShdw blurRad="38100" dist="19050" dir="2700000" algn="tl">
                              <a:schemeClr val="dk1">
                                <a:alpha val="40000"/>
                              </a:schemeClr>
                            </a:outerShdw>
                          </a:effectLst>
                        </a:rPr>
                        <a:t>#Handmade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6249" y="-25463"/>
            <a:ext cx="1354380" cy="37929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4"/>
            <a:ext cx="8520600" cy="2911019"/>
          </a:xfrm>
        </p:spPr>
        <p:txBody>
          <a:bodyPr>
            <a:normAutofit/>
          </a:bodyPr>
          <a:lstStyle/>
          <a:p>
            <a:r>
              <a:rPr lang="en-US" dirty="0" smtClean="0"/>
              <a:t>  </a:t>
            </a:r>
            <a:endParaRPr lang="en-IN" dirty="0"/>
          </a:p>
        </p:txBody>
      </p:sp>
      <p:graphicFrame>
        <p:nvGraphicFramePr>
          <p:cNvPr id="4" name="Table 3"/>
          <p:cNvGraphicFramePr>
            <a:graphicFrameLocks noGrp="1"/>
          </p:cNvGraphicFramePr>
          <p:nvPr/>
        </p:nvGraphicFramePr>
        <p:xfrm>
          <a:off x="612055" y="632302"/>
          <a:ext cx="7919889" cy="3987233"/>
        </p:xfrm>
        <a:graphic>
          <a:graphicData uri="http://schemas.openxmlformats.org/drawingml/2006/table">
            <a:tbl>
              <a:tblPr firstRow="1" firstCol="1" bandRow="1">
                <a:tableStyleId>{5C22544A-7EE6-4342-B048-85BDC9FD1C3A}</a:tableStyleId>
              </a:tblPr>
              <a:tblGrid>
                <a:gridCol w="867841"/>
                <a:gridCol w="957511"/>
                <a:gridCol w="1131939"/>
                <a:gridCol w="3221389"/>
                <a:gridCol w="1741209"/>
              </a:tblGrid>
              <a:tr h="304422">
                <a:tc>
                  <a:txBody>
                    <a:bodyPr/>
                    <a:lstStyle/>
                    <a:p>
                      <a:pPr algn="l">
                        <a:lnSpc>
                          <a:spcPct val="107000"/>
                        </a:lnSpc>
                        <a:spcAft>
                          <a:spcPts val="0"/>
                        </a:spcAft>
                      </a:pPr>
                      <a:r>
                        <a:rPr lang="en-IN" sz="1100">
                          <a:effectLst/>
                        </a:rPr>
                        <a:t>20/07/2023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Facebook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Info graph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The Top 10 Himalayan Herbs for stress relief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#stress free Living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r>
              <a:tr h="192824">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#Herb Remedies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r>
              <a:tr h="287359">
                <a:tc>
                  <a:txBody>
                    <a:bodyPr/>
                    <a:lstStyle/>
                    <a:p>
                      <a:pPr algn="l">
                        <a:lnSpc>
                          <a:spcPct val="107000"/>
                        </a:lnSpc>
                        <a:spcAft>
                          <a:spcPts val="0"/>
                        </a:spcAft>
                      </a:pPr>
                      <a:r>
                        <a:rPr lang="en-IN" sz="1100">
                          <a:effectLst/>
                        </a:rPr>
                        <a:t>20/07/2023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instagram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photo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Himalayan herbs in traditional cuilsine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#Herbs in cooking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r>
              <a:tr h="192824">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#Food culture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r>
              <a:tr h="388848">
                <a:tc>
                  <a:txBody>
                    <a:bodyPr/>
                    <a:lstStyle/>
                    <a:p>
                      <a:pPr algn="l">
                        <a:lnSpc>
                          <a:spcPct val="107000"/>
                        </a:lnSpc>
                        <a:spcAft>
                          <a:spcPts val="0"/>
                        </a:spcAft>
                      </a:pPr>
                      <a:r>
                        <a:rPr lang="en-IN" sz="1100">
                          <a:effectLst/>
                        </a:rPr>
                        <a:t>21/07/2023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Twitter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Blog Post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Journey to the Himalayas: Un Earthing Herbal Treasures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#Himalayan Adventure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r>
              <a:tr h="192824">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##Herb Discovery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r>
              <a:tr h="388848">
                <a:tc>
                  <a:txBody>
                    <a:bodyPr/>
                    <a:lstStyle/>
                    <a:p>
                      <a:pPr algn="l">
                        <a:lnSpc>
                          <a:spcPct val="107000"/>
                        </a:lnSpc>
                        <a:spcAft>
                          <a:spcPts val="0"/>
                        </a:spcAft>
                      </a:pPr>
                      <a:r>
                        <a:rPr lang="en-IN" sz="1100">
                          <a:effectLst/>
                        </a:rPr>
                        <a:t>21/07/2023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Facebook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Testimonial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Customer review on the effectiveness of Himalayan Herbs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#Happy Heating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r>
              <a:tr h="192824">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#Herbal Lifestyle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r>
              <a:tr h="304422">
                <a:tc>
                  <a:txBody>
                    <a:bodyPr/>
                    <a:lstStyle/>
                    <a:p>
                      <a:pPr algn="l">
                        <a:lnSpc>
                          <a:spcPct val="107000"/>
                        </a:lnSpc>
                        <a:spcAft>
                          <a:spcPts val="0"/>
                        </a:spcAft>
                      </a:pPr>
                      <a:r>
                        <a:rPr lang="en-IN" sz="1100">
                          <a:effectLst/>
                        </a:rPr>
                        <a:t>22/07/2023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Instagram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Quote Graphic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Healing from within: Embrace the power of herbal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#Inner Heating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r>
              <a:tr h="192824">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#Herbal Lifestyle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r>
              <a:tr h="287359">
                <a:tc>
                  <a:txBody>
                    <a:bodyPr/>
                    <a:lstStyle/>
                    <a:p>
                      <a:pPr algn="l">
                        <a:lnSpc>
                          <a:spcPct val="107000"/>
                        </a:lnSpc>
                        <a:spcAft>
                          <a:spcPts val="0"/>
                        </a:spcAft>
                      </a:pPr>
                      <a:r>
                        <a:rPr lang="en-IN" sz="1100">
                          <a:effectLst/>
                        </a:rPr>
                        <a:t>23/07/2023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Instagram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Photo Carousel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Sustainable practices in herb cultivation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#Sustainable Farming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r>
              <a:tr h="192824">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#Green Living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r>
              <a:tr h="388848">
                <a:tc>
                  <a:txBody>
                    <a:bodyPr/>
                    <a:lstStyle/>
                    <a:p>
                      <a:pPr algn="l">
                        <a:lnSpc>
                          <a:spcPct val="107000"/>
                        </a:lnSpc>
                        <a:spcAft>
                          <a:spcPts val="0"/>
                        </a:spcAft>
                      </a:pPr>
                      <a:r>
                        <a:rPr lang="en-IN" sz="1100">
                          <a:effectLst/>
                        </a:rPr>
                        <a:t>24/07/2023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Twitter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Video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O&amp;A session: Addressing Common herb related queries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#Herbo and 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r>
              <a:tr h="192824">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 Wellness Tips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r>
              <a:tr h="287359">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c>
                  <a:txBody>
                    <a:bodyPr/>
                    <a:lstStyle/>
                    <a:p>
                      <a:pPr algn="l">
                        <a:lnSpc>
                          <a:spcPct val="107000"/>
                        </a:lnSpc>
                        <a:spcAft>
                          <a:spcPts val="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306" marR="66306" marT="0" marB="0"/>
                </a:tc>
              </a:tr>
            </a:tbl>
          </a:graphicData>
        </a:graphic>
      </p:graphicFrame>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82" y="-10391"/>
            <a:ext cx="1375162" cy="44502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GB" dirty="0">
                <a:sym typeface="+mn-ea"/>
              </a:rPr>
              <a:t> content calendar for</a:t>
            </a:r>
            <a:r>
              <a:rPr lang="en-US" altLang="en-GB" dirty="0">
                <a:sym typeface="+mn-ea"/>
              </a:rPr>
              <a:t> month of july </a:t>
            </a:r>
            <a:endParaRPr lang="en-US" altLang="en-GB" dirty="0">
              <a:sym typeface="+mn-ea"/>
            </a:endParaRPr>
          </a:p>
        </p:txBody>
      </p:sp>
      <p:pic>
        <p:nvPicPr>
          <p:cNvPr id="3" name="Picture 2"/>
          <p:cNvPicPr>
            <a:picLocks noChangeAspect="1"/>
          </p:cNvPicPr>
          <p:nvPr/>
        </p:nvPicPr>
        <p:blipFill>
          <a:blip r:embed="rId1"/>
          <a:stretch>
            <a:fillRect/>
          </a:stretch>
        </p:blipFill>
        <p:spPr>
          <a:xfrm>
            <a:off x="1216660" y="1132840"/>
            <a:ext cx="6858000" cy="35528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p:nvPr/>
        </p:nvSpPr>
        <p:spPr>
          <a:xfrm>
            <a:off x="766950" y="265843"/>
            <a:ext cx="7610100" cy="446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700" b="1" dirty="0">
                <a:solidFill>
                  <a:srgbClr val="434343"/>
                </a:solidFill>
              </a:rPr>
              <a:t>Part 3: Content Ideas and Marketing Strategies</a:t>
            </a:r>
            <a:endParaRPr sz="1700" dirty="0"/>
          </a:p>
        </p:txBody>
      </p:sp>
      <p:sp>
        <p:nvSpPr>
          <p:cNvPr id="104" name="Google Shape;104;p21"/>
          <p:cNvSpPr txBox="1"/>
          <p:nvPr/>
        </p:nvSpPr>
        <p:spPr>
          <a:xfrm>
            <a:off x="383400" y="576958"/>
            <a:ext cx="83772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a:p>
            <a:pPr marL="457200" lvl="0" indent="-317500" algn="l" rtl="0">
              <a:spcBef>
                <a:spcPts val="0"/>
              </a:spcBef>
              <a:spcAft>
                <a:spcPts val="0"/>
              </a:spcAft>
              <a:buSzPts val="1400"/>
              <a:buChar char="●"/>
            </a:pPr>
            <a:r>
              <a:rPr lang="en-GB" dirty="0"/>
              <a:t>Reflect on the content ideas and marketing strategies process, discussing the challenges encountered and lessons learned.</a:t>
            </a:r>
            <a:endParaRPr dirty="0"/>
          </a:p>
        </p:txBody>
      </p:sp>
      <p:sp>
        <p:nvSpPr>
          <p:cNvPr id="2" name="Rectangle 1"/>
          <p:cNvSpPr/>
          <p:nvPr/>
        </p:nvSpPr>
        <p:spPr>
          <a:xfrm>
            <a:off x="465996" y="1808284"/>
            <a:ext cx="8542390" cy="892552"/>
          </a:xfrm>
          <a:prstGeom prst="rect">
            <a:avLst/>
          </a:prstGeom>
        </p:spPr>
        <p:txBody>
          <a:bodyPr wrap="square">
            <a:spAutoFit/>
          </a:bodyPr>
          <a:lstStyle/>
          <a:p>
            <a:pPr marL="285750" indent="-285750">
              <a:buFont typeface="Wingdings" panose="05000000000000000000" pitchFamily="2" charset="2"/>
              <a:buChar char="v"/>
            </a:pPr>
            <a:r>
              <a:rPr lang="en-US" dirty="0">
                <a:latin typeface="Arial Rounded MT Bold" panose="020F0704030504030204" pitchFamily="34" charset="0"/>
              </a:rPr>
              <a:t>Understanding the Objective Market</a:t>
            </a:r>
            <a:r>
              <a:rPr lang="en-US" sz="1600" dirty="0"/>
              <a:t>:  </a:t>
            </a:r>
            <a:r>
              <a:rPr lang="en-US" sz="1200" dirty="0"/>
              <a:t>Distinguish the essential interest group for Himalaya Herbals items. Think about socioeconomics (age, orientation, area), psychographics (way of life, interests), and conduct (purchasing propensities, inclinations). Himalaya Herbals commonly targets wellbeing cognizant buyers searching for normal and natural based items</a:t>
            </a:r>
            <a:endParaRPr lang="en-IN" sz="1200" dirty="0"/>
          </a:p>
        </p:txBody>
      </p:sp>
      <p:sp>
        <p:nvSpPr>
          <p:cNvPr id="3" name="Rectangle 2"/>
          <p:cNvSpPr/>
          <p:nvPr/>
        </p:nvSpPr>
        <p:spPr>
          <a:xfrm>
            <a:off x="2628900" y="1408258"/>
            <a:ext cx="2763981" cy="338554"/>
          </a:xfrm>
          <a:prstGeom prst="rect">
            <a:avLst/>
          </a:prstGeom>
        </p:spPr>
        <p:txBody>
          <a:bodyPr wrap="square">
            <a:spAutoFit/>
          </a:bodyPr>
          <a:lstStyle/>
          <a:p>
            <a:r>
              <a:rPr lang="en-GB" sz="1200" b="1" dirty="0">
                <a:solidFill>
                  <a:srgbClr val="434343"/>
                </a:solidFill>
              </a:rPr>
              <a:t> </a:t>
            </a:r>
            <a:r>
              <a:rPr lang="en-GB" sz="1600" b="1" dirty="0">
                <a:solidFill>
                  <a:srgbClr val="434343"/>
                </a:solidFill>
                <a:latin typeface="Algerian" panose="04020705040A02060702" pitchFamily="82" charset="0"/>
              </a:rPr>
              <a:t>Marketing Strategies</a:t>
            </a:r>
            <a:endParaRPr lang="en-IN" sz="16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97627" y="2442827"/>
            <a:ext cx="4946073" cy="1724892"/>
          </a:xfrm>
          <a:prstGeom prst="rect">
            <a:avLst/>
          </a:prstGeom>
        </p:spPr>
      </p:pic>
      <p:sp>
        <p:nvSpPr>
          <p:cNvPr id="5" name="Rectangle 4"/>
          <p:cNvSpPr/>
          <p:nvPr/>
        </p:nvSpPr>
        <p:spPr>
          <a:xfrm>
            <a:off x="363682" y="4167719"/>
            <a:ext cx="8780318" cy="677108"/>
          </a:xfrm>
          <a:prstGeom prst="rect">
            <a:avLst/>
          </a:prstGeom>
        </p:spPr>
        <p:txBody>
          <a:bodyPr wrap="square">
            <a:spAutoFit/>
          </a:bodyPr>
          <a:lstStyle/>
          <a:p>
            <a:pPr marL="285750" indent="-285750">
              <a:buFont typeface="Wingdings" panose="05000000000000000000" pitchFamily="2" charset="2"/>
              <a:buChar char="v"/>
            </a:pPr>
            <a:r>
              <a:rPr lang="en-US" dirty="0">
                <a:latin typeface="Arial Rounded MT Bold" panose="020F0704030504030204" pitchFamily="34" charset="0"/>
              </a:rPr>
              <a:t>Extraordinary Selling Recommendation </a:t>
            </a:r>
            <a:r>
              <a:rPr lang="en-US" sz="1200" dirty="0"/>
              <a:t>:  Feature Himalaya Herbals' novel selling focuses. It very well may be their accentuation on regular fixings, hundreds of years of Ayurvedic intelligence, or a particular advantages that put them aside from contenders</a:t>
            </a:r>
            <a:endParaRPr lang="en-IN" sz="1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25"/>
            <a:ext cx="1516541" cy="533736"/>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647774"/>
            <a:ext cx="8738782" cy="504701"/>
          </a:xfrm>
        </p:spPr>
        <p:txBody>
          <a:bodyPr>
            <a:normAutofit fontScale="90000"/>
          </a:bodyPr>
          <a:lstStyle/>
          <a:p>
            <a:pPr marL="285750" indent="-285750">
              <a:buFont typeface="Arial" panose="020B0604020202020204" pitchFamily="34" charset="0"/>
              <a:buChar char="•"/>
            </a:pPr>
            <a:r>
              <a:rPr lang="en-US" sz="1600" b="1" dirty="0"/>
              <a:t>Retail and Distribution Channels:</a:t>
            </a:r>
            <a:r>
              <a:rPr lang="en-US" sz="1600" dirty="0"/>
              <a:t> </a:t>
            </a:r>
            <a:r>
              <a:rPr lang="en-US" sz="1600" dirty="0" smtClean="0"/>
              <a:t> </a:t>
            </a:r>
            <a:r>
              <a:rPr lang="en-US" sz="1300" dirty="0" smtClean="0"/>
              <a:t>Strengthen </a:t>
            </a:r>
            <a:r>
              <a:rPr lang="en-US" sz="1300" dirty="0"/>
              <a:t>relationships with retail partners and explore new </a:t>
            </a:r>
            <a:r>
              <a:rPr lang="en-US" sz="1300" dirty="0" smtClean="0"/>
              <a:t>channels </a:t>
            </a:r>
            <a:r>
              <a:rPr lang="en-US" sz="1300" dirty="0"/>
              <a:t>to increase product availability in </a:t>
            </a:r>
            <a:r>
              <a:rPr lang="en-US" sz="1300" dirty="0" err="1" smtClean="0"/>
              <a:t>phyiscal</a:t>
            </a:r>
            <a:r>
              <a:rPr lang="en-US" sz="1300" dirty="0" smtClean="0"/>
              <a:t> </a:t>
            </a:r>
            <a:r>
              <a:rPr lang="en-US" sz="1300" dirty="0"/>
              <a:t>stores and online </a:t>
            </a:r>
            <a:r>
              <a:rPr lang="en-US" sz="1300" dirty="0" smtClean="0"/>
              <a:t>platform.</a:t>
            </a:r>
            <a:endParaRPr lang="en-IN" sz="1400" dirty="0"/>
          </a:p>
        </p:txBody>
      </p:sp>
      <p:sp>
        <p:nvSpPr>
          <p:cNvPr id="3" name="Text Placeholder 2"/>
          <p:cNvSpPr>
            <a:spLocks noGrp="1"/>
          </p:cNvSpPr>
          <p:nvPr>
            <p:ph type="body" idx="1"/>
          </p:nvPr>
        </p:nvSpPr>
        <p:spPr>
          <a:xfrm>
            <a:off x="311700" y="1152474"/>
            <a:ext cx="8520600" cy="3991026"/>
          </a:xfrm>
        </p:spPr>
        <p:txBody>
          <a:bodyPr>
            <a:normAutofit fontScale="25000" lnSpcReduction="20000"/>
          </a:bodyPr>
          <a:lstStyle/>
          <a:p>
            <a:pPr marL="114300" indent="0">
              <a:buNone/>
            </a:pPr>
            <a:endParaRPr lang="en-US" sz="1400" dirty="0" smtClean="0"/>
          </a:p>
          <a:p>
            <a:pPr marL="114300" indent="0">
              <a:buNone/>
            </a:pPr>
            <a:r>
              <a:rPr lang="en-US" sz="1400" dirty="0"/>
              <a:t> </a:t>
            </a:r>
            <a:r>
              <a:rPr lang="en-US" sz="1400" dirty="0" smtClean="0"/>
              <a:t>             </a:t>
            </a:r>
            <a:endParaRPr lang="en-US" sz="1400" dirty="0" smtClean="0"/>
          </a:p>
          <a:p>
            <a:pPr marL="114300" indent="0">
              <a:buNone/>
            </a:pPr>
            <a:endParaRPr lang="en-US" sz="1400" dirty="0"/>
          </a:p>
          <a:p>
            <a:pPr marL="114300" indent="0">
              <a:buNone/>
            </a:pPr>
            <a:endParaRPr lang="en-US" sz="1400" dirty="0" smtClean="0"/>
          </a:p>
          <a:p>
            <a:pPr marL="114300" indent="0">
              <a:buNone/>
            </a:pPr>
            <a:endParaRPr lang="en-US" sz="1400" dirty="0"/>
          </a:p>
          <a:p>
            <a:pPr marL="114300" indent="0">
              <a:buNone/>
            </a:pPr>
            <a:endParaRPr lang="en-US" sz="1400" dirty="0" smtClean="0"/>
          </a:p>
          <a:p>
            <a:pPr marL="114300" indent="0">
              <a:buNone/>
            </a:pPr>
            <a:endParaRPr lang="en-US" sz="1400" dirty="0"/>
          </a:p>
          <a:p>
            <a:pPr marL="114300" indent="0">
              <a:buNone/>
            </a:pPr>
            <a:endParaRPr lang="en-US" sz="1400" dirty="0" smtClean="0"/>
          </a:p>
          <a:p>
            <a:pPr marL="114300" indent="0">
              <a:buNone/>
            </a:pPr>
            <a:endParaRPr lang="en-US" sz="1400" dirty="0"/>
          </a:p>
          <a:p>
            <a:pPr marL="114300" indent="0">
              <a:buNone/>
            </a:pPr>
            <a:endParaRPr lang="en-US" sz="1400" dirty="0" smtClean="0"/>
          </a:p>
          <a:p>
            <a:pPr marL="114300" indent="0">
              <a:buNone/>
            </a:pPr>
            <a:endParaRPr lang="en-US" sz="1400" dirty="0"/>
          </a:p>
          <a:p>
            <a:pPr marL="114300" indent="0">
              <a:buNone/>
            </a:pPr>
            <a:endParaRPr lang="en-US" sz="1400" dirty="0" smtClean="0"/>
          </a:p>
          <a:p>
            <a:pPr marL="114300" indent="0">
              <a:buNone/>
            </a:pPr>
            <a:endParaRPr lang="en-US" sz="1400" dirty="0"/>
          </a:p>
          <a:p>
            <a:pPr marL="114300" indent="0">
              <a:buNone/>
            </a:pPr>
            <a:endParaRPr lang="en-US" sz="1400" dirty="0" smtClean="0"/>
          </a:p>
          <a:p>
            <a:pPr marL="114300" indent="0">
              <a:buNone/>
            </a:pPr>
            <a:endParaRPr lang="en-US" sz="1400" dirty="0"/>
          </a:p>
          <a:p>
            <a:pPr marL="114300" indent="0">
              <a:buNone/>
            </a:pPr>
            <a:r>
              <a:rPr lang="en-US" sz="1400" dirty="0"/>
              <a:t> </a:t>
            </a:r>
            <a:endParaRPr lang="en-US" sz="1400" dirty="0" smtClean="0"/>
          </a:p>
          <a:p>
            <a:pPr marL="114300" indent="0">
              <a:buNone/>
            </a:pPr>
            <a:endParaRPr lang="en-US" sz="1400" dirty="0"/>
          </a:p>
          <a:p>
            <a:pPr marL="114300" indent="0">
              <a:buNone/>
            </a:pPr>
            <a:endParaRPr lang="en-US" sz="1400" dirty="0" smtClean="0"/>
          </a:p>
          <a:p>
            <a:pPr marL="114300" indent="0">
              <a:buNone/>
            </a:pPr>
            <a:endParaRPr lang="en-US" sz="1400" dirty="0"/>
          </a:p>
          <a:p>
            <a:pPr marL="114300" indent="0">
              <a:buNone/>
            </a:pPr>
            <a:endParaRPr lang="en-US" sz="3000" b="1" dirty="0"/>
          </a:p>
          <a:p>
            <a:pPr marL="114300" indent="0">
              <a:buNone/>
            </a:pPr>
            <a:endParaRPr lang="en-US" sz="3000" b="1" dirty="0" smtClean="0"/>
          </a:p>
          <a:p>
            <a:pPr marL="114300" indent="0">
              <a:buNone/>
            </a:pPr>
            <a:endParaRPr lang="en-US" sz="3000" b="1" dirty="0"/>
          </a:p>
          <a:p>
            <a:pPr marL="114300" indent="0">
              <a:buNone/>
            </a:pPr>
            <a:endParaRPr lang="en-US" sz="3000" b="1" dirty="0" smtClean="0"/>
          </a:p>
          <a:p>
            <a:pPr marL="114300" indent="0">
              <a:buNone/>
            </a:pPr>
            <a:endParaRPr lang="en-US" sz="3000" b="1" dirty="0"/>
          </a:p>
          <a:p>
            <a:pPr marL="114300" indent="0">
              <a:buNone/>
            </a:pPr>
            <a:endParaRPr lang="en-US" sz="3000" b="1" dirty="0" smtClean="0"/>
          </a:p>
          <a:p>
            <a:pPr marL="114300" indent="0">
              <a:buNone/>
            </a:pPr>
            <a:endParaRPr lang="en-US" sz="3000" b="1" dirty="0"/>
          </a:p>
          <a:p>
            <a:pPr marL="114300" indent="0">
              <a:buNone/>
            </a:pPr>
            <a:endParaRPr lang="en-US" sz="3000" b="1" dirty="0" smtClean="0"/>
          </a:p>
          <a:p>
            <a:r>
              <a:rPr lang="en-US" sz="5600" b="1" dirty="0">
                <a:solidFill>
                  <a:schemeClr val="tx1">
                    <a:lumMod val="95000"/>
                    <a:lumOff val="5000"/>
                  </a:schemeClr>
                </a:solidFill>
              </a:rPr>
              <a:t>Promotions and Offers</a:t>
            </a:r>
            <a:r>
              <a:rPr lang="en-US" sz="5600" b="1" dirty="0" smtClean="0"/>
              <a:t>: </a:t>
            </a:r>
            <a:r>
              <a:rPr lang="en-US" sz="5600" dirty="0" smtClean="0"/>
              <a:t> </a:t>
            </a:r>
            <a:r>
              <a:rPr lang="en-US" sz="4800" dirty="0"/>
              <a:t>Implement periodic promotional campaigns, discounts, and offers to incentivize repeat purchases and attract new customers</a:t>
            </a:r>
            <a:r>
              <a:rPr lang="en-US" sz="4800" dirty="0" smtClean="0"/>
              <a:t>.</a:t>
            </a:r>
            <a:endParaRPr lang="en-US" sz="4800" dirty="0" smtClean="0"/>
          </a:p>
          <a:p>
            <a:endParaRPr lang="en-US" sz="4800" dirty="0" smtClean="0"/>
          </a:p>
          <a:p>
            <a:pPr>
              <a:buFont typeface="Wingdings" panose="05000000000000000000" pitchFamily="2" charset="2"/>
              <a:buChar char="v"/>
            </a:pPr>
            <a:r>
              <a:rPr lang="en-US" sz="4800" dirty="0" smtClean="0"/>
              <a:t> </a:t>
            </a:r>
            <a:r>
              <a:rPr lang="en-US" sz="4800" dirty="0" smtClean="0">
                <a:solidFill>
                  <a:schemeClr val="tx1">
                    <a:lumMod val="95000"/>
                    <a:lumOff val="5000"/>
                  </a:schemeClr>
                </a:solidFill>
                <a:latin typeface="Algerian" panose="04020705040A02060702" pitchFamily="82" charset="0"/>
              </a:rPr>
              <a:t>product</a:t>
            </a:r>
            <a:r>
              <a:rPr lang="en-US" sz="4800" dirty="0" smtClean="0">
                <a:latin typeface="Algerian" panose="04020705040A02060702" pitchFamily="82" charset="0"/>
              </a:rPr>
              <a:t>  </a:t>
            </a:r>
            <a:r>
              <a:rPr lang="en-US" sz="4400" dirty="0" smtClean="0">
                <a:latin typeface="Algerian" panose="04020705040A02060702" pitchFamily="82" charset="0"/>
              </a:rPr>
              <a:t>:</a:t>
            </a:r>
            <a:r>
              <a:rPr lang="en-US" sz="4400" dirty="0"/>
              <a:t> pharmaceuticals, personal care, baby care, well-being, nutrition and animal health products</a:t>
            </a:r>
            <a:endParaRPr lang="en-US" sz="4400" dirty="0">
              <a:latin typeface="Algerian" panose="04020705040A02060702" pitchFamily="82" charset="0"/>
            </a:endParaRPr>
          </a:p>
          <a:p>
            <a:pPr marL="114300" indent="0">
              <a:buNone/>
            </a:pPr>
            <a:endParaRPr lang="en-US" sz="5600" dirty="0" smtClean="0"/>
          </a:p>
          <a:p>
            <a:pPr>
              <a:buFont typeface="Wingdings" panose="05000000000000000000" pitchFamily="2" charset="2"/>
              <a:buChar char="v"/>
            </a:pPr>
            <a:r>
              <a:rPr lang="en-US" sz="5600" dirty="0" smtClean="0">
                <a:solidFill>
                  <a:schemeClr val="tx1">
                    <a:lumMod val="95000"/>
                    <a:lumOff val="5000"/>
                  </a:schemeClr>
                </a:solidFill>
                <a:latin typeface="Algerian" panose="04020705040A02060702" pitchFamily="82" charset="0"/>
              </a:rPr>
              <a:t>Price</a:t>
            </a:r>
            <a:r>
              <a:rPr lang="en-US" sz="4400" dirty="0" smtClean="0">
                <a:latin typeface="Algerian" panose="04020705040A02060702" pitchFamily="82" charset="0"/>
              </a:rPr>
              <a:t>:  </a:t>
            </a:r>
            <a:r>
              <a:rPr lang="en-US" sz="4400" dirty="0"/>
              <a:t>As of my last update in September 2021, there is no specific "Himalaya Prizes of Herbals" that I am aware </a:t>
            </a:r>
            <a:r>
              <a:rPr lang="en-US" sz="4400" dirty="0" smtClean="0"/>
              <a:t>of it. </a:t>
            </a:r>
            <a:endParaRPr lang="en-US" sz="4400" dirty="0">
              <a:latin typeface="Algerian" panose="04020705040A02060702" pitchFamily="82" charset="0"/>
            </a:endParaRPr>
          </a:p>
          <a:p>
            <a:pPr marL="114300" indent="0">
              <a:buNone/>
            </a:pPr>
            <a:endParaRPr lang="en-US" sz="3000" dirty="0"/>
          </a:p>
          <a:p>
            <a:pPr marL="114300" indent="0">
              <a:buNone/>
            </a:pPr>
            <a:endParaRPr lang="en-US" sz="3000" dirty="0" smtClean="0"/>
          </a:p>
          <a:p>
            <a:pPr>
              <a:buFont typeface="Wingdings" panose="05000000000000000000" pitchFamily="2" charset="2"/>
              <a:buChar char="v"/>
            </a:pPr>
            <a:r>
              <a:rPr lang="en-US" sz="5600" dirty="0" smtClean="0">
                <a:solidFill>
                  <a:schemeClr val="tx1">
                    <a:lumMod val="95000"/>
                    <a:lumOff val="5000"/>
                  </a:schemeClr>
                </a:solidFill>
                <a:latin typeface="Algerian" panose="04020705040A02060702" pitchFamily="82" charset="0"/>
              </a:rPr>
              <a:t>promotion </a:t>
            </a:r>
            <a:r>
              <a:rPr lang="en-US" sz="4200" dirty="0" smtClean="0">
                <a:latin typeface="Algerian" panose="04020705040A02060702" pitchFamily="82" charset="0"/>
              </a:rPr>
              <a:t>: </a:t>
            </a:r>
            <a:r>
              <a:rPr lang="en-US" sz="4200" b="1" dirty="0" smtClean="0"/>
              <a:t> </a:t>
            </a:r>
            <a:r>
              <a:rPr lang="en-US" sz="4200" b="1" dirty="0"/>
              <a:t>Himalaya Herbal</a:t>
            </a:r>
            <a:r>
              <a:rPr lang="en-US" sz="4200" dirty="0"/>
              <a:t> uses competitive pricing strategy to </a:t>
            </a:r>
            <a:r>
              <a:rPr lang="en-US" sz="4200" b="1" dirty="0"/>
              <a:t>promote</a:t>
            </a:r>
            <a:r>
              <a:rPr lang="en-US" sz="4200" dirty="0"/>
              <a:t> its products. The prices of </a:t>
            </a:r>
            <a:r>
              <a:rPr lang="en-US" sz="4200" b="1" dirty="0"/>
              <a:t>Himalaya products</a:t>
            </a:r>
            <a:r>
              <a:rPr lang="en-US" dirty="0"/>
              <a:t> </a:t>
            </a:r>
            <a:r>
              <a:rPr lang="en-US" sz="5600" dirty="0" smtClean="0">
                <a:latin typeface="Algerian" panose="04020705040A02060702" pitchFamily="82" charset="0"/>
              </a:rPr>
              <a:t> </a:t>
            </a:r>
            <a:r>
              <a:rPr lang="en-US" sz="3000" dirty="0" smtClean="0"/>
              <a:t> </a:t>
            </a:r>
            <a:endParaRPr lang="en-IN" sz="30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414462" cy="578426"/>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3263" y="1288473"/>
            <a:ext cx="4281055" cy="1839192"/>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0" y="0"/>
            <a:ext cx="9144000" cy="5143500"/>
          </a:xfrm>
        </p:spPr>
        <p:txBody>
          <a:bodyPr/>
          <a:lstStyle/>
          <a:p>
            <a:pPr marL="514350" indent="-285750">
              <a:buFont typeface="Wingdings" panose="05000000000000000000" pitchFamily="2" charset="2"/>
              <a:buChar char="v"/>
            </a:pPr>
            <a:r>
              <a:rPr lang="en-US" sz="1400" b="1" dirty="0" smtClean="0"/>
              <a:t> </a:t>
            </a:r>
            <a:r>
              <a:rPr lang="en-IN" sz="1400" b="1" dirty="0" smtClean="0">
                <a:solidFill>
                  <a:schemeClr val="tx1">
                    <a:lumMod val="95000"/>
                    <a:lumOff val="5000"/>
                  </a:schemeClr>
                </a:solidFill>
                <a:latin typeface="+mn-lt"/>
              </a:rPr>
              <a:t>Client </a:t>
            </a:r>
            <a:r>
              <a:rPr lang="en-IN" sz="1400" b="1" dirty="0">
                <a:solidFill>
                  <a:schemeClr val="tx1">
                    <a:lumMod val="95000"/>
                    <a:lumOff val="5000"/>
                  </a:schemeClr>
                </a:solidFill>
                <a:latin typeface="+mn-lt"/>
              </a:rPr>
              <a:t>Maintenance Systems</a:t>
            </a:r>
            <a:r>
              <a:rPr lang="en-IN" sz="1200" b="1" dirty="0" smtClean="0"/>
              <a:t>: </a:t>
            </a:r>
            <a:r>
              <a:rPr lang="en-IN" sz="1200" dirty="0" smtClean="0"/>
              <a:t> </a:t>
            </a:r>
            <a:r>
              <a:rPr lang="en-IN" sz="1200" dirty="0"/>
              <a:t>Spotlight on continuing to exist clients blissful and connected through </a:t>
            </a:r>
            <a:r>
              <a:rPr lang="en-IN" sz="1200" dirty="0" smtClean="0"/>
              <a:t>reliability     programs</a:t>
            </a:r>
            <a:r>
              <a:rPr lang="en-IN" sz="1200" dirty="0"/>
              <a:t>, extraordinary offers, </a:t>
            </a:r>
            <a:r>
              <a:rPr lang="en-IN" sz="1200" dirty="0" smtClean="0"/>
              <a:t>and magnificent client .</a:t>
            </a:r>
            <a:endParaRPr lang="en-IN" sz="1200" dirty="0"/>
          </a:p>
          <a:p>
            <a:endParaRPr lang="en-US" sz="1200" dirty="0" smtClean="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83327" y="145473"/>
            <a:ext cx="5444836" cy="2047009"/>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327" y="2763982"/>
            <a:ext cx="6016337" cy="2379518"/>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444336" cy="588818"/>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p:nvPr/>
        </p:nvSpPr>
        <p:spPr>
          <a:xfrm>
            <a:off x="347603" y="864027"/>
            <a:ext cx="8781300" cy="648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dirty="0">
                <a:solidFill>
                  <a:srgbClr val="434343"/>
                </a:solidFill>
              </a:rPr>
              <a:t>Part 4: Content Creation and Curation (Post creations, Designs/Video Editing, Ad Campaigns over Social Media and Email Ideation and Creation) </a:t>
            </a:r>
            <a:endParaRPr dirty="0"/>
          </a:p>
        </p:txBody>
      </p:sp>
      <p:sp>
        <p:nvSpPr>
          <p:cNvPr id="110" name="Google Shape;110;p22"/>
          <p:cNvSpPr txBox="1"/>
          <p:nvPr/>
        </p:nvSpPr>
        <p:spPr>
          <a:xfrm>
            <a:off x="644453" y="1745133"/>
            <a:ext cx="8187600" cy="34316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dirty="0"/>
              <a:t>Post Creation: </a:t>
            </a:r>
            <a:endParaRPr b="1" dirty="0"/>
          </a:p>
          <a:p>
            <a:pPr marL="457200" lvl="0" indent="-317500" algn="l" rtl="0">
              <a:spcBef>
                <a:spcPts val="0"/>
              </a:spcBef>
              <a:spcAft>
                <a:spcPts val="0"/>
              </a:spcAft>
              <a:buSzPts val="1400"/>
              <a:buChar char="●"/>
            </a:pPr>
            <a:r>
              <a:rPr lang="en-GB" b="1" dirty="0"/>
              <a:t>Select Content Categories</a:t>
            </a:r>
            <a:r>
              <a:rPr lang="en-GB" sz="1100" b="1" dirty="0"/>
              <a:t>:</a:t>
            </a:r>
            <a:r>
              <a:rPr lang="en-GB" sz="1100" dirty="0"/>
              <a:t> Identify three different content formats relevant to the chosen topic or industry. Research and Brainstorm: Research trending topics, industry news, or audience interests within each category. Brainstorm ideas for social media posts that align with each category. Do note that 1 content format has to be video and additionally 3 stories/status are to be created. </a:t>
            </a:r>
            <a:endParaRPr dirty="0"/>
          </a:p>
          <a:p>
            <a:pPr lvl="0" algn="l" rtl="0">
              <a:spcBef>
                <a:spcPts val="0"/>
              </a:spcBef>
              <a:spcAft>
                <a:spcPts val="0"/>
              </a:spcAft>
            </a:pPr>
            <a:endParaRPr lang="en-GB" dirty="0" smtClean="0"/>
          </a:p>
          <a:p>
            <a:pPr marL="285750" lvl="0" indent="-285750" algn="l" rtl="0">
              <a:spcBef>
                <a:spcPts val="0"/>
              </a:spcBef>
              <a:spcAft>
                <a:spcPts val="0"/>
              </a:spcAft>
              <a:buFont typeface="Wingdings" panose="05000000000000000000" pitchFamily="2" charset="2"/>
              <a:buChar char="v"/>
            </a:pPr>
            <a:endParaRPr lang="en-GB" dirty="0" smtClean="0"/>
          </a:p>
          <a:p>
            <a:pPr marL="285750" lvl="0" indent="-285750" algn="l" rtl="0">
              <a:spcBef>
                <a:spcPts val="0"/>
              </a:spcBef>
              <a:spcAft>
                <a:spcPts val="0"/>
              </a:spcAft>
              <a:buFont typeface="Wingdings" panose="05000000000000000000" pitchFamily="2" charset="2"/>
              <a:buChar char="v"/>
            </a:pPr>
            <a:endParaRPr lang="en-GB" dirty="0"/>
          </a:p>
          <a:p>
            <a:pPr marL="285750" lvl="0" indent="-285750">
              <a:buFont typeface="Wingdings" panose="05000000000000000000" pitchFamily="2" charset="2"/>
              <a:buChar char="v"/>
            </a:pPr>
            <a:r>
              <a:rPr lang="en-GB" sz="1800" dirty="0" smtClean="0"/>
              <a:t>Format </a:t>
            </a:r>
            <a:r>
              <a:rPr lang="en-GB" sz="1800" dirty="0"/>
              <a:t>1: </a:t>
            </a:r>
            <a:r>
              <a:rPr lang="en-GB" sz="1800" dirty="0" smtClean="0"/>
              <a:t>Blog</a:t>
            </a:r>
            <a:endParaRPr sz="1800" dirty="0">
              <a:latin typeface="Arial Black" panose="020B0A04020102020204" pitchFamily="34" charset="0"/>
            </a:endParaRPr>
          </a:p>
          <a:p>
            <a:pPr lvl="0"/>
            <a:r>
              <a:rPr lang="en-US" sz="1600" dirty="0" smtClean="0"/>
              <a:t>    </a:t>
            </a:r>
            <a:r>
              <a:rPr lang="en-US" sz="1600" dirty="0" smtClean="0"/>
              <a:t> </a:t>
            </a:r>
            <a:r>
              <a:rPr lang="en-US" sz="1600" dirty="0" smtClean="0"/>
              <a:t>Aim: Himalaya Herbals</a:t>
            </a:r>
            <a:endParaRPr lang="en-US" sz="1600" dirty="0" smtClean="0"/>
          </a:p>
          <a:p>
            <a:pPr lvl="0"/>
            <a:r>
              <a:rPr lang="en-US" sz="1600" dirty="0" smtClean="0"/>
              <a:t>     </a:t>
            </a:r>
            <a:r>
              <a:rPr lang="en-US" sz="1600" dirty="0" smtClean="0"/>
              <a:t>Date: 21/07/2023</a:t>
            </a:r>
            <a:endParaRPr lang="en-GB" sz="1600" dirty="0"/>
          </a:p>
          <a:p>
            <a:pPr lvl="0"/>
            <a:r>
              <a:rPr lang="en-GB" sz="1600" dirty="0" smtClean="0"/>
              <a:t> </a:t>
            </a:r>
            <a:r>
              <a:rPr lang="en-GB" sz="1600" dirty="0"/>
              <a:t>    Topic: </a:t>
            </a:r>
            <a:r>
              <a:rPr lang="en-GB" dirty="0">
                <a:hlinkClick r:id="rId1"/>
              </a:rPr>
              <a:t>https://</a:t>
            </a:r>
            <a:r>
              <a:rPr lang="en-GB" dirty="0" smtClean="0">
                <a:hlinkClick r:id="rId1"/>
              </a:rPr>
              <a:t>www.blogger.com/blog/post/edit/6626036491955792916/7866118854501135612</a:t>
            </a:r>
            <a:endParaRPr lang="en-GB" dirty="0" smtClean="0"/>
          </a:p>
          <a:p>
            <a:pPr lvl="0"/>
            <a:endParaRPr lang="en-GB" dirty="0" smtClean="0"/>
          </a:p>
          <a:p>
            <a:pPr lvl="0"/>
            <a:endParaRPr lang="en-GB" dirty="0" smtClean="0"/>
          </a:p>
          <a:p>
            <a:pPr lvl="0"/>
            <a:r>
              <a:rPr lang="en-US" dirty="0" smtClean="0"/>
              <a:t>  </a:t>
            </a:r>
            <a:endParaRPr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217"/>
            <a:ext cx="1489462" cy="393007"/>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smtClean="0"/>
            </a:br>
            <a:endParaRPr lang="en-IN" dirty="0"/>
          </a:p>
        </p:txBody>
      </p:sp>
      <p:sp>
        <p:nvSpPr>
          <p:cNvPr id="3" name="Text Placeholder 2"/>
          <p:cNvSpPr>
            <a:spLocks noGrp="1"/>
          </p:cNvSpPr>
          <p:nvPr>
            <p:ph type="body" idx="1"/>
          </p:nvPr>
        </p:nvSpPr>
        <p:spPr>
          <a:xfrm>
            <a:off x="166227" y="601757"/>
            <a:ext cx="8520600" cy="3416400"/>
          </a:xfrm>
        </p:spPr>
        <p:txBody>
          <a:bodyPr/>
          <a:lstStyle/>
          <a:p>
            <a:r>
              <a:rPr lang="en-US" dirty="0" smtClean="0">
                <a:solidFill>
                  <a:schemeClr val="tx1">
                    <a:lumMod val="95000"/>
                    <a:lumOff val="5000"/>
                  </a:schemeClr>
                </a:solidFill>
              </a:rPr>
              <a:t>Format 2: Video</a:t>
            </a:r>
            <a:endParaRPr lang="en-US" dirty="0" smtClean="0">
              <a:solidFill>
                <a:schemeClr val="tx1">
                  <a:lumMod val="95000"/>
                  <a:lumOff val="5000"/>
                </a:schemeClr>
              </a:solidFill>
            </a:endParaRPr>
          </a:p>
          <a:p>
            <a:pPr marL="114300" indent="0">
              <a:buNone/>
            </a:pPr>
            <a:r>
              <a:rPr lang="en-US" sz="1600" dirty="0" smtClean="0">
                <a:solidFill>
                  <a:schemeClr val="tx1">
                    <a:lumMod val="95000"/>
                    <a:lumOff val="5000"/>
                  </a:schemeClr>
                </a:solidFill>
              </a:rPr>
              <a:t>      Aim: Himalaya herbal</a:t>
            </a:r>
            <a:endParaRPr lang="en-US" sz="1600" dirty="0" smtClean="0">
              <a:solidFill>
                <a:schemeClr val="tx1">
                  <a:lumMod val="95000"/>
                  <a:lumOff val="5000"/>
                </a:schemeClr>
              </a:solidFill>
            </a:endParaRPr>
          </a:p>
          <a:p>
            <a:pPr marL="114300" indent="0">
              <a:buNone/>
            </a:pPr>
            <a:r>
              <a:rPr lang="en-US" sz="1600" dirty="0">
                <a:solidFill>
                  <a:schemeClr val="tx1">
                    <a:lumMod val="95000"/>
                    <a:lumOff val="5000"/>
                  </a:schemeClr>
                </a:solidFill>
              </a:rPr>
              <a:t> </a:t>
            </a:r>
            <a:r>
              <a:rPr lang="en-US" sz="1600" dirty="0" smtClean="0">
                <a:solidFill>
                  <a:schemeClr val="tx1">
                    <a:lumMod val="95000"/>
                    <a:lumOff val="5000"/>
                  </a:schemeClr>
                </a:solidFill>
              </a:rPr>
              <a:t>     Date: 19</a:t>
            </a:r>
            <a:r>
              <a:rPr lang="en-US" sz="1600" baseline="30000" dirty="0" smtClean="0">
                <a:solidFill>
                  <a:schemeClr val="tx1">
                    <a:lumMod val="95000"/>
                    <a:lumOff val="5000"/>
                  </a:schemeClr>
                </a:solidFill>
              </a:rPr>
              <a:t>th</a:t>
            </a:r>
            <a:r>
              <a:rPr lang="en-US" sz="1600" dirty="0" smtClean="0">
                <a:solidFill>
                  <a:schemeClr val="tx1">
                    <a:lumMod val="95000"/>
                    <a:lumOff val="5000"/>
                  </a:schemeClr>
                </a:solidFill>
              </a:rPr>
              <a:t> </a:t>
            </a:r>
            <a:r>
              <a:rPr lang="en-US" sz="1600" dirty="0" err="1" smtClean="0">
                <a:solidFill>
                  <a:schemeClr val="tx1">
                    <a:lumMod val="95000"/>
                    <a:lumOff val="5000"/>
                  </a:schemeClr>
                </a:solidFill>
              </a:rPr>
              <a:t>july</a:t>
            </a:r>
            <a:endParaRPr lang="en-US" sz="1600" dirty="0" smtClean="0">
              <a:solidFill>
                <a:schemeClr val="tx1">
                  <a:lumMod val="95000"/>
                  <a:lumOff val="5000"/>
                </a:schemeClr>
              </a:solidFill>
            </a:endParaRPr>
          </a:p>
          <a:p>
            <a:pPr marL="114300" indent="0">
              <a:buNone/>
            </a:pPr>
            <a:r>
              <a:rPr lang="en-US" sz="1600" dirty="0">
                <a:solidFill>
                  <a:schemeClr val="tx1">
                    <a:lumMod val="95000"/>
                    <a:lumOff val="5000"/>
                  </a:schemeClr>
                </a:solidFill>
              </a:rPr>
              <a:t>      Topic</a:t>
            </a:r>
            <a:r>
              <a:rPr lang="en-US" sz="1600" dirty="0" smtClean="0">
                <a:solidFill>
                  <a:schemeClr val="tx1">
                    <a:lumMod val="95000"/>
                    <a:lumOff val="5000"/>
                  </a:schemeClr>
                </a:solidFill>
              </a:rPr>
              <a:t>: </a:t>
            </a:r>
            <a:r>
              <a:rPr lang="en-US" sz="1600" dirty="0" smtClean="0">
                <a:solidFill>
                  <a:schemeClr val="tx1">
                    <a:lumMod val="95000"/>
                    <a:lumOff val="5000"/>
                  </a:schemeClr>
                </a:solidFill>
                <a:hlinkClick r:id="rId1"/>
              </a:rPr>
              <a:t>https</a:t>
            </a:r>
            <a:r>
              <a:rPr lang="en-US" sz="1600" dirty="0">
                <a:solidFill>
                  <a:schemeClr val="tx1">
                    <a:lumMod val="95000"/>
                    <a:lumOff val="5000"/>
                  </a:schemeClr>
                </a:solidFill>
                <a:hlinkClick r:id="rId1"/>
              </a:rPr>
              <a:t>://</a:t>
            </a:r>
            <a:r>
              <a:rPr lang="en-US" sz="1600" dirty="0" smtClean="0">
                <a:solidFill>
                  <a:schemeClr val="tx1">
                    <a:lumMod val="95000"/>
                    <a:lumOff val="5000"/>
                  </a:schemeClr>
                </a:solidFill>
                <a:hlinkClick r:id="rId1"/>
              </a:rPr>
              <a:t>youtu.be/jhEmn-kkAGQ</a:t>
            </a:r>
            <a:endParaRPr lang="en-US" sz="1600" dirty="0" smtClean="0">
              <a:solidFill>
                <a:schemeClr val="tx1">
                  <a:lumMod val="95000"/>
                  <a:lumOff val="5000"/>
                </a:schemeClr>
              </a:solidFill>
            </a:endParaRPr>
          </a:p>
          <a:p>
            <a:pPr marL="114300" indent="0">
              <a:buNone/>
            </a:pPr>
            <a:endParaRPr lang="en-US" sz="1600" dirty="0">
              <a:solidFill>
                <a:schemeClr val="tx1">
                  <a:lumMod val="95000"/>
                  <a:lumOff val="5000"/>
                </a:schemeClr>
              </a:solidFill>
            </a:endParaRPr>
          </a:p>
          <a:p>
            <a:r>
              <a:rPr lang="en-US" dirty="0" smtClean="0">
                <a:solidFill>
                  <a:schemeClr val="tx1">
                    <a:lumMod val="95000"/>
                    <a:lumOff val="5000"/>
                  </a:schemeClr>
                </a:solidFill>
              </a:rPr>
              <a:t>Format 3: Creative</a:t>
            </a:r>
            <a:endParaRPr lang="en-US" dirty="0" smtClean="0">
              <a:solidFill>
                <a:schemeClr val="tx1">
                  <a:lumMod val="95000"/>
                  <a:lumOff val="5000"/>
                </a:schemeClr>
              </a:solidFill>
            </a:endParaRPr>
          </a:p>
          <a:p>
            <a:pPr marL="114300" indent="0">
              <a:buNone/>
            </a:pPr>
            <a:r>
              <a:rPr lang="en-US" sz="1600" dirty="0" smtClean="0">
                <a:solidFill>
                  <a:schemeClr val="tx1">
                    <a:lumMod val="95000"/>
                    <a:lumOff val="5000"/>
                  </a:schemeClr>
                </a:solidFill>
              </a:rPr>
              <a:t>       Aim: Himalaya herbal</a:t>
            </a:r>
            <a:endParaRPr lang="en-US" sz="1600" dirty="0" smtClean="0">
              <a:solidFill>
                <a:schemeClr val="tx1">
                  <a:lumMod val="95000"/>
                  <a:lumOff val="5000"/>
                </a:schemeClr>
              </a:solidFill>
            </a:endParaRPr>
          </a:p>
          <a:p>
            <a:pPr marL="114300" indent="0">
              <a:buNone/>
            </a:pPr>
            <a:r>
              <a:rPr lang="en-US" sz="1600" dirty="0">
                <a:solidFill>
                  <a:schemeClr val="tx1">
                    <a:lumMod val="95000"/>
                    <a:lumOff val="5000"/>
                  </a:schemeClr>
                </a:solidFill>
              </a:rPr>
              <a:t> </a:t>
            </a:r>
            <a:r>
              <a:rPr lang="en-US" sz="1600" dirty="0" smtClean="0">
                <a:solidFill>
                  <a:schemeClr val="tx1">
                    <a:lumMod val="95000"/>
                    <a:lumOff val="5000"/>
                  </a:schemeClr>
                </a:solidFill>
              </a:rPr>
              <a:t>      Date: 20</a:t>
            </a:r>
            <a:r>
              <a:rPr lang="en-US" sz="1600" baseline="30000" dirty="0" smtClean="0">
                <a:solidFill>
                  <a:schemeClr val="tx1">
                    <a:lumMod val="95000"/>
                    <a:lumOff val="5000"/>
                  </a:schemeClr>
                </a:solidFill>
              </a:rPr>
              <a:t>th</a:t>
            </a:r>
            <a:r>
              <a:rPr lang="en-US" sz="1600" dirty="0" smtClean="0">
                <a:solidFill>
                  <a:schemeClr val="tx1">
                    <a:lumMod val="95000"/>
                    <a:lumOff val="5000"/>
                  </a:schemeClr>
                </a:solidFill>
              </a:rPr>
              <a:t> </a:t>
            </a:r>
            <a:r>
              <a:rPr lang="en-US" sz="1600" dirty="0" err="1" smtClean="0">
                <a:solidFill>
                  <a:schemeClr val="tx1">
                    <a:lumMod val="95000"/>
                    <a:lumOff val="5000"/>
                  </a:schemeClr>
                </a:solidFill>
              </a:rPr>
              <a:t>july</a:t>
            </a:r>
            <a:endParaRPr lang="en-US" sz="1600" dirty="0" smtClean="0">
              <a:solidFill>
                <a:schemeClr val="tx1">
                  <a:lumMod val="95000"/>
                  <a:lumOff val="5000"/>
                </a:schemeClr>
              </a:solidFill>
            </a:endParaRPr>
          </a:p>
          <a:p>
            <a:pPr marL="114300" indent="0">
              <a:buNone/>
            </a:pPr>
            <a:r>
              <a:rPr lang="en-US" sz="1600" dirty="0">
                <a:solidFill>
                  <a:schemeClr val="tx1">
                    <a:lumMod val="95000"/>
                    <a:lumOff val="5000"/>
                  </a:schemeClr>
                </a:solidFill>
              </a:rPr>
              <a:t> </a:t>
            </a:r>
            <a:r>
              <a:rPr lang="en-US" sz="1600" dirty="0" smtClean="0">
                <a:solidFill>
                  <a:schemeClr val="tx1">
                    <a:lumMod val="95000"/>
                    <a:lumOff val="5000"/>
                  </a:schemeClr>
                </a:solidFill>
              </a:rPr>
              <a:t>      Topic: </a:t>
            </a:r>
            <a:endParaRPr lang="en-US" sz="1600" dirty="0" smtClean="0">
              <a:solidFill>
                <a:schemeClr val="tx1">
                  <a:lumMod val="95000"/>
                  <a:lumOff val="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086" y="3086100"/>
            <a:ext cx="1808032" cy="197427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5391" y="2098965"/>
            <a:ext cx="2576945" cy="296140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384518" cy="44502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p:nvPr/>
        </p:nvSpPr>
        <p:spPr>
          <a:xfrm>
            <a:off x="0" y="1154463"/>
            <a:ext cx="9267825" cy="444080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300" dirty="0">
              <a:solidFill>
                <a:srgbClr val="0E101A"/>
              </a:solidFill>
            </a:endParaRPr>
          </a:p>
          <a:p>
            <a:pPr marL="457200" lvl="0" indent="0" algn="l" rtl="0">
              <a:lnSpc>
                <a:spcPct val="115000"/>
              </a:lnSpc>
              <a:spcBef>
                <a:spcPts val="0"/>
              </a:spcBef>
              <a:spcAft>
                <a:spcPts val="0"/>
              </a:spcAft>
              <a:buNone/>
            </a:pPr>
            <a:r>
              <a:rPr lang="en-GB" sz="1300" dirty="0">
                <a:solidFill>
                  <a:srgbClr val="0E101A"/>
                </a:solidFill>
              </a:rPr>
              <a:t>Utilize the Stories feature on Instagram for three consecutive days. Share behind-the-scenes glimpses, polls, quizzes, or sneak peeks </a:t>
            </a:r>
            <a:r>
              <a:rPr lang="en-GB" sz="1300" dirty="0" err="1">
                <a:solidFill>
                  <a:srgbClr val="0E101A"/>
                </a:solidFill>
              </a:rPr>
              <a:t>etc</a:t>
            </a:r>
            <a:r>
              <a:rPr lang="en-GB" sz="1300" dirty="0">
                <a:solidFill>
                  <a:srgbClr val="0E101A"/>
                </a:solidFill>
              </a:rPr>
              <a:t> to encourage audience participation. Once uploaded use the story highlight feature on Instagram and save the 3 story with an appropriate name for each.</a:t>
            </a:r>
            <a:br>
              <a:rPr lang="en-GB" sz="1300" dirty="0">
                <a:solidFill>
                  <a:srgbClr val="0E101A"/>
                </a:solidFill>
              </a:rPr>
            </a:br>
            <a:br>
              <a:rPr lang="en-GB" sz="1300" dirty="0">
                <a:solidFill>
                  <a:srgbClr val="0E101A"/>
                </a:solidFill>
              </a:rPr>
            </a:br>
            <a:r>
              <a:rPr lang="en-GB" sz="1300" b="1" dirty="0">
                <a:solidFill>
                  <a:srgbClr val="0E101A"/>
                </a:solidFill>
              </a:rPr>
              <a:t>Note:</a:t>
            </a:r>
            <a:br>
              <a:rPr lang="en-GB" sz="1300" dirty="0">
                <a:solidFill>
                  <a:srgbClr val="0E101A"/>
                </a:solidFill>
              </a:rPr>
            </a:br>
            <a:r>
              <a:rPr lang="en-GB" sz="1300" dirty="0">
                <a:solidFill>
                  <a:srgbClr val="0E101A"/>
                </a:solidFill>
              </a:rPr>
              <a:t>Once done monitor the performance of the posts and Stories using the insight tool and </a:t>
            </a:r>
            <a:r>
              <a:rPr lang="en-GB" sz="1300" dirty="0" err="1">
                <a:solidFill>
                  <a:srgbClr val="0E101A"/>
                </a:solidFill>
              </a:rPr>
              <a:t>analyze</a:t>
            </a:r>
            <a:r>
              <a:rPr lang="en-GB" sz="1300" dirty="0">
                <a:solidFill>
                  <a:srgbClr val="0E101A"/>
                </a:solidFill>
              </a:rPr>
              <a:t> the engagement metrics (likes, comments, shares, impressions, etc.). Based on the analysis, mention the strategies and areas for </a:t>
            </a:r>
            <a:r>
              <a:rPr lang="en-GB" sz="1300" dirty="0" smtClean="0">
                <a:solidFill>
                  <a:srgbClr val="0E101A"/>
                </a:solidFill>
              </a:rPr>
              <a:t>improvement.</a:t>
            </a:r>
            <a:endParaRPr lang="en-GB" sz="1300" dirty="0" smtClean="0">
              <a:solidFill>
                <a:srgbClr val="0E101A"/>
              </a:solidFill>
            </a:endParaRPr>
          </a:p>
          <a:p>
            <a:pPr marL="457200" lvl="0" indent="0" algn="l" rtl="0">
              <a:lnSpc>
                <a:spcPct val="115000"/>
              </a:lnSpc>
              <a:spcBef>
                <a:spcPts val="0"/>
              </a:spcBef>
              <a:spcAft>
                <a:spcPts val="0"/>
              </a:spcAft>
              <a:buNone/>
            </a:pPr>
            <a:endParaRPr lang="en-GB" sz="1300" dirty="0">
              <a:solidFill>
                <a:srgbClr val="0E101A"/>
              </a:solidFill>
            </a:endParaRPr>
          </a:p>
          <a:p>
            <a:pPr marL="457200" lvl="0" indent="0" algn="l" rtl="0">
              <a:lnSpc>
                <a:spcPct val="115000"/>
              </a:lnSpc>
              <a:spcBef>
                <a:spcPts val="0"/>
              </a:spcBef>
              <a:spcAft>
                <a:spcPts val="0"/>
              </a:spcAft>
              <a:buNone/>
            </a:pPr>
            <a:r>
              <a:rPr lang="en-GB" sz="1300" dirty="0" smtClean="0">
                <a:solidFill>
                  <a:schemeClr val="tx1">
                    <a:lumMod val="95000"/>
                    <a:lumOff val="5000"/>
                  </a:schemeClr>
                </a:solidFill>
                <a:latin typeface="Algerian" panose="04020705040A02060702" pitchFamily="82" charset="0"/>
              </a:rPr>
              <a:t>1.Is it 100% natural product</a:t>
            </a:r>
            <a:r>
              <a:rPr lang="en-GB" sz="1300" dirty="0" smtClean="0">
                <a:solidFill>
                  <a:srgbClr val="0E101A"/>
                </a:solidFill>
              </a:rPr>
              <a:t>:</a:t>
            </a:r>
            <a:endParaRPr lang="en-GB" sz="1050" dirty="0" smtClean="0">
              <a:solidFill>
                <a:srgbClr val="0E101A"/>
              </a:solidFill>
            </a:endParaRPr>
          </a:p>
          <a:p>
            <a:pPr marL="457200" lvl="0">
              <a:lnSpc>
                <a:spcPct val="115000"/>
              </a:lnSpc>
            </a:pPr>
            <a:r>
              <a:rPr lang="en-GB" sz="1050" dirty="0">
                <a:solidFill>
                  <a:srgbClr val="0E101A"/>
                </a:solidFill>
                <a:hlinkClick r:id="rId1"/>
              </a:rPr>
              <a:t>https://</a:t>
            </a:r>
            <a:r>
              <a:rPr lang="en-GB" sz="1050" dirty="0" smtClean="0">
                <a:solidFill>
                  <a:srgbClr val="0E101A"/>
                </a:solidFill>
                <a:hlinkClick r:id="rId1"/>
              </a:rPr>
              <a:t>instagram.com/stories/himalayaherbals5/3151923819208502545?utm_source=ig_story_item_share&amp;igshid=YTUzYTFiZDMwYg</a:t>
            </a:r>
            <a:endParaRPr lang="en-GB" sz="1050" dirty="0" smtClean="0">
              <a:solidFill>
                <a:srgbClr val="0E101A"/>
              </a:solidFill>
            </a:endParaRPr>
          </a:p>
          <a:p>
            <a:pPr marL="457200" lvl="0">
              <a:lnSpc>
                <a:spcPct val="115000"/>
              </a:lnSpc>
            </a:pPr>
            <a:endParaRPr lang="en-GB" sz="1050" dirty="0" smtClean="0">
              <a:solidFill>
                <a:srgbClr val="0E101A"/>
              </a:solidFill>
            </a:endParaRPr>
          </a:p>
          <a:p>
            <a:pPr marL="457200" lvl="0">
              <a:lnSpc>
                <a:spcPct val="115000"/>
              </a:lnSpc>
            </a:pPr>
            <a:r>
              <a:rPr lang="en-GB" sz="1200" dirty="0" smtClean="0">
                <a:solidFill>
                  <a:srgbClr val="0E101A"/>
                </a:solidFill>
                <a:latin typeface="Algerian" panose="04020705040A02060702" pitchFamily="82" charset="0"/>
              </a:rPr>
              <a:t>2.Are u ready to </a:t>
            </a:r>
            <a:r>
              <a:rPr lang="en-GB" sz="1200" dirty="0" err="1" smtClean="0">
                <a:solidFill>
                  <a:srgbClr val="0E101A"/>
                </a:solidFill>
                <a:latin typeface="Algerian" panose="04020705040A02060702" pitchFamily="82" charset="0"/>
              </a:rPr>
              <a:t>to</a:t>
            </a:r>
            <a:r>
              <a:rPr lang="en-GB" sz="1200" dirty="0" smtClean="0">
                <a:solidFill>
                  <a:srgbClr val="0E101A"/>
                </a:solidFill>
                <a:latin typeface="Algerian" panose="04020705040A02060702" pitchFamily="82" charset="0"/>
              </a:rPr>
              <a:t> look pretty :</a:t>
            </a:r>
            <a:endParaRPr lang="en-GB" sz="1200" dirty="0" smtClean="0">
              <a:solidFill>
                <a:srgbClr val="0E101A"/>
              </a:solidFill>
              <a:latin typeface="Algerian" panose="04020705040A02060702" pitchFamily="82" charset="0"/>
            </a:endParaRPr>
          </a:p>
          <a:p>
            <a:pPr marL="457200" lvl="0">
              <a:lnSpc>
                <a:spcPct val="115000"/>
              </a:lnSpc>
            </a:pPr>
            <a:r>
              <a:rPr lang="en-GB" sz="1050" dirty="0">
                <a:solidFill>
                  <a:srgbClr val="0E101A"/>
                </a:solidFill>
                <a:latin typeface="+mn-lt"/>
                <a:hlinkClick r:id="rId2"/>
              </a:rPr>
              <a:t>https://</a:t>
            </a:r>
            <a:r>
              <a:rPr lang="en-GB" sz="1050" dirty="0" smtClean="0">
                <a:solidFill>
                  <a:srgbClr val="0E101A"/>
                </a:solidFill>
                <a:latin typeface="+mn-lt"/>
                <a:hlinkClick r:id="rId2"/>
              </a:rPr>
              <a:t>instagram.com/stories/himalayaherbals5/3151927066237337046?utm_source=ig_story_item_share&amp;igshid=YTUzYTFiZDMwYg</a:t>
            </a:r>
            <a:endParaRPr lang="en-GB" sz="1050" dirty="0" smtClean="0">
              <a:solidFill>
                <a:srgbClr val="0E101A"/>
              </a:solidFill>
              <a:latin typeface="+mn-lt"/>
            </a:endParaRPr>
          </a:p>
          <a:p>
            <a:pPr marL="457200" lvl="0">
              <a:lnSpc>
                <a:spcPct val="115000"/>
              </a:lnSpc>
            </a:pPr>
            <a:endParaRPr lang="en-GB" sz="1050" dirty="0">
              <a:solidFill>
                <a:srgbClr val="0E101A"/>
              </a:solidFill>
              <a:latin typeface="+mn-lt"/>
            </a:endParaRPr>
          </a:p>
          <a:p>
            <a:pPr marL="457200" lvl="0">
              <a:lnSpc>
                <a:spcPct val="115000"/>
              </a:lnSpc>
            </a:pPr>
            <a:r>
              <a:rPr lang="en-GB" sz="1200" dirty="0" smtClean="0">
                <a:solidFill>
                  <a:srgbClr val="0E101A"/>
                </a:solidFill>
                <a:latin typeface="Algerian" panose="04020705040A02060702" pitchFamily="82" charset="0"/>
              </a:rPr>
              <a:t>3.Beauty secret:</a:t>
            </a:r>
            <a:endParaRPr lang="en-GB" sz="1200" dirty="0" smtClean="0">
              <a:solidFill>
                <a:srgbClr val="0E101A"/>
              </a:solidFill>
              <a:latin typeface="Algerian" panose="04020705040A02060702" pitchFamily="82" charset="0"/>
            </a:endParaRPr>
          </a:p>
          <a:p>
            <a:pPr marL="457200" lvl="0">
              <a:lnSpc>
                <a:spcPct val="115000"/>
              </a:lnSpc>
            </a:pPr>
            <a:r>
              <a:rPr lang="en-GB" sz="1050" dirty="0">
                <a:solidFill>
                  <a:srgbClr val="0E101A"/>
                </a:solidFill>
                <a:latin typeface="+mn-lt"/>
                <a:hlinkClick r:id="rId3"/>
              </a:rPr>
              <a:t>https://</a:t>
            </a:r>
            <a:r>
              <a:rPr lang="en-GB" sz="1050" dirty="0" smtClean="0">
                <a:solidFill>
                  <a:srgbClr val="0E101A"/>
                </a:solidFill>
                <a:latin typeface="+mn-lt"/>
                <a:hlinkClick r:id="rId3"/>
              </a:rPr>
              <a:t>instagram.com/stories/himalayaherbals5/3151952282980114712?utm_source=ig_story_item_share&amp;igshid=YTUzYTFiZDMwYg</a:t>
            </a:r>
            <a:endParaRPr lang="en-GB" sz="1050" dirty="0" smtClean="0">
              <a:solidFill>
                <a:srgbClr val="0E101A"/>
              </a:solidFill>
              <a:latin typeface="+mn-lt"/>
            </a:endParaRPr>
          </a:p>
          <a:p>
            <a:pPr marL="457200" lvl="0">
              <a:lnSpc>
                <a:spcPct val="115000"/>
              </a:lnSpc>
            </a:pPr>
            <a:endParaRPr lang="en-GB" sz="1050" dirty="0" smtClean="0">
              <a:solidFill>
                <a:srgbClr val="0E101A"/>
              </a:solidFill>
              <a:latin typeface="+mn-lt"/>
            </a:endParaRPr>
          </a:p>
          <a:p>
            <a:pPr marL="457200" lvl="0">
              <a:lnSpc>
                <a:spcPct val="115000"/>
              </a:lnSpc>
            </a:pPr>
            <a:r>
              <a:rPr lang="en-GB" sz="1050" dirty="0" smtClean="0">
                <a:solidFill>
                  <a:srgbClr val="0E101A"/>
                </a:solidFill>
              </a:rPr>
              <a:t>                                                                                                                                                                            :</a:t>
            </a:r>
            <a:endParaRPr lang="en-GB" sz="1050" dirty="0" smtClean="0">
              <a:solidFill>
                <a:srgbClr val="0E101A"/>
              </a:solidFill>
            </a:endParaRPr>
          </a:p>
        </p:txBody>
      </p:sp>
      <p:sp>
        <p:nvSpPr>
          <p:cNvPr id="116" name="Google Shape;116;p23"/>
          <p:cNvSpPr txBox="1"/>
          <p:nvPr/>
        </p:nvSpPr>
        <p:spPr>
          <a:xfrm>
            <a:off x="766950" y="874575"/>
            <a:ext cx="7610100" cy="1113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2900" b="1" dirty="0">
                <a:solidFill>
                  <a:srgbClr val="434343"/>
                </a:solidFill>
              </a:rPr>
              <a:t>Instagram Story</a:t>
            </a:r>
            <a:endParaRPr sz="2900" b="1" dirty="0">
              <a:solidFill>
                <a:srgbClr val="434343"/>
              </a:solidFill>
            </a:endParaRPr>
          </a:p>
          <a:p>
            <a:pPr marL="0" lvl="0" indent="0" algn="l" rtl="0">
              <a:spcBef>
                <a:spcPts val="0"/>
              </a:spcBef>
              <a:spcAft>
                <a:spcPts val="0"/>
              </a:spcAft>
              <a:buNone/>
            </a:pPr>
            <a:endParaRPr sz="2700" dirty="0"/>
          </a:p>
        </p:txBody>
      </p:sp>
      <p:sp>
        <p:nvSpPr>
          <p:cNvPr id="117" name="Google Shape;117;p23"/>
          <p:cNvSpPr txBox="1"/>
          <p:nvPr/>
        </p:nvSpPr>
        <p:spPr>
          <a:xfrm>
            <a:off x="243262" y="323700"/>
            <a:ext cx="8781300" cy="680156"/>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dirty="0">
                <a:solidFill>
                  <a:srgbClr val="434343"/>
                </a:solidFill>
              </a:rPr>
              <a:t>Part 4: Content Creation and Curation (Post creations, Designs/Video Editing, Ad Campaigns over Social Media and Email Ideation and Creation) </a:t>
            </a:r>
            <a:r>
              <a:rPr lang="en-GB" b="1" dirty="0" smtClean="0">
                <a:solidFill>
                  <a:srgbClr val="434343"/>
                </a:solidFill>
              </a:rPr>
              <a:t>Are u </a:t>
            </a:r>
            <a:endParaRPr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9388"/>
            <a:ext cx="1304925" cy="36308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4236" y="701386"/>
            <a:ext cx="5933209" cy="639041"/>
          </a:xfrm>
        </p:spPr>
        <p:txBody>
          <a:bodyPr>
            <a:noAutofit/>
          </a:bodyPr>
          <a:lstStyle/>
          <a:p>
            <a:pPr algn="l"/>
            <a:r>
              <a:rPr lang="en-US" sz="1600" dirty="0" smtClean="0"/>
              <a:t>Founder of Himalaya Herbals:</a:t>
            </a:r>
            <a:r>
              <a:rPr lang="en-IN" sz="1400" dirty="0" smtClean="0"/>
              <a:t>Mohammad </a:t>
            </a:r>
            <a:r>
              <a:rPr lang="en-IN" sz="1400" dirty="0"/>
              <a:t>Manal</a:t>
            </a:r>
            <a:r>
              <a:rPr lang="en-IN" dirty="0"/>
              <a:t> </a:t>
            </a:r>
            <a:endParaRPr lang="en-IN" sz="1600" dirty="0"/>
          </a:p>
        </p:txBody>
      </p:sp>
      <p:sp>
        <p:nvSpPr>
          <p:cNvPr id="3" name="Subtitle 2"/>
          <p:cNvSpPr>
            <a:spLocks noGrp="1"/>
          </p:cNvSpPr>
          <p:nvPr>
            <p:ph type="subTitle" idx="1"/>
          </p:nvPr>
        </p:nvSpPr>
        <p:spPr>
          <a:xfrm>
            <a:off x="436418" y="1236517"/>
            <a:ext cx="8583757" cy="3840307"/>
          </a:xfrm>
        </p:spPr>
        <p:txBody>
          <a:bodyPr anchor="ctr">
            <a:normAutofit/>
          </a:bodyPr>
          <a:lstStyle/>
          <a:p>
            <a:pPr algn="l">
              <a:buFont typeface="Arial" panose="020B0604020202020204" pitchFamily="34" charset="0"/>
              <a:buChar char="•"/>
            </a:pPr>
            <a:r>
              <a:rPr lang="en-US" sz="1400" dirty="0" smtClean="0">
                <a:solidFill>
                  <a:schemeClr val="bg2">
                    <a:lumMod val="50000"/>
                  </a:schemeClr>
                </a:solidFill>
              </a:rPr>
              <a:t> </a:t>
            </a:r>
            <a:r>
              <a:rPr lang="en-US" sz="1600" dirty="0" smtClean="0">
                <a:solidFill>
                  <a:schemeClr val="bg2">
                    <a:lumMod val="50000"/>
                  </a:schemeClr>
                </a:solidFill>
              </a:rPr>
              <a:t>Founded year of Himalaya Herbals:</a:t>
            </a:r>
            <a:r>
              <a:rPr lang="en-US" sz="1400" dirty="0" smtClean="0">
                <a:solidFill>
                  <a:schemeClr val="bg2">
                    <a:lumMod val="50000"/>
                  </a:schemeClr>
                </a:solidFill>
              </a:rPr>
              <a:t>1930  </a:t>
            </a:r>
            <a:endParaRPr lang="en-US" sz="1400" dirty="0" smtClean="0"/>
          </a:p>
          <a:p>
            <a:pPr marL="114300" indent="0" algn="l"/>
            <a:endParaRPr lang="en-US" sz="1600" dirty="0" smtClean="0"/>
          </a:p>
          <a:p>
            <a:pPr algn="l">
              <a:buFont typeface="Arial" panose="020B0604020202020204" pitchFamily="34" charset="0"/>
              <a:buChar char="•"/>
            </a:pPr>
            <a:r>
              <a:rPr lang="en-US" sz="1600" dirty="0" smtClean="0">
                <a:solidFill>
                  <a:schemeClr val="tx1">
                    <a:lumMod val="95000"/>
                    <a:lumOff val="5000"/>
                  </a:schemeClr>
                </a:solidFill>
              </a:rPr>
              <a:t>Official website</a:t>
            </a:r>
            <a:r>
              <a:rPr lang="en-US" sz="1600" dirty="0" smtClean="0"/>
              <a:t>:</a:t>
            </a:r>
            <a:r>
              <a:rPr lang="en-US" sz="1600" dirty="0"/>
              <a:t> </a:t>
            </a:r>
            <a:r>
              <a:rPr lang="en-US" sz="1400" dirty="0">
                <a:solidFill>
                  <a:schemeClr val="accent5">
                    <a:lumMod val="50000"/>
                  </a:schemeClr>
                </a:solidFill>
              </a:rPr>
              <a:t> </a:t>
            </a:r>
            <a:r>
              <a:rPr lang="en-US" sz="1400" b="1" dirty="0" smtClean="0">
                <a:solidFill>
                  <a:schemeClr val="accent5">
                    <a:lumMod val="50000"/>
                  </a:schemeClr>
                </a:solidFill>
              </a:rPr>
              <a:t>www.himalayawellness.com</a:t>
            </a:r>
            <a:endParaRPr lang="en-US" sz="1400" b="1" dirty="0" smtClean="0">
              <a:solidFill>
                <a:schemeClr val="accent5">
                  <a:lumMod val="50000"/>
                </a:schemeClr>
              </a:solidFill>
            </a:endParaRPr>
          </a:p>
          <a:p>
            <a:pPr marL="114300" indent="0" algn="l"/>
            <a:r>
              <a:rPr lang="en-US" sz="1600" dirty="0" smtClean="0"/>
              <a:t>  </a:t>
            </a:r>
            <a:endParaRPr lang="en-US" sz="1600" dirty="0" smtClean="0"/>
          </a:p>
          <a:p>
            <a:pPr algn="l">
              <a:buFont typeface="Arial" panose="020B0604020202020204" pitchFamily="34" charset="0"/>
              <a:buChar char="•"/>
            </a:pPr>
            <a:r>
              <a:rPr lang="en-US" sz="1600" dirty="0" smtClean="0">
                <a:solidFill>
                  <a:schemeClr val="tx1">
                    <a:lumMod val="95000"/>
                    <a:lumOff val="5000"/>
                  </a:schemeClr>
                </a:solidFill>
              </a:rPr>
              <a:t>Brand colour</a:t>
            </a:r>
            <a:r>
              <a:rPr lang="en-US" sz="1600" dirty="0" smtClean="0"/>
              <a:t>: </a:t>
            </a:r>
            <a:r>
              <a:rPr lang="en-US" sz="1400" dirty="0" smtClean="0">
                <a:solidFill>
                  <a:schemeClr val="tx2">
                    <a:lumMod val="10000"/>
                  </a:schemeClr>
                </a:solidFill>
              </a:rPr>
              <a:t>Green</a:t>
            </a:r>
            <a:endParaRPr lang="en-US" sz="1400" dirty="0" smtClean="0">
              <a:solidFill>
                <a:schemeClr val="tx2">
                  <a:lumMod val="10000"/>
                </a:schemeClr>
              </a:solidFill>
            </a:endParaRPr>
          </a:p>
          <a:p>
            <a:pPr marL="114300" indent="0" algn="l"/>
            <a:r>
              <a:rPr lang="en-US" sz="2000" dirty="0" smtClean="0"/>
              <a:t>     </a:t>
            </a:r>
            <a:endParaRPr lang="en-US" sz="2000" dirty="0" smtClean="0"/>
          </a:p>
          <a:p>
            <a:pPr marL="114300" indent="0" algn="l"/>
            <a:r>
              <a:rPr lang="en-US" sz="1600" dirty="0" smtClean="0">
                <a:solidFill>
                  <a:schemeClr val="tx1">
                    <a:lumMod val="95000"/>
                    <a:lumOff val="5000"/>
                  </a:schemeClr>
                </a:solidFill>
              </a:rPr>
              <a:t>Mission</a:t>
            </a:r>
            <a:r>
              <a:rPr lang="en-US" sz="2000" dirty="0" smtClean="0">
                <a:solidFill>
                  <a:schemeClr val="tx1">
                    <a:lumMod val="95000"/>
                    <a:lumOff val="5000"/>
                  </a:schemeClr>
                </a:solidFill>
              </a:rPr>
              <a:t>:   </a:t>
            </a:r>
            <a:r>
              <a:rPr lang="en-US" sz="1100" dirty="0" smtClean="0">
                <a:solidFill>
                  <a:schemeClr val="tx1">
                    <a:lumMod val="95000"/>
                    <a:lumOff val="5000"/>
                  </a:schemeClr>
                </a:solidFill>
              </a:rPr>
              <a:t>Establish </a:t>
            </a:r>
            <a:r>
              <a:rPr lang="en-US" sz="1100" dirty="0">
                <a:solidFill>
                  <a:schemeClr val="tx1">
                    <a:lumMod val="95000"/>
                    <a:lumOff val="5000"/>
                  </a:schemeClr>
                </a:solidFill>
              </a:rPr>
              <a:t>Himalaya as a science-based, problem-solving, head-to-heel brand, harnessed from </a:t>
            </a:r>
            <a:r>
              <a:rPr lang="en-US" sz="1100" dirty="0" smtClean="0">
                <a:solidFill>
                  <a:schemeClr val="tx1">
                    <a:lumMod val="95000"/>
                    <a:lumOff val="5000"/>
                  </a:schemeClr>
                </a:solidFill>
              </a:rPr>
              <a:t>nature's  wealth and </a:t>
            </a:r>
            <a:r>
              <a:rPr lang="en-US" sz="1100" dirty="0">
                <a:solidFill>
                  <a:schemeClr val="tx1">
                    <a:lumMod val="95000"/>
                    <a:lumOff val="5000"/>
                  </a:schemeClr>
                </a:solidFill>
              </a:rPr>
              <a:t>characterized by trust and healthy lives</a:t>
            </a:r>
            <a:r>
              <a:rPr lang="en-US" sz="1100" dirty="0" smtClean="0">
                <a:solidFill>
                  <a:schemeClr val="tx1">
                    <a:lumMod val="95000"/>
                    <a:lumOff val="5000"/>
                  </a:schemeClr>
                </a:solidFill>
              </a:rPr>
              <a:t>. Develop </a:t>
            </a:r>
            <a:r>
              <a:rPr lang="en-US" sz="1100" dirty="0">
                <a:solidFill>
                  <a:schemeClr val="tx1">
                    <a:lumMod val="95000"/>
                    <a:lumOff val="5000"/>
                  </a:schemeClr>
                </a:solidFill>
              </a:rPr>
              <a:t>markets worldwide with an in-depth and long-term approach, maintaining at each step the highest ethical </a:t>
            </a:r>
            <a:r>
              <a:rPr lang="en-US" sz="1100" dirty="0" smtClean="0">
                <a:solidFill>
                  <a:schemeClr val="tx1">
                    <a:lumMod val="95000"/>
                    <a:lumOff val="5000"/>
                  </a:schemeClr>
                </a:solidFill>
              </a:rPr>
              <a:t>standards. Respect, collaborate with, and utilize the talents of each member of the Himalaya family and the local communities, to drive our seed-to-shelf policy and to rigorously adopt eco-friendly practices to support the environment we inhabit.</a:t>
            </a:r>
            <a:endParaRPr lang="en-US" sz="1100" dirty="0" smtClean="0">
              <a:solidFill>
                <a:schemeClr val="tx1">
                  <a:lumMod val="95000"/>
                  <a:lumOff val="5000"/>
                </a:schemeClr>
              </a:solidFill>
            </a:endParaRPr>
          </a:p>
          <a:p>
            <a:pPr marL="114300" indent="0" algn="l"/>
            <a:endParaRPr lang="en-US" sz="1100" dirty="0" smtClean="0"/>
          </a:p>
          <a:p>
            <a:pPr algn="l"/>
            <a:r>
              <a:rPr lang="en-US" sz="1600" dirty="0" smtClean="0">
                <a:solidFill>
                  <a:schemeClr val="tx1">
                    <a:lumMod val="95000"/>
                    <a:lumOff val="5000"/>
                  </a:schemeClr>
                </a:solidFill>
              </a:rPr>
              <a:t>Values</a:t>
            </a:r>
            <a:r>
              <a:rPr lang="en-US" sz="2000" dirty="0" smtClean="0"/>
              <a:t>: </a:t>
            </a:r>
            <a:r>
              <a:rPr lang="en-US" sz="1100" dirty="0" smtClean="0">
                <a:solidFill>
                  <a:schemeClr val="tx1">
                    <a:lumMod val="95000"/>
                    <a:lumOff val="5000"/>
                  </a:schemeClr>
                </a:solidFill>
              </a:rPr>
              <a:t>By </a:t>
            </a:r>
            <a:r>
              <a:rPr lang="en-US" sz="1100" dirty="0">
                <a:solidFill>
                  <a:schemeClr val="tx1">
                    <a:lumMod val="95000"/>
                    <a:lumOff val="5000"/>
                  </a:schemeClr>
                </a:solidFill>
              </a:rPr>
              <a:t>being </a:t>
            </a:r>
            <a:r>
              <a:rPr lang="en-US" sz="1100" dirty="0" smtClean="0">
                <a:solidFill>
                  <a:schemeClr val="tx1">
                    <a:lumMod val="95000"/>
                    <a:lumOff val="5000"/>
                  </a:schemeClr>
                </a:solidFill>
              </a:rPr>
              <a:t>truthful, honesty </a:t>
            </a:r>
            <a:r>
              <a:rPr lang="en-US" sz="1100" dirty="0">
                <a:solidFill>
                  <a:schemeClr val="tx1">
                    <a:lumMod val="95000"/>
                    <a:lumOff val="5000"/>
                  </a:schemeClr>
                </a:solidFill>
              </a:rPr>
              <a:t>The company is committed to promoting wellness through its range of natural and Ayurvedic products.</a:t>
            </a:r>
            <a:r>
              <a:rPr lang="en-US" sz="1100" dirty="0" smtClean="0">
                <a:solidFill>
                  <a:schemeClr val="tx1">
                    <a:lumMod val="95000"/>
                    <a:lumOff val="5000"/>
                  </a:schemeClr>
                </a:solidFill>
              </a:rPr>
              <a:t> </a:t>
            </a:r>
            <a:endParaRPr lang="en-US" sz="1100" dirty="0" smtClean="0">
              <a:solidFill>
                <a:schemeClr val="tx1">
                  <a:lumMod val="95000"/>
                  <a:lumOff val="5000"/>
                </a:schemeClr>
              </a:solidFill>
            </a:endParaRPr>
          </a:p>
          <a:p>
            <a:pPr algn="l"/>
            <a:endParaRPr lang="en-US" sz="1100" dirty="0">
              <a:solidFill>
                <a:schemeClr val="tx1">
                  <a:lumMod val="95000"/>
                  <a:lumOff val="5000"/>
                </a:schemeClr>
              </a:solidFill>
            </a:endParaRPr>
          </a:p>
          <a:p>
            <a:pPr algn="l"/>
            <a:r>
              <a:rPr lang="en-US" sz="1200" dirty="0" smtClean="0"/>
              <a:t> </a:t>
            </a:r>
            <a:r>
              <a:rPr lang="en-US" sz="1400" dirty="0" smtClean="0">
                <a:solidFill>
                  <a:schemeClr val="tx1">
                    <a:lumMod val="95000"/>
                    <a:lumOff val="5000"/>
                  </a:schemeClr>
                </a:solidFill>
              </a:rPr>
              <a:t>USP</a:t>
            </a:r>
            <a:r>
              <a:rPr lang="en-US" sz="1100" dirty="0" smtClean="0">
                <a:solidFill>
                  <a:schemeClr val="tx1">
                    <a:lumMod val="95000"/>
                    <a:lumOff val="5000"/>
                  </a:schemeClr>
                </a:solidFill>
              </a:rPr>
              <a:t>: </a:t>
            </a:r>
            <a:r>
              <a:rPr lang="en-US" sz="1100" dirty="0">
                <a:solidFill>
                  <a:schemeClr val="tx1">
                    <a:lumMod val="95000"/>
                    <a:lumOff val="5000"/>
                  </a:schemeClr>
                </a:solidFill>
              </a:rPr>
              <a:t>Himalaya Herbals lies in its commitment to providing natural, safe, and effective herbal healthcare and personal care products</a:t>
            </a:r>
            <a:r>
              <a:rPr lang="en-US" sz="1200" dirty="0"/>
              <a:t>. </a:t>
            </a:r>
            <a:r>
              <a:rPr lang="en-US" sz="1200" dirty="0" smtClean="0"/>
              <a:t>                 </a:t>
            </a:r>
            <a:endParaRPr lang="en-US" sz="1200" dirty="0" smtClean="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45" y="0"/>
            <a:ext cx="1429400" cy="488373"/>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smtClean="0"/>
            </a:br>
            <a:br>
              <a:rPr lang="en-IN" dirty="0"/>
            </a:br>
            <a:br>
              <a:rPr lang="en-IN" dirty="0" smtClean="0"/>
            </a:br>
            <a:br>
              <a:rPr lang="en-IN" dirty="0"/>
            </a:br>
            <a:endParaRPr lang="en-IN" dirty="0"/>
          </a:p>
        </p:txBody>
      </p:sp>
      <p:sp>
        <p:nvSpPr>
          <p:cNvPr id="3" name="Text Placeholder 2"/>
          <p:cNvSpPr>
            <a:spLocks noGrp="1"/>
          </p:cNvSpPr>
          <p:nvPr>
            <p:ph type="body" idx="1"/>
          </p:nvPr>
        </p:nvSpPr>
        <p:spPr>
          <a:xfrm>
            <a:off x="0" y="0"/>
            <a:ext cx="9144000" cy="5143500"/>
          </a:xfrm>
        </p:spPr>
        <p:txBody>
          <a:bodyPr/>
          <a:lstStyle/>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US" dirty="0"/>
          </a:p>
          <a:p>
            <a:pPr marL="114300" indent="0">
              <a:buNone/>
            </a:pPr>
            <a:endParaRPr lang="en-IN"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476375" cy="445025"/>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72" y="633846"/>
            <a:ext cx="2657943" cy="450965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8215" y="633846"/>
            <a:ext cx="2883477" cy="4509654"/>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2991" y="667616"/>
            <a:ext cx="2495159" cy="4442113"/>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p:nvPr/>
        </p:nvSpPr>
        <p:spPr>
          <a:xfrm>
            <a:off x="233305" y="545334"/>
            <a:ext cx="8781300" cy="1034099"/>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dirty="0">
                <a:solidFill>
                  <a:srgbClr val="434343"/>
                </a:solidFill>
              </a:rPr>
              <a:t>Part 4: Content Creation and Curation (Post creations, Designs/Video Editing, Ad Campaigns over Social Media and Email Ideation and Creation) </a:t>
            </a:r>
            <a:endParaRPr lang="en-GB" b="1" dirty="0">
              <a:solidFill>
                <a:srgbClr val="434343"/>
              </a:solidFill>
            </a:endParaRPr>
          </a:p>
          <a:p>
            <a:pPr marL="0" lvl="0" indent="0" algn="ctr" rtl="0">
              <a:lnSpc>
                <a:spcPct val="115000"/>
              </a:lnSpc>
              <a:spcBef>
                <a:spcPts val="0"/>
              </a:spcBef>
              <a:spcAft>
                <a:spcPts val="0"/>
              </a:spcAft>
              <a:buNone/>
            </a:pPr>
            <a:r>
              <a:rPr lang="en-GB" sz="2000" b="1" dirty="0" err="1" smtClean="0">
                <a:solidFill>
                  <a:srgbClr val="434343"/>
                </a:solidFill>
              </a:rPr>
              <a:t>Degins</a:t>
            </a:r>
            <a:r>
              <a:rPr lang="en-GB" sz="2000" b="1" dirty="0" smtClean="0">
                <a:solidFill>
                  <a:srgbClr val="434343"/>
                </a:solidFill>
              </a:rPr>
              <a:t>/Video Editing</a:t>
            </a:r>
            <a:endParaRPr sz="2000" dirty="0"/>
          </a:p>
        </p:txBody>
      </p:sp>
      <p:sp>
        <p:nvSpPr>
          <p:cNvPr id="123" name="Google Shape;123;p24"/>
          <p:cNvSpPr txBox="1"/>
          <p:nvPr/>
        </p:nvSpPr>
        <p:spPr>
          <a:xfrm>
            <a:off x="613281" y="1295400"/>
            <a:ext cx="8187600" cy="427806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b="1" dirty="0"/>
          </a:p>
          <a:p>
            <a:pPr marL="457200" lvl="0" indent="-317500" algn="l" rtl="0">
              <a:spcBef>
                <a:spcPts val="0"/>
              </a:spcBef>
              <a:spcAft>
                <a:spcPts val="0"/>
              </a:spcAft>
              <a:buSzPts val="1400"/>
              <a:buChar char="●"/>
            </a:pPr>
            <a:r>
              <a:rPr lang="en-GB" dirty="0"/>
              <a:t>Design Tools Familiarization (use </a:t>
            </a:r>
            <a:r>
              <a:rPr lang="en-GB" dirty="0" err="1"/>
              <a:t>Canva</a:t>
            </a:r>
            <a:r>
              <a:rPr lang="en-GB" dirty="0"/>
              <a:t> for creating visually appealing graphics)</a:t>
            </a:r>
            <a:endParaRPr dirty="0"/>
          </a:p>
          <a:p>
            <a:pPr marL="457200" lvl="0" indent="-317500" algn="l" rtl="0">
              <a:spcBef>
                <a:spcPts val="0"/>
              </a:spcBef>
              <a:spcAft>
                <a:spcPts val="0"/>
              </a:spcAft>
              <a:buSzPts val="1400"/>
              <a:buChar char="●"/>
            </a:pPr>
            <a:r>
              <a:rPr lang="en-GB" b="1" dirty="0"/>
              <a:t>Video Creation:</a:t>
            </a:r>
            <a:r>
              <a:rPr lang="en-GB" dirty="0"/>
              <a:t> Utilize VN or any video editor of your choice to create videos related to the chosen topic</a:t>
            </a:r>
            <a:r>
              <a:rPr lang="en-GB" dirty="0" smtClean="0"/>
              <a:t>.</a:t>
            </a:r>
            <a:endParaRPr lang="en-GB" dirty="0" smtClean="0"/>
          </a:p>
          <a:p>
            <a:pPr marL="457200" lvl="0" indent="-317500" algn="l" rtl="0">
              <a:spcBef>
                <a:spcPts val="0"/>
              </a:spcBef>
              <a:spcAft>
                <a:spcPts val="0"/>
              </a:spcAft>
              <a:buSzPts val="1400"/>
              <a:buChar char="●"/>
            </a:pPr>
            <a:endParaRPr lang="en-GB" dirty="0"/>
          </a:p>
          <a:p>
            <a:pPr marL="457200" lvl="0" indent="-317500" algn="l" rtl="0">
              <a:spcBef>
                <a:spcPts val="0"/>
              </a:spcBef>
              <a:spcAft>
                <a:spcPts val="0"/>
              </a:spcAft>
              <a:buSzPts val="1400"/>
              <a:buChar char="●"/>
            </a:pPr>
            <a:endParaRPr lang="en-GB" dirty="0" smtClean="0"/>
          </a:p>
          <a:p>
            <a:pPr marL="457200" lvl="0" indent="-317500" algn="l" rtl="0">
              <a:spcBef>
                <a:spcPts val="0"/>
              </a:spcBef>
              <a:spcAft>
                <a:spcPts val="0"/>
              </a:spcAft>
              <a:buSzPts val="1400"/>
              <a:buChar char="●"/>
            </a:pPr>
            <a:r>
              <a:rPr lang="en-GB" dirty="0" smtClean="0">
                <a:solidFill>
                  <a:schemeClr val="tx1">
                    <a:lumMod val="95000"/>
                    <a:lumOff val="5000"/>
                  </a:schemeClr>
                </a:solidFill>
                <a:latin typeface="Arial Black" panose="020B0A04020102020204" pitchFamily="34" charset="0"/>
              </a:rPr>
              <a:t>Video 1:</a:t>
            </a:r>
            <a:r>
              <a:rPr lang="en-GB" sz="1200" dirty="0" smtClean="0">
                <a:solidFill>
                  <a:schemeClr val="tx1">
                    <a:lumMod val="95000"/>
                    <a:lumOff val="5000"/>
                  </a:schemeClr>
                </a:solidFill>
                <a:latin typeface="Arial Black" panose="020B0A04020102020204" pitchFamily="34" charset="0"/>
              </a:rPr>
              <a:t>Himalaya Herbals for clear and natural skin types</a:t>
            </a:r>
            <a:endParaRPr lang="en-GB" dirty="0" smtClean="0">
              <a:solidFill>
                <a:schemeClr val="tx1">
                  <a:lumMod val="95000"/>
                  <a:lumOff val="5000"/>
                </a:schemeClr>
              </a:solidFill>
              <a:latin typeface="Arial Black" panose="020B0A04020102020204" pitchFamily="34" charset="0"/>
            </a:endParaRPr>
          </a:p>
          <a:p>
            <a:pPr marL="457200" lvl="0" indent="-317500" algn="l" rtl="0">
              <a:spcBef>
                <a:spcPts val="0"/>
              </a:spcBef>
              <a:spcAft>
                <a:spcPts val="0"/>
              </a:spcAft>
              <a:buSzPts val="1400"/>
              <a:buChar char="●"/>
            </a:pPr>
            <a:endParaRPr lang="en-GB" dirty="0" smtClean="0"/>
          </a:p>
          <a:p>
            <a:pPr marL="139700" lvl="0">
              <a:buSzPts val="1400"/>
            </a:pPr>
            <a:r>
              <a:rPr lang="en-GB" sz="1600" dirty="0" smtClean="0">
                <a:latin typeface="Arial Black" panose="020B0A04020102020204" pitchFamily="34" charset="0"/>
              </a:rPr>
              <a:t>          </a:t>
            </a:r>
            <a:r>
              <a:rPr lang="en-GB" sz="1600" dirty="0" smtClean="0">
                <a:latin typeface="Arial Black" panose="020B0A04020102020204" pitchFamily="34" charset="0"/>
                <a:hlinkClick r:id="rId1"/>
              </a:rPr>
              <a:t>https</a:t>
            </a:r>
            <a:r>
              <a:rPr lang="en-GB" sz="1600" dirty="0">
                <a:latin typeface="Arial Black" panose="020B0A04020102020204" pitchFamily="34" charset="0"/>
                <a:hlinkClick r:id="rId1"/>
              </a:rPr>
              <a:t>://</a:t>
            </a:r>
            <a:r>
              <a:rPr lang="en-GB" sz="1600" dirty="0" smtClean="0">
                <a:latin typeface="Arial Black" panose="020B0A04020102020204" pitchFamily="34" charset="0"/>
                <a:hlinkClick r:id="rId1"/>
              </a:rPr>
              <a:t>youtu.be/yCAeT2ANUJc</a:t>
            </a:r>
            <a:endParaRPr lang="en-GB" dirty="0" smtClean="0"/>
          </a:p>
          <a:p>
            <a:pPr marL="457200" lvl="0" indent="-317500" algn="l" rtl="0">
              <a:spcBef>
                <a:spcPts val="0"/>
              </a:spcBef>
              <a:spcAft>
                <a:spcPts val="0"/>
              </a:spcAft>
              <a:buSzPts val="1400"/>
              <a:buChar char="●"/>
            </a:pPr>
            <a:endParaRPr lang="en-GB" dirty="0"/>
          </a:p>
          <a:p>
            <a:pPr marL="457200" lvl="0" indent="-317500" algn="l" rtl="0">
              <a:spcBef>
                <a:spcPts val="0"/>
              </a:spcBef>
              <a:spcAft>
                <a:spcPts val="0"/>
              </a:spcAft>
              <a:buSzPts val="1400"/>
              <a:buChar char="●"/>
            </a:pPr>
            <a:endParaRPr lang="en-GB" dirty="0" smtClean="0"/>
          </a:p>
          <a:p>
            <a:pPr marL="425450" lvl="0" indent="-285750">
              <a:buSzPts val="1400"/>
              <a:buFont typeface="Wingdings" panose="05000000000000000000" pitchFamily="2" charset="2"/>
              <a:buChar char="§"/>
            </a:pPr>
            <a:r>
              <a:rPr lang="en-GB" dirty="0">
                <a:latin typeface="Arial Black" panose="020B0A04020102020204" pitchFamily="34" charset="0"/>
              </a:rPr>
              <a:t>Video 2</a:t>
            </a:r>
            <a:r>
              <a:rPr lang="en-GB" sz="1800" dirty="0" smtClean="0">
                <a:latin typeface="Arial Black" panose="020B0A04020102020204" pitchFamily="34" charset="0"/>
              </a:rPr>
              <a:t>: </a:t>
            </a:r>
            <a:r>
              <a:rPr lang="en-GB" sz="1200" dirty="0" smtClean="0">
                <a:latin typeface="Arial Black" panose="020B0A04020102020204" pitchFamily="34" charset="0"/>
              </a:rPr>
              <a:t>Himalaya Herbals face wash good for healthy skin</a:t>
            </a:r>
            <a:endParaRPr lang="en-GB" sz="1800" dirty="0" smtClean="0">
              <a:latin typeface="Arial Black" panose="020B0A04020102020204" pitchFamily="34" charset="0"/>
            </a:endParaRPr>
          </a:p>
          <a:p>
            <a:pPr marL="139700" lvl="0">
              <a:buSzPts val="1400"/>
            </a:pPr>
            <a:r>
              <a:rPr lang="en-GB" dirty="0" smtClean="0">
                <a:latin typeface="Arial Black" panose="020B0A04020102020204" pitchFamily="34" charset="0"/>
              </a:rPr>
              <a:t>                 </a:t>
            </a:r>
            <a:endParaRPr lang="en-GB" dirty="0" smtClean="0">
              <a:latin typeface="Arial Black" panose="020B0A04020102020204" pitchFamily="34" charset="0"/>
            </a:endParaRPr>
          </a:p>
          <a:p>
            <a:pPr marL="139700" lvl="0">
              <a:buSzPts val="1400"/>
            </a:pPr>
            <a:r>
              <a:rPr lang="en-GB" dirty="0">
                <a:latin typeface="Arial Black" panose="020B0A04020102020204" pitchFamily="34" charset="0"/>
              </a:rPr>
              <a:t>           </a:t>
            </a:r>
            <a:r>
              <a:rPr lang="en-GB" sz="1600" dirty="0">
                <a:latin typeface="Arial Black" panose="020B0A04020102020204" pitchFamily="34" charset="0"/>
                <a:hlinkClick r:id="rId2"/>
              </a:rPr>
              <a:t>https://</a:t>
            </a:r>
            <a:r>
              <a:rPr lang="en-GB" sz="1600" dirty="0" smtClean="0">
                <a:latin typeface="Arial Black" panose="020B0A04020102020204" pitchFamily="34" charset="0"/>
                <a:hlinkClick r:id="rId2"/>
              </a:rPr>
              <a:t>youtu.be/UY2KQ-V0ibM</a:t>
            </a:r>
            <a:endParaRPr lang="en-GB" sz="1600" dirty="0" smtClean="0">
              <a:latin typeface="Arial Black" panose="020B0A04020102020204" pitchFamily="34" charset="0"/>
            </a:endParaRPr>
          </a:p>
          <a:p>
            <a:pPr marL="139700" lvl="0">
              <a:buSzPts val="1400"/>
            </a:pPr>
            <a:r>
              <a:rPr lang="en-GB" sz="1600" dirty="0" smtClean="0">
                <a:latin typeface="Arial Black" panose="020B0A04020102020204" pitchFamily="34" charset="0"/>
              </a:rPr>
              <a:t> </a:t>
            </a:r>
            <a:endParaRPr lang="en-GB" sz="1600" dirty="0" smtClean="0">
              <a:latin typeface="Arial Black" panose="020B0A04020102020204" pitchFamily="34" charset="0"/>
            </a:endParaRPr>
          </a:p>
          <a:p>
            <a:pPr marL="139700" lvl="0">
              <a:buSzPts val="1400"/>
            </a:pPr>
            <a:endParaRPr lang="en-GB" sz="1600" dirty="0" smtClean="0">
              <a:latin typeface="Arial Black" panose="020B0A04020102020204" pitchFamily="34" charset="0"/>
            </a:endParaRPr>
          </a:p>
          <a:p>
            <a:pPr marL="139700" lvl="0">
              <a:buSzPts val="1400"/>
            </a:pPr>
            <a:endParaRPr lang="en-GB" sz="1600" dirty="0" smtClean="0">
              <a:latin typeface="Arial Black" panose="020B0A04020102020204" pitchFamily="34" charset="0"/>
            </a:endParaRPr>
          </a:p>
          <a:p>
            <a:pPr marL="425450" lvl="0" indent="-285750">
              <a:buSzPts val="1400"/>
              <a:buFont typeface="Wingdings" panose="05000000000000000000" pitchFamily="2" charset="2"/>
              <a:buChar char="§"/>
            </a:pPr>
            <a:endParaRPr lang="en-GB" dirty="0">
              <a:latin typeface="Arial Black" panose="020B0A040201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87199" cy="451816"/>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p:nvPr/>
        </p:nvSpPr>
        <p:spPr>
          <a:xfrm>
            <a:off x="181350" y="323700"/>
            <a:ext cx="8781300" cy="648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a:solidFill>
                  <a:srgbClr val="434343"/>
                </a:solidFill>
              </a:rPr>
              <a:t>Part 4: Content Creation and Curation (Post creations, Designs/Video Editing, Ad Campaigns over Social Media and Email Ideation and Creation) </a:t>
            </a:r>
            <a:endParaRPr lang="en-GB" b="1">
              <a:solidFill>
                <a:srgbClr val="434343"/>
              </a:solidFill>
            </a:endParaRPr>
          </a:p>
        </p:txBody>
      </p:sp>
      <p:sp>
        <p:nvSpPr>
          <p:cNvPr id="131" name="Google Shape;131;p25"/>
          <p:cNvSpPr txBox="1"/>
          <p:nvPr/>
        </p:nvSpPr>
        <p:spPr>
          <a:xfrm>
            <a:off x="505838" y="874424"/>
            <a:ext cx="8456812" cy="249449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2100" b="1" dirty="0">
                <a:solidFill>
                  <a:srgbClr val="434343"/>
                </a:solidFill>
              </a:rPr>
              <a:t>Social Media Ad </a:t>
            </a:r>
            <a:r>
              <a:rPr lang="en-GB" sz="2100" b="1" dirty="0" smtClean="0">
                <a:solidFill>
                  <a:srgbClr val="434343"/>
                </a:solidFill>
              </a:rPr>
              <a:t>Campaigns</a:t>
            </a:r>
            <a:endParaRPr lang="en-GB" sz="2100" b="1" dirty="0" smtClean="0">
              <a:solidFill>
                <a:srgbClr val="434343"/>
              </a:solidFill>
            </a:endParaRPr>
          </a:p>
          <a:p>
            <a:pPr marL="342900" lvl="0" indent="-342900">
              <a:lnSpc>
                <a:spcPct val="115000"/>
              </a:lnSpc>
              <a:buFont typeface="Wingdings" panose="05000000000000000000" pitchFamily="2" charset="2"/>
              <a:buChar char="v"/>
            </a:pPr>
            <a:r>
              <a:rPr lang="en-GB" sz="2100" b="1" dirty="0">
                <a:solidFill>
                  <a:schemeClr val="tx1">
                    <a:lumMod val="95000"/>
                    <a:lumOff val="5000"/>
                  </a:schemeClr>
                </a:solidFill>
              </a:rPr>
              <a:t> </a:t>
            </a:r>
            <a:r>
              <a:rPr lang="en-GB" sz="1600" b="1" dirty="0" smtClean="0">
                <a:solidFill>
                  <a:schemeClr val="tx1">
                    <a:lumMod val="95000"/>
                    <a:lumOff val="5000"/>
                  </a:schemeClr>
                </a:solidFill>
              </a:rPr>
              <a:t>Brand Awareness:</a:t>
            </a:r>
            <a:r>
              <a:rPr lang="en-US" dirty="0"/>
              <a:t>Brand awareness in social media refers to the extent to which a brand is recognized and familiar to its target audience within the context of various social media platforms. It is a crucial aspect of a brand's marketing strategy as it directly impacts the brand's visibility, credibility, and overall success</a:t>
            </a:r>
            <a:r>
              <a:rPr lang="en-US" dirty="0" smtClean="0"/>
              <a:t>.</a:t>
            </a:r>
            <a:endParaRPr lang="en-US" dirty="0" smtClean="0"/>
          </a:p>
          <a:p>
            <a:pPr lvl="0">
              <a:lnSpc>
                <a:spcPct val="115000"/>
              </a:lnSpc>
            </a:pPr>
            <a:r>
              <a:rPr lang="en-US" sz="1600" b="1" dirty="0" smtClean="0">
                <a:solidFill>
                  <a:srgbClr val="434343"/>
                </a:solidFill>
              </a:rPr>
              <a:t>     </a:t>
            </a:r>
            <a:r>
              <a:rPr lang="en-US" dirty="0"/>
              <a:t>Social media platforms offer an ideal environment for building brand awareness due to their vast user base and the potential for content to go viral and reach a broader audience.</a:t>
            </a:r>
            <a:endParaRPr sz="1600" b="1" dirty="0">
              <a:solidFill>
                <a:srgbClr val="434343"/>
              </a:solidFill>
            </a:endParaRPr>
          </a:p>
          <a:p>
            <a:pPr marL="0" lvl="0" indent="0" algn="l" rtl="0">
              <a:spcBef>
                <a:spcPts val="0"/>
              </a:spcBef>
              <a:spcAft>
                <a:spcPts val="0"/>
              </a:spcAft>
              <a:buNone/>
            </a:pPr>
            <a:endParaRPr sz="1900" dirty="0"/>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91094" y="2961410"/>
            <a:ext cx="4686300" cy="2182090"/>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392382" cy="405245"/>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smtClean="0"/>
            </a:br>
            <a:endParaRPr lang="en-IN" dirty="0"/>
          </a:p>
        </p:txBody>
      </p:sp>
      <p:sp>
        <p:nvSpPr>
          <p:cNvPr id="3" name="Text Placeholder 2"/>
          <p:cNvSpPr>
            <a:spLocks noGrp="1"/>
          </p:cNvSpPr>
          <p:nvPr>
            <p:ph type="body" idx="1"/>
          </p:nvPr>
        </p:nvSpPr>
        <p:spPr>
          <a:xfrm>
            <a:off x="0" y="290945"/>
            <a:ext cx="9144000" cy="5143500"/>
          </a:xfrm>
        </p:spPr>
        <p:txBody>
          <a:bodyPr/>
          <a:lstStyle/>
          <a:p>
            <a:pPr marL="114300" indent="0">
              <a:buNone/>
            </a:pPr>
            <a:endParaRPr lang="en-US" dirty="0" smtClean="0"/>
          </a:p>
          <a:p>
            <a:pPr>
              <a:buFont typeface="Wingdings" panose="05000000000000000000" pitchFamily="2" charset="2"/>
              <a:buChar char="v"/>
            </a:pPr>
            <a:r>
              <a:rPr lang="en-US" sz="1600" dirty="0" err="1" smtClean="0">
                <a:solidFill>
                  <a:schemeClr val="tx1">
                    <a:lumMod val="95000"/>
                    <a:lumOff val="5000"/>
                  </a:schemeClr>
                </a:solidFill>
              </a:rPr>
              <a:t>Examation</a:t>
            </a:r>
            <a:r>
              <a:rPr lang="en-US" sz="1600" dirty="0" smtClean="0">
                <a:solidFill>
                  <a:schemeClr val="tx1">
                    <a:lumMod val="95000"/>
                    <a:lumOff val="5000"/>
                  </a:schemeClr>
                </a:solidFill>
              </a:rPr>
              <a:t> and Investigation </a:t>
            </a:r>
            <a:r>
              <a:rPr lang="en-US" dirty="0" smtClean="0"/>
              <a:t>: </a:t>
            </a:r>
            <a:r>
              <a:rPr lang="en-US" sz="1400" dirty="0">
                <a:solidFill>
                  <a:schemeClr val="tx1">
                    <a:lumMod val="95000"/>
                    <a:lumOff val="5000"/>
                  </a:schemeClr>
                </a:solidFill>
              </a:rPr>
              <a:t>Screen online entertainment examination to follow the exhibition of your image mindfulness endeavors. Distinguish which methodologies are working best and pursue information driven choices for future </a:t>
            </a:r>
            <a:r>
              <a:rPr lang="en-US" sz="1400" dirty="0" smtClean="0">
                <a:solidFill>
                  <a:schemeClr val="tx1">
                    <a:lumMod val="95000"/>
                    <a:lumOff val="5000"/>
                  </a:schemeClr>
                </a:solidFill>
              </a:rPr>
              <a:t>missions.</a:t>
            </a:r>
            <a:endParaRPr lang="en-US" sz="1400" dirty="0" smtClean="0">
              <a:solidFill>
                <a:schemeClr val="tx1">
                  <a:lumMod val="95000"/>
                  <a:lumOff val="5000"/>
                </a:schemeClr>
              </a:solidFill>
            </a:endParaRPr>
          </a:p>
          <a:p>
            <a:pPr>
              <a:buFont typeface="Wingdings" panose="05000000000000000000" pitchFamily="2" charset="2"/>
              <a:buChar char="v"/>
            </a:pPr>
            <a:r>
              <a:rPr lang="en-US" sz="1600" dirty="0">
                <a:solidFill>
                  <a:schemeClr val="tx1">
                    <a:lumMod val="95000"/>
                    <a:lumOff val="5000"/>
                  </a:schemeClr>
                </a:solidFill>
              </a:rPr>
              <a:t>Social Media Advertising</a:t>
            </a:r>
            <a:r>
              <a:rPr lang="en-US" dirty="0"/>
              <a:t>: </a:t>
            </a:r>
            <a:r>
              <a:rPr lang="en-US" sz="1400" dirty="0">
                <a:solidFill>
                  <a:schemeClr val="tx1">
                    <a:lumMod val="95000"/>
                    <a:lumOff val="5000"/>
                  </a:schemeClr>
                </a:solidFill>
              </a:rPr>
              <a:t>Utilize paid advertising on social media platforms to reach a targeted audience beyond your existing followers. Platforms like Facebook, Instagram, Twitter, and LinkedIn offer powerful advertising tools to boost brand visibility</a:t>
            </a:r>
            <a:r>
              <a:rPr lang="en-US" sz="1400" dirty="0" smtClean="0">
                <a:solidFill>
                  <a:schemeClr val="tx1">
                    <a:lumMod val="95000"/>
                    <a:lumOff val="5000"/>
                  </a:schemeClr>
                </a:solidFill>
              </a:rPr>
              <a:t>.</a:t>
            </a:r>
            <a:endParaRPr lang="en-US" sz="1400" dirty="0" smtClean="0">
              <a:solidFill>
                <a:schemeClr val="tx1">
                  <a:lumMod val="95000"/>
                  <a:lumOff val="5000"/>
                </a:schemeClr>
              </a:solidFill>
            </a:endParaRPr>
          </a:p>
          <a:p>
            <a:pPr>
              <a:buFont typeface="Wingdings" panose="05000000000000000000" pitchFamily="2" charset="2"/>
              <a:buChar char="v"/>
            </a:pPr>
            <a:r>
              <a:rPr lang="en-US" sz="1400" dirty="0">
                <a:solidFill>
                  <a:schemeClr val="tx1">
                    <a:lumMod val="95000"/>
                    <a:lumOff val="5000"/>
                  </a:schemeClr>
                </a:solidFill>
              </a:rPr>
              <a:t>Online Entertainment Challenges and Giveaways: Facilitating challenges and giveaways can make energy around your image and urge clients to impart </a:t>
            </a:r>
            <a:r>
              <a:rPr lang="en-US" sz="1400" dirty="0" smtClean="0">
                <a:solidFill>
                  <a:schemeClr val="tx1">
                    <a:lumMod val="95000"/>
                    <a:lumOff val="5000"/>
                  </a:schemeClr>
                </a:solidFill>
              </a:rPr>
              <a:t>your </a:t>
            </a:r>
            <a:r>
              <a:rPr lang="en-US" sz="1400" dirty="0">
                <a:solidFill>
                  <a:schemeClr val="tx1">
                    <a:lumMod val="95000"/>
                    <a:lumOff val="5000"/>
                  </a:schemeClr>
                </a:solidFill>
              </a:rPr>
              <a:t>substance to their organization</a:t>
            </a:r>
            <a:r>
              <a:rPr lang="en-US" sz="1400" dirty="0" smtClean="0">
                <a:solidFill>
                  <a:schemeClr val="tx1">
                    <a:lumMod val="95000"/>
                    <a:lumOff val="5000"/>
                  </a:schemeClr>
                </a:solidFill>
              </a:rPr>
              <a:t>.</a:t>
            </a:r>
            <a:endParaRPr lang="en-US" sz="1400" dirty="0" smtClean="0">
              <a:solidFill>
                <a:schemeClr val="tx1">
                  <a:lumMod val="95000"/>
                  <a:lumOff val="5000"/>
                </a:schemeClr>
              </a:solidFill>
            </a:endParaRPr>
          </a:p>
          <a:p>
            <a:pPr>
              <a:buFont typeface="Wingdings" panose="05000000000000000000" pitchFamily="2" charset="2"/>
              <a:buChar char="v"/>
            </a:pPr>
            <a:r>
              <a:rPr lang="en-US" sz="1600" dirty="0">
                <a:solidFill>
                  <a:schemeClr val="tx1">
                    <a:lumMod val="95000"/>
                    <a:lumOff val="5000"/>
                  </a:schemeClr>
                </a:solidFill>
              </a:rPr>
              <a:t>Analytics and Measurement</a:t>
            </a:r>
            <a:r>
              <a:rPr lang="en-US" sz="1400" dirty="0"/>
              <a:t>: </a:t>
            </a:r>
            <a:r>
              <a:rPr lang="en-US" sz="1400" dirty="0" smtClean="0"/>
              <a:t> </a:t>
            </a:r>
            <a:r>
              <a:rPr lang="en-US" sz="1400" dirty="0" smtClean="0">
                <a:solidFill>
                  <a:schemeClr val="tx1">
                    <a:lumMod val="95000"/>
                    <a:lumOff val="5000"/>
                  </a:schemeClr>
                </a:solidFill>
              </a:rPr>
              <a:t>Monitor </a:t>
            </a:r>
            <a:r>
              <a:rPr lang="en-US" sz="1400" dirty="0">
                <a:solidFill>
                  <a:schemeClr val="tx1">
                    <a:lumMod val="95000"/>
                    <a:lumOff val="5000"/>
                  </a:schemeClr>
                </a:solidFill>
              </a:rPr>
              <a:t>social media analytics to track the performance of your brand awareness efforts. Identify which strategies are working best and make data-driven decisions for future campaigns</a:t>
            </a:r>
            <a:r>
              <a:rPr lang="en-US" dirty="0" smtClean="0">
                <a:solidFill>
                  <a:schemeClr val="tx1">
                    <a:lumMod val="95000"/>
                    <a:lumOff val="5000"/>
                  </a:schemeClr>
                </a:solidFill>
              </a:rPr>
              <a:t>.</a:t>
            </a:r>
            <a:endParaRPr lang="en-US" dirty="0" smtClean="0">
              <a:solidFill>
                <a:schemeClr val="tx1">
                  <a:lumMod val="95000"/>
                  <a:lumOff val="5000"/>
                </a:schemeClr>
              </a:solidFill>
            </a:endParaRPr>
          </a:p>
          <a:p>
            <a:pPr>
              <a:buFont typeface="Wingdings" panose="05000000000000000000" pitchFamily="2" charset="2"/>
              <a:buChar char="v"/>
            </a:pPr>
            <a:r>
              <a:rPr lang="en-US" sz="1400" dirty="0">
                <a:solidFill>
                  <a:schemeClr val="tx1">
                    <a:lumMod val="95000"/>
                    <a:lumOff val="5000"/>
                  </a:schemeClr>
                </a:solidFill>
              </a:rPr>
              <a:t>Cross-Advancement: Advance your web-based entertainment presence across different advertising channels, including your site, email bulletins, and other social stages, to urge your current crowd to follow you on various organizations.</a:t>
            </a:r>
            <a:endParaRPr lang="en-IN" sz="1400" dirty="0">
              <a:solidFill>
                <a:schemeClr val="tx1">
                  <a:lumMod val="95000"/>
                  <a:lumOff val="5000"/>
                </a:schemeClr>
              </a:solidFill>
            </a:endParaRPr>
          </a:p>
        </p:txBody>
      </p:sp>
      <p:sp>
        <p:nvSpPr>
          <p:cNvPr id="4" name="Right Brace 3"/>
          <p:cNvSpPr/>
          <p:nvPr/>
        </p:nvSpPr>
        <p:spPr>
          <a:xfrm>
            <a:off x="3158836" y="2639291"/>
            <a:ext cx="457200" cy="1143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413664" y="3345872"/>
            <a:ext cx="3730336" cy="1694011"/>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8590"/>
            <a:ext cx="1444336" cy="473616"/>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smtClean="0"/>
            </a:br>
            <a:endParaRPr lang="en-IN" dirty="0"/>
          </a:p>
        </p:txBody>
      </p:sp>
      <p:sp>
        <p:nvSpPr>
          <p:cNvPr id="3" name="Text Placeholder 2"/>
          <p:cNvSpPr>
            <a:spLocks noGrp="1"/>
          </p:cNvSpPr>
          <p:nvPr>
            <p:ph type="body" idx="1"/>
          </p:nvPr>
        </p:nvSpPr>
        <p:spPr>
          <a:xfrm>
            <a:off x="0" y="0"/>
            <a:ext cx="6209891" cy="5143500"/>
          </a:xfrm>
        </p:spPr>
        <p:txBody>
          <a:bodyPr/>
          <a:lstStyle/>
          <a:p>
            <a:pPr marL="114300" indent="0">
              <a:buNone/>
            </a:pPr>
            <a:endParaRPr lang="en-US" dirty="0" smtClean="0"/>
          </a:p>
          <a:p>
            <a:pPr marL="114300" indent="0">
              <a:buNone/>
            </a:pPr>
            <a:endParaRPr lang="en-US" sz="2000" dirty="0">
              <a:solidFill>
                <a:schemeClr val="tx1">
                  <a:lumMod val="95000"/>
                  <a:lumOff val="5000"/>
                </a:schemeClr>
              </a:solidFill>
            </a:endParaRPr>
          </a:p>
          <a:p>
            <a:pPr>
              <a:buFont typeface="Arial" panose="020B0604020202020204" pitchFamily="34" charset="0"/>
              <a:buChar char="•"/>
            </a:pPr>
            <a:r>
              <a:rPr lang="en-US" sz="2000" dirty="0" smtClean="0">
                <a:solidFill>
                  <a:schemeClr val="tx1">
                    <a:lumMod val="95000"/>
                    <a:lumOff val="5000"/>
                  </a:schemeClr>
                </a:solidFill>
              </a:rPr>
              <a:t>Facebook:</a:t>
            </a:r>
            <a:endParaRPr lang="en-US" sz="2000" dirty="0" smtClean="0">
              <a:solidFill>
                <a:schemeClr val="tx1">
                  <a:lumMod val="95000"/>
                  <a:lumOff val="5000"/>
                </a:schemeClr>
              </a:solidFill>
            </a:endParaRPr>
          </a:p>
          <a:p>
            <a:pPr>
              <a:buFont typeface="Arial" panose="020B0604020202020204" pitchFamily="34" charset="0"/>
              <a:buChar char="•"/>
            </a:pPr>
            <a:r>
              <a:rPr lang="en-US" sz="1600" dirty="0"/>
              <a:t>Facebook is a social media platform, and Himalaya Herbals is a well-known company that specializes in herbal healthcare products. The two operate in different industries and sectors. It is possible that they may have utilized Facebook for marketing or advertising purposes, like many other companies do, but any specific business relationship or partnership would require up-to-date information beyond my knowledge cutoff date</a:t>
            </a:r>
            <a:endParaRPr lang="en-IN" sz="1600" dirty="0">
              <a:solidFill>
                <a:schemeClr val="tx1">
                  <a:lumMod val="95000"/>
                  <a:lumOff val="5000"/>
                </a:schemeClr>
              </a:solidFill>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533922" cy="445025"/>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3362" y="1132025"/>
            <a:ext cx="2702851" cy="389717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smtClean="0"/>
            </a:br>
            <a:endParaRPr lang="en-IN" dirty="0"/>
          </a:p>
        </p:txBody>
      </p:sp>
      <p:sp>
        <p:nvSpPr>
          <p:cNvPr id="3" name="Text Placeholder 2"/>
          <p:cNvSpPr>
            <a:spLocks noGrp="1"/>
          </p:cNvSpPr>
          <p:nvPr>
            <p:ph type="body" idx="1"/>
          </p:nvPr>
        </p:nvSpPr>
        <p:spPr>
          <a:xfrm>
            <a:off x="311700" y="862445"/>
            <a:ext cx="5933236" cy="3706430"/>
          </a:xfrm>
        </p:spPr>
        <p:txBody>
          <a:bodyPr>
            <a:normAutofit/>
          </a:bodyPr>
          <a:lstStyle/>
          <a:p>
            <a:r>
              <a:rPr lang="en-US" sz="2000" dirty="0" smtClean="0">
                <a:solidFill>
                  <a:schemeClr val="tx1">
                    <a:lumMod val="95000"/>
                    <a:lumOff val="5000"/>
                  </a:schemeClr>
                </a:solidFill>
              </a:rPr>
              <a:t>Instagram:</a:t>
            </a:r>
            <a:endParaRPr lang="en-US" sz="2000" dirty="0" smtClean="0">
              <a:solidFill>
                <a:schemeClr val="tx1">
                  <a:lumMod val="95000"/>
                  <a:lumOff val="5000"/>
                </a:schemeClr>
              </a:solidFill>
            </a:endParaRPr>
          </a:p>
          <a:p>
            <a:r>
              <a:rPr lang="en-US" sz="1600" dirty="0">
                <a:solidFill>
                  <a:schemeClr val="tx1">
                    <a:lumMod val="95000"/>
                    <a:lumOff val="5000"/>
                  </a:schemeClr>
                </a:solidFill>
              </a:rPr>
              <a:t>Himalaya is on an eternal quest to uncover the mysteries of nature. We chose the Himalaya mountain range of as our logo since it is a true reflection of nature's fascinating secrets. Our logo has been a representation of our closeness to nature and our pledge care for people and the Earth.</a:t>
            </a:r>
            <a:endParaRPr lang="en-IN" sz="1600" dirty="0">
              <a:solidFill>
                <a:schemeClr val="tx1">
                  <a:lumMod val="95000"/>
                  <a:lumOff val="5000"/>
                </a:schemeClr>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152537" y="1017724"/>
            <a:ext cx="2772162" cy="4125775"/>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554705" cy="44502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p:nvPr/>
        </p:nvSpPr>
        <p:spPr>
          <a:xfrm>
            <a:off x="181350" y="884809"/>
            <a:ext cx="8781300" cy="648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dirty="0">
                <a:solidFill>
                  <a:srgbClr val="434343"/>
                </a:solidFill>
              </a:rPr>
              <a:t>Part 4: Content Creation and Curation (Post creations, Designs/Video Editing, Ad Campaigns over Social Media and Email Ideation and Creation) </a:t>
            </a:r>
            <a:endParaRPr dirty="0"/>
          </a:p>
        </p:txBody>
      </p:sp>
      <p:sp>
        <p:nvSpPr>
          <p:cNvPr id="137" name="Google Shape;137;p26"/>
          <p:cNvSpPr txBox="1"/>
          <p:nvPr/>
        </p:nvSpPr>
        <p:spPr>
          <a:xfrm>
            <a:off x="478200" y="1825098"/>
            <a:ext cx="8187600" cy="16932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GB" b="1" dirty="0"/>
              <a:t>For every campaign clearly define:</a:t>
            </a:r>
            <a:endParaRPr b="1" dirty="0"/>
          </a:p>
          <a:p>
            <a:pPr marL="457200" lvl="0" indent="-317500" algn="l" rtl="0">
              <a:spcBef>
                <a:spcPts val="0"/>
              </a:spcBef>
              <a:spcAft>
                <a:spcPts val="0"/>
              </a:spcAft>
              <a:buSzPts val="1400"/>
              <a:buChar char="●"/>
            </a:pPr>
            <a:r>
              <a:rPr lang="en-GB" b="1" dirty="0"/>
              <a:t>Advertising Goals:</a:t>
            </a:r>
            <a:r>
              <a:rPr lang="en-GB" dirty="0"/>
              <a:t> increasing brand awareness, driving website traffic, or generating leads.</a:t>
            </a:r>
            <a:endParaRPr dirty="0"/>
          </a:p>
          <a:p>
            <a:pPr marL="457200" lvl="0" indent="-317500" algn="l" rtl="0">
              <a:spcBef>
                <a:spcPts val="0"/>
              </a:spcBef>
              <a:spcAft>
                <a:spcPts val="0"/>
              </a:spcAft>
              <a:buSzPts val="1400"/>
              <a:buChar char="●"/>
            </a:pPr>
            <a:r>
              <a:rPr lang="en-GB" b="1" dirty="0"/>
              <a:t>Audience Targeting:</a:t>
            </a:r>
            <a:r>
              <a:rPr lang="en-GB" dirty="0"/>
              <a:t> Define the target audience for the ad campaigns based on demographics, interests, and </a:t>
            </a:r>
            <a:r>
              <a:rPr lang="en-GB" dirty="0" err="1"/>
              <a:t>behavior</a:t>
            </a:r>
            <a:r>
              <a:rPr lang="en-GB" dirty="0"/>
              <a:t>.</a:t>
            </a:r>
            <a:endParaRPr dirty="0"/>
          </a:p>
          <a:p>
            <a:pPr marL="457200" lvl="0" indent="-317500" algn="l" rtl="0">
              <a:spcBef>
                <a:spcPts val="0"/>
              </a:spcBef>
              <a:spcAft>
                <a:spcPts val="0"/>
              </a:spcAft>
              <a:buSzPts val="1400"/>
              <a:buChar char="●"/>
            </a:pPr>
            <a:r>
              <a:rPr lang="en-GB" b="1" dirty="0"/>
              <a:t>Ad Creation:</a:t>
            </a:r>
            <a:r>
              <a:rPr lang="en-GB" dirty="0"/>
              <a:t> Create visually appealing ad creatives, compelling ad copy and relevant call-to-action.</a:t>
            </a:r>
            <a:endParaRPr dirty="0"/>
          </a:p>
          <a:p>
            <a:pPr marL="457200" lvl="0" indent="0" algn="l" rtl="0">
              <a:spcBef>
                <a:spcPts val="0"/>
              </a:spcBef>
              <a:spcAft>
                <a:spcPts val="0"/>
              </a:spcAft>
              <a:buNone/>
            </a:pPr>
            <a:endParaRPr dirty="0"/>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558636" cy="488373"/>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p:nvPr/>
        </p:nvSpPr>
        <p:spPr>
          <a:xfrm>
            <a:off x="181350" y="586913"/>
            <a:ext cx="8781300" cy="648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dirty="0">
                <a:solidFill>
                  <a:srgbClr val="434343"/>
                </a:solidFill>
              </a:rPr>
              <a:t>Part 4: Content Creation and Curation (Post creations, Designs/Video Editing, Ad Campaigns over Social Media and Email Ideation and Creation) </a:t>
            </a:r>
            <a:endParaRPr dirty="0"/>
          </a:p>
        </p:txBody>
      </p:sp>
      <p:sp>
        <p:nvSpPr>
          <p:cNvPr id="143" name="Google Shape;143;p27"/>
          <p:cNvSpPr txBox="1"/>
          <p:nvPr/>
        </p:nvSpPr>
        <p:spPr>
          <a:xfrm>
            <a:off x="478200" y="2022525"/>
            <a:ext cx="8187600" cy="14775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GB" b="1"/>
              <a:t>Ad Campaigns for email marketing:</a:t>
            </a:r>
            <a:endParaRPr b="1"/>
          </a:p>
          <a:p>
            <a:pPr marL="457200" lvl="0" indent="0" algn="l" rtl="0">
              <a:spcBef>
                <a:spcPts val="0"/>
              </a:spcBef>
              <a:spcAft>
                <a:spcPts val="0"/>
              </a:spcAft>
              <a:buNone/>
            </a:pPr>
            <a:endParaRPr b="1"/>
          </a:p>
          <a:p>
            <a:pPr marL="457200" lvl="0" indent="0" algn="l" rtl="0">
              <a:spcBef>
                <a:spcPts val="0"/>
              </a:spcBef>
              <a:spcAft>
                <a:spcPts val="0"/>
              </a:spcAft>
              <a:buNone/>
            </a:pPr>
            <a:r>
              <a:rPr lang="en-GB"/>
              <a:t>Come up with 2 email ad campaigns with the mentioned goals: </a:t>
            </a:r>
            <a:r>
              <a:rPr lang="en-GB">
                <a:solidFill>
                  <a:schemeClr val="dk1"/>
                </a:solidFill>
              </a:rPr>
              <a:t>brand awareness &amp; generating leads </a:t>
            </a:r>
            <a:endParaRPr lang="en-GB">
              <a:solidFill>
                <a:schemeClr val="dk1"/>
              </a:solidFill>
            </a:endParaRPr>
          </a:p>
          <a:p>
            <a:pPr marL="0" lvl="0" indent="0" algn="l" rtl="0">
              <a:spcBef>
                <a:spcPts val="0"/>
              </a:spcBef>
              <a:spcAft>
                <a:spcPts val="0"/>
              </a:spcAft>
              <a:buNone/>
            </a:pPr>
          </a:p>
          <a:p>
            <a:pPr marL="457200" lvl="0" indent="0" algn="l" rtl="0">
              <a:spcBef>
                <a:spcPts val="0"/>
              </a:spcBef>
              <a:spcAft>
                <a:spcPts val="0"/>
              </a:spcAft>
              <a:buNone/>
            </a:pPr>
          </a:p>
        </p:txBody>
      </p:sp>
      <p:sp>
        <p:nvSpPr>
          <p:cNvPr id="144" name="Google Shape;144;p27"/>
          <p:cNvSpPr txBox="1"/>
          <p:nvPr/>
        </p:nvSpPr>
        <p:spPr>
          <a:xfrm>
            <a:off x="766950" y="1281450"/>
            <a:ext cx="7610100" cy="849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2100" b="1">
                <a:solidFill>
                  <a:srgbClr val="434343"/>
                </a:solidFill>
              </a:rPr>
              <a:t>Email Ad Campaigns</a:t>
            </a:r>
            <a:endParaRPr sz="2100" b="1">
              <a:solidFill>
                <a:srgbClr val="434343"/>
              </a:solidFill>
            </a:endParaRPr>
          </a:p>
          <a:p>
            <a:pPr marL="0" lvl="0" indent="0" algn="l" rtl="0">
              <a:spcBef>
                <a:spcPts val="0"/>
              </a:spcBef>
              <a:spcAft>
                <a:spcPts val="0"/>
              </a:spcAft>
              <a:buNone/>
            </a:pPr>
            <a:endParaRPr sz="1900"/>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224"/>
            <a:ext cx="1479071" cy="431253"/>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p:nvPr/>
        </p:nvSpPr>
        <p:spPr>
          <a:xfrm>
            <a:off x="741550" y="557550"/>
            <a:ext cx="7610100" cy="849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2100" b="1" dirty="0">
                <a:solidFill>
                  <a:srgbClr val="434343"/>
                </a:solidFill>
              </a:rPr>
              <a:t>Email Ad Campaign 1 - Brand Awareness</a:t>
            </a:r>
            <a:endParaRPr sz="2100" b="1" dirty="0">
              <a:solidFill>
                <a:srgbClr val="434343"/>
              </a:solidFill>
            </a:endParaRPr>
          </a:p>
          <a:p>
            <a:pPr marL="0" lvl="0" indent="0" algn="l" rtl="0">
              <a:spcBef>
                <a:spcPts val="0"/>
              </a:spcBef>
              <a:spcAft>
                <a:spcPts val="0"/>
              </a:spcAft>
              <a:buNone/>
            </a:pPr>
            <a:r>
              <a:rPr lang="en-GB" sz="1900" dirty="0"/>
              <a:t>(insert emailer image)</a:t>
            </a:r>
            <a:endParaRPr sz="1900"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986" y="31173"/>
            <a:ext cx="1409368" cy="436418"/>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5882" y="0"/>
            <a:ext cx="2608118" cy="514350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p:nvPr/>
        </p:nvSpPr>
        <p:spPr>
          <a:xfrm>
            <a:off x="665350" y="481350"/>
            <a:ext cx="7610100" cy="1141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2100" b="1" dirty="0">
                <a:solidFill>
                  <a:srgbClr val="434343"/>
                </a:solidFill>
              </a:rPr>
              <a:t>Email Ad Campaign 2 - Lead Generation</a:t>
            </a:r>
            <a:endParaRPr sz="2100" b="1" dirty="0">
              <a:solidFill>
                <a:srgbClr val="434343"/>
              </a:solidFill>
            </a:endParaRPr>
          </a:p>
          <a:p>
            <a:pPr marL="0" lvl="0" indent="0" algn="l" rtl="0">
              <a:spcBef>
                <a:spcPts val="0"/>
              </a:spcBef>
              <a:spcAft>
                <a:spcPts val="0"/>
              </a:spcAft>
              <a:buClr>
                <a:schemeClr val="dk1"/>
              </a:buClr>
              <a:buSzPts val="1100"/>
              <a:buFont typeface="Arial" panose="020B0604020202020204"/>
              <a:buNone/>
            </a:pPr>
            <a:r>
              <a:rPr lang="en-GB" sz="1900" dirty="0">
                <a:solidFill>
                  <a:schemeClr val="dk1"/>
                </a:solidFill>
              </a:rPr>
              <a:t>(insert emailer image)</a:t>
            </a:r>
            <a:endParaRPr sz="1900" dirty="0">
              <a:solidFill>
                <a:schemeClr val="dk1"/>
              </a:solidFill>
            </a:endParaRPr>
          </a:p>
          <a:p>
            <a:pPr marL="0" lvl="0" indent="0" algn="l" rtl="0">
              <a:spcBef>
                <a:spcPts val="0"/>
              </a:spcBef>
              <a:spcAft>
                <a:spcPts val="0"/>
              </a:spcAft>
              <a:buNone/>
            </a:pPr>
            <a:endParaRPr sz="1900"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406334" cy="400080"/>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9627" y="0"/>
            <a:ext cx="2774373" cy="51435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696150" y="632299"/>
            <a:ext cx="7610100" cy="813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dirty="0">
                <a:solidFill>
                  <a:srgbClr val="434343"/>
                </a:solidFill>
              </a:rPr>
              <a:t>Part 1: Brand study, Competitor Analysis &amp; Buyer’s/Audience’s Persona</a:t>
            </a:r>
            <a:endParaRPr sz="1900" dirty="0"/>
          </a:p>
        </p:txBody>
      </p:sp>
      <p:sp>
        <p:nvSpPr>
          <p:cNvPr id="74" name="Google Shape;74;p16"/>
          <p:cNvSpPr txBox="1"/>
          <p:nvPr/>
        </p:nvSpPr>
        <p:spPr>
          <a:xfrm>
            <a:off x="696150" y="1445899"/>
            <a:ext cx="7610100" cy="470895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a:p>
            <a:pPr marL="457200" lvl="0" indent="-317500" algn="l" rtl="0">
              <a:spcBef>
                <a:spcPts val="0"/>
              </a:spcBef>
              <a:spcAft>
                <a:spcPts val="0"/>
              </a:spcAft>
              <a:buSzPts val="1400"/>
              <a:buChar char="●"/>
            </a:pPr>
            <a:r>
              <a:rPr lang="en-GB" b="1" dirty="0"/>
              <a:t>Analyze Brand Messaging:</a:t>
            </a:r>
            <a:r>
              <a:rPr lang="en-GB" dirty="0"/>
              <a:t> </a:t>
            </a:r>
            <a:endParaRPr lang="en-GB" dirty="0" smtClean="0"/>
          </a:p>
          <a:p>
            <a:pPr marL="139700" lvl="0">
              <a:buSzPts val="1400"/>
            </a:pPr>
            <a:endParaRPr lang="en-US" dirty="0" smtClean="0"/>
          </a:p>
          <a:p>
            <a:pPr marL="139700" lvl="0">
              <a:buSzPts val="1400"/>
            </a:pPr>
            <a:r>
              <a:rPr lang="en-US" dirty="0" smtClean="0">
                <a:latin typeface="Arial Rounded MT Bold" panose="020F0704030504030204" pitchFamily="34" charset="0"/>
              </a:rPr>
              <a:t>Brand </a:t>
            </a:r>
            <a:r>
              <a:rPr lang="en-US" dirty="0">
                <a:latin typeface="Arial Rounded MT Bold" panose="020F0704030504030204" pitchFamily="34" charset="0"/>
              </a:rPr>
              <a:t>Situating</a:t>
            </a:r>
            <a:r>
              <a:rPr lang="en-US" dirty="0"/>
              <a:t>: Analyze how the brand positions itself on the lookout and against contenders. Search for messages that feature the brand's remarkable selling focuses (USPs) and differentiators. Solid brand situating builds up the brand's personality in the personalities of buyers</a:t>
            </a:r>
            <a:r>
              <a:rPr lang="en-US" dirty="0" smtClean="0"/>
              <a:t>.</a:t>
            </a:r>
            <a:endParaRPr lang="en-US" dirty="0" smtClean="0"/>
          </a:p>
          <a:p>
            <a:pPr marL="139700" lvl="0">
              <a:buSzPts val="1400"/>
            </a:pPr>
            <a:r>
              <a:rPr lang="en-US" dirty="0">
                <a:latin typeface="Arial Rounded MT Bold" panose="020F0704030504030204" pitchFamily="34" charset="0"/>
              </a:rPr>
              <a:t>Brand Tone and Character</a:t>
            </a:r>
            <a:r>
              <a:rPr lang="en-US" dirty="0"/>
              <a:t>: Survey the tone and character passed on through the brand's messages. Is the brand serious, funny, legitimate, or agreeable? The brand's tone ought to line up with its character and resound with the main interest group.</a:t>
            </a:r>
            <a:endParaRPr dirty="0"/>
          </a:p>
          <a:p>
            <a:pPr marL="0" lvl="0" indent="0" algn="l" rtl="0">
              <a:spcBef>
                <a:spcPts val="0"/>
              </a:spcBef>
              <a:spcAft>
                <a:spcPts val="0"/>
              </a:spcAft>
              <a:buNone/>
            </a:pPr>
            <a:r>
              <a:rPr lang="en-US" dirty="0" smtClean="0"/>
              <a:t>    </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139700" lvl="0" algn="l" rtl="0">
              <a:spcBef>
                <a:spcPts val="0"/>
              </a:spcBef>
              <a:spcAft>
                <a:spcPts val="0"/>
              </a:spcAft>
              <a:buSzPts val="1400"/>
            </a:pPr>
            <a:endParaRPr b="1" dirty="0"/>
          </a:p>
          <a:p>
            <a:pPr marL="0" lvl="0" indent="0" algn="l" rtl="0">
              <a:spcBef>
                <a:spcPts val="0"/>
              </a:spcBef>
              <a:spcAft>
                <a:spcPts val="0"/>
              </a:spcAft>
              <a:buNone/>
            </a:pPr>
            <a:endParaRPr b="1" dirty="0"/>
          </a:p>
          <a:p>
            <a:pPr marL="0" lvl="0" indent="0" algn="l" rtl="0">
              <a:spcBef>
                <a:spcPts val="0"/>
              </a:spcBef>
              <a:spcAft>
                <a:spcPts val="0"/>
              </a:spcAft>
              <a:buNone/>
            </a:pPr>
            <a:endParaRPr b="1" dirty="0"/>
          </a:p>
          <a:p>
            <a:pPr marL="0" lvl="0" indent="0" algn="l" rtl="0">
              <a:spcBef>
                <a:spcPts val="0"/>
              </a:spcBef>
              <a:spcAft>
                <a:spcPts val="0"/>
              </a:spcAft>
              <a:buNone/>
            </a:pPr>
            <a:endParaRPr b="1" dirty="0"/>
          </a:p>
          <a:p>
            <a:pPr marL="0" lvl="0" indent="0" algn="l" rtl="0">
              <a:spcBef>
                <a:spcPts val="0"/>
              </a:spcBef>
              <a:spcAft>
                <a:spcPts val="0"/>
              </a:spcAft>
              <a:buNone/>
            </a:pPr>
            <a:endParaRPr b="1" dirty="0"/>
          </a:p>
          <a:p>
            <a:pPr marL="0" lvl="0" indent="0" algn="l" rtl="0">
              <a:spcBef>
                <a:spcPts val="0"/>
              </a:spcBef>
              <a:spcAft>
                <a:spcPts val="0"/>
              </a:spcAft>
              <a:buNone/>
            </a:pPr>
            <a:endParaRPr dirty="0"/>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90725" y="3705226"/>
            <a:ext cx="1457325" cy="1457325"/>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1524" y="3734207"/>
            <a:ext cx="2276476" cy="138534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454726" cy="477982"/>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p:cNvSpPr txBox="1"/>
          <p:nvPr/>
        </p:nvSpPr>
        <p:spPr>
          <a:xfrm>
            <a:off x="162694" y="754952"/>
            <a:ext cx="8781300" cy="1423436"/>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dirty="0">
                <a:solidFill>
                  <a:srgbClr val="434343"/>
                </a:solidFill>
              </a:rPr>
              <a:t>Part 4: Content Creation and Curation (Post creations, Designs/Video </a:t>
            </a:r>
            <a:endParaRPr b="1" dirty="0">
              <a:solidFill>
                <a:srgbClr val="434343"/>
              </a:solidFill>
            </a:endParaRPr>
          </a:p>
          <a:p>
            <a:pPr marL="0" lvl="0" indent="0" algn="ctr" rtl="0">
              <a:lnSpc>
                <a:spcPct val="115000"/>
              </a:lnSpc>
              <a:spcBef>
                <a:spcPts val="0"/>
              </a:spcBef>
              <a:spcAft>
                <a:spcPts val="0"/>
              </a:spcAft>
              <a:buNone/>
            </a:pPr>
            <a:r>
              <a:rPr lang="en-GB" b="1" dirty="0" smtClean="0">
                <a:solidFill>
                  <a:srgbClr val="434343"/>
                </a:solidFill>
              </a:rPr>
              <a:t>Editing</a:t>
            </a:r>
            <a:r>
              <a:rPr lang="en-GB" b="1" dirty="0">
                <a:solidFill>
                  <a:srgbClr val="434343"/>
                </a:solidFill>
              </a:rPr>
              <a:t>, Ad Campaigns over Social Media and Email Ideation and Creation</a:t>
            </a:r>
            <a:r>
              <a:rPr lang="en-GB" b="1" dirty="0" smtClean="0">
                <a:solidFill>
                  <a:srgbClr val="434343"/>
                </a:solidFill>
              </a:rPr>
              <a:t>)</a:t>
            </a:r>
            <a:endParaRPr lang="en-GB" b="1" dirty="0" smtClean="0">
              <a:solidFill>
                <a:srgbClr val="434343"/>
              </a:solidFill>
            </a:endParaRPr>
          </a:p>
          <a:p>
            <a:pPr marL="0" lvl="0" indent="0" algn="ctr" rtl="0">
              <a:lnSpc>
                <a:spcPct val="115000"/>
              </a:lnSpc>
              <a:spcBef>
                <a:spcPts val="0"/>
              </a:spcBef>
              <a:spcAft>
                <a:spcPts val="0"/>
              </a:spcAft>
              <a:buNone/>
            </a:pPr>
            <a:endParaRPr lang="en-GB" b="1" dirty="0" smtClean="0">
              <a:solidFill>
                <a:srgbClr val="434343"/>
              </a:solidFill>
            </a:endParaRPr>
          </a:p>
          <a:p>
            <a:pPr marL="0" lvl="0" indent="0" algn="ctr" rtl="0">
              <a:lnSpc>
                <a:spcPct val="115000"/>
              </a:lnSpc>
              <a:spcBef>
                <a:spcPts val="0"/>
              </a:spcBef>
              <a:spcAft>
                <a:spcPts val="0"/>
              </a:spcAft>
              <a:buNone/>
            </a:pPr>
            <a:endParaRPr lang="en-GB" b="1" dirty="0">
              <a:solidFill>
                <a:srgbClr val="434343"/>
              </a:solidFill>
            </a:endParaRPr>
          </a:p>
          <a:p>
            <a:pPr marL="0" lvl="0" indent="0" algn="ctr" rtl="0">
              <a:lnSpc>
                <a:spcPct val="115000"/>
              </a:lnSpc>
              <a:spcBef>
                <a:spcPts val="0"/>
              </a:spcBef>
              <a:spcAft>
                <a:spcPts val="0"/>
              </a:spcAft>
              <a:buNone/>
            </a:pPr>
            <a:r>
              <a:rPr lang="en-GB" b="1" dirty="0" smtClean="0">
                <a:solidFill>
                  <a:srgbClr val="434343"/>
                </a:solidFill>
              </a:rPr>
              <a:t>     </a:t>
            </a:r>
            <a:endParaRPr dirty="0"/>
          </a:p>
        </p:txBody>
      </p:sp>
      <p:sp>
        <p:nvSpPr>
          <p:cNvPr id="160" name="Google Shape;160;p30"/>
          <p:cNvSpPr txBox="1"/>
          <p:nvPr/>
        </p:nvSpPr>
        <p:spPr>
          <a:xfrm>
            <a:off x="459544" y="1529016"/>
            <a:ext cx="8187600" cy="3108513"/>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lang="en-US" sz="1600" dirty="0" smtClean="0"/>
          </a:p>
          <a:p>
            <a:pPr marL="742950" lvl="0" indent="-285750">
              <a:buFont typeface="Arial" panose="020B0604020202020204" pitchFamily="34" charset="0"/>
              <a:buChar char="•"/>
            </a:pPr>
            <a:r>
              <a:rPr lang="en-US" sz="1600" dirty="0" smtClean="0"/>
              <a:t>Hazy targets and prerequisites: </a:t>
            </a:r>
            <a:r>
              <a:rPr lang="en-US" dirty="0" smtClean="0"/>
              <a:t>In the event that the venture objectives and necessities are not distinct, it can prompt disarray, revamp, and shortcomings</a:t>
            </a:r>
            <a:r>
              <a:rPr lang="en-US" sz="1600" dirty="0" smtClean="0"/>
              <a:t>.</a:t>
            </a:r>
            <a:endParaRPr lang="en-US" sz="1600" dirty="0" smtClean="0"/>
          </a:p>
          <a:p>
            <a:pPr marL="742950" lvl="0" indent="-285750">
              <a:buFont typeface="Arial" panose="020B0604020202020204" pitchFamily="34" charset="0"/>
              <a:buChar char="•"/>
            </a:pPr>
            <a:r>
              <a:rPr lang="en-US" sz="1600" dirty="0" smtClean="0"/>
              <a:t>Correspondence issues</a:t>
            </a:r>
            <a:r>
              <a:rPr lang="en-US" dirty="0" smtClean="0"/>
              <a:t>: Unfortunate correspondence among colleagues, partners, or clients can prompt mistaken assumptions, missed cutoff times, and clashes.</a:t>
            </a:r>
            <a:endParaRPr lang="en-US" dirty="0" smtClean="0"/>
          </a:p>
          <a:p>
            <a:pPr marL="742950" lvl="0" indent="-285750">
              <a:buFont typeface="Arial" panose="020B0604020202020204" pitchFamily="34" charset="0"/>
              <a:buChar char="•"/>
            </a:pPr>
            <a:r>
              <a:rPr lang="en-US" dirty="0" smtClean="0"/>
              <a:t>Partner the executives: Dealing with the assumptions and requests of different partners can be testing, particularly when their inclinations struggle.</a:t>
            </a:r>
            <a:endParaRPr lang="en-US" dirty="0" smtClean="0"/>
          </a:p>
          <a:p>
            <a:pPr marL="742950" lvl="0" indent="-285750">
              <a:buFont typeface="Arial" panose="020B0604020202020204" pitchFamily="34" charset="0"/>
              <a:buChar char="•"/>
            </a:pPr>
            <a:r>
              <a:rPr lang="en-US" dirty="0" smtClean="0"/>
              <a:t>Changing requirements: As a project progresses, stakeholders may request changes or modifications that can affect the project's timeline and resources.</a:t>
            </a:r>
            <a:endParaRPr lang="en-US" dirty="0" smtClean="0"/>
          </a:p>
          <a:p>
            <a:pPr marL="742950" lvl="0" indent="-285750">
              <a:buFont typeface="Arial" panose="020B0604020202020204" pitchFamily="34" charset="0"/>
              <a:buChar char="•"/>
            </a:pPr>
            <a:r>
              <a:rPr lang="en-US" dirty="0"/>
              <a:t>Seller or subcontractor the board: Assuming the undertaking includes outside merchants or subcontractors, dealing with their presentation and expectations can challenge</a:t>
            </a:r>
            <a:r>
              <a:rPr lang="en-US" dirty="0" smtClean="0"/>
              <a:t>.</a:t>
            </a:r>
            <a:endParaRPr lang="en-US" dirty="0"/>
          </a:p>
          <a:p>
            <a:pPr marL="742950" lvl="0" indent="-285750">
              <a:buFont typeface="Arial" panose="020B0604020202020204" pitchFamily="34" charset="0"/>
              <a:buChar char="•"/>
            </a:pPr>
            <a:r>
              <a:rPr lang="en-US" dirty="0"/>
              <a:t>Partner obstruction: A few partners might oppose changes achieved by the task, pursuing it trying to carry out specific choices or arrangements.</a:t>
            </a:r>
            <a:endParaRPr lang="en-US" dirty="0"/>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9936"/>
            <a:ext cx="1437506" cy="546288"/>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8520600" cy="45719"/>
          </a:xfrm>
        </p:spPr>
        <p:txBody>
          <a:bodyPr>
            <a:normAutofit fontScale="90000"/>
          </a:bodyPr>
          <a:lstStyle/>
          <a:p>
            <a:r>
              <a:rPr lang="en-US" dirty="0"/>
              <a:t> </a:t>
            </a:r>
            <a:r>
              <a:rPr lang="en-US" dirty="0" smtClean="0"/>
              <a:t>  </a:t>
            </a:r>
            <a:endParaRPr lang="en-IN" dirty="0"/>
          </a:p>
        </p:txBody>
      </p:sp>
      <p:sp>
        <p:nvSpPr>
          <p:cNvPr id="3" name="Text Placeholder 2"/>
          <p:cNvSpPr>
            <a:spLocks noGrp="1"/>
          </p:cNvSpPr>
          <p:nvPr>
            <p:ph type="body" idx="1"/>
          </p:nvPr>
        </p:nvSpPr>
        <p:spPr>
          <a:xfrm>
            <a:off x="311700" y="847725"/>
            <a:ext cx="8520600" cy="3876675"/>
          </a:xfrm>
        </p:spPr>
        <p:txBody>
          <a:bodyPr>
            <a:normAutofit/>
          </a:bodyPr>
          <a:lstStyle/>
          <a:p>
            <a:r>
              <a:rPr lang="en-US" sz="1600" dirty="0" smtClean="0">
                <a:latin typeface="Arial Rounded MT Bold" panose="020F0704030504030204" pitchFamily="34" charset="0"/>
              </a:rPr>
              <a:t>Examine the brand tagline:</a:t>
            </a:r>
            <a:endParaRPr lang="en-US" sz="1600" dirty="0" smtClean="0">
              <a:latin typeface="Arial Rounded MT Bold" panose="020F0704030504030204" pitchFamily="34" charset="0"/>
            </a:endParaRPr>
          </a:p>
          <a:p>
            <a:pPr marL="114300" indent="0">
              <a:buNone/>
            </a:pPr>
            <a:endParaRPr lang="en-US" sz="1600" dirty="0" smtClean="0">
              <a:latin typeface="Arial Rounded MT Bold" panose="020F0704030504030204" pitchFamily="34" charset="0"/>
            </a:endParaRPr>
          </a:p>
          <a:p>
            <a:r>
              <a:rPr lang="en-US" sz="1200" dirty="0">
                <a:latin typeface="Arial Rounded MT Bold" panose="020F0704030504030204" pitchFamily="34" charset="0"/>
              </a:rPr>
              <a:t> </a:t>
            </a:r>
            <a:r>
              <a:rPr lang="en-US" sz="1200" dirty="0" smtClean="0">
                <a:latin typeface="Arial Rounded MT Bold" panose="020F0704030504030204" pitchFamily="34" charset="0"/>
              </a:rPr>
              <a:t>          </a:t>
            </a:r>
            <a:r>
              <a:rPr lang="en-US" sz="1200" dirty="0"/>
              <a:t>Khush Raho, Khushaal Raho' bringing to life its vision of “Wellness in </a:t>
            </a:r>
            <a:r>
              <a:rPr lang="en-US" sz="1200" dirty="0" err="1" smtClean="0"/>
              <a:t>EveryHome</a:t>
            </a:r>
            <a:r>
              <a:rPr lang="en-US" sz="1200" dirty="0"/>
              <a:t>, Happiness in Every Heart”.</a:t>
            </a:r>
            <a:endParaRPr lang="en-US" sz="1200" dirty="0">
              <a:latin typeface="Arial Rounded MT Bold" panose="020F0704030504030204" pitchFamily="34" charset="0"/>
            </a:endParaRPr>
          </a:p>
          <a:p>
            <a:r>
              <a:rPr lang="en-US" sz="1200" dirty="0" smtClean="0">
                <a:latin typeface="Arial Rounded MT Bold" panose="020F0704030504030204" pitchFamily="34" charset="0"/>
              </a:rPr>
              <a:t>         </a:t>
            </a:r>
            <a:r>
              <a:rPr lang="en-US" sz="1200" dirty="0"/>
              <a:t>"Herbal Healthcare with a Difference": </a:t>
            </a:r>
            <a:endParaRPr lang="en-US" sz="1200" dirty="0" smtClean="0"/>
          </a:p>
          <a:p>
            <a:r>
              <a:rPr lang="en-US" sz="1200" dirty="0"/>
              <a:t> </a:t>
            </a:r>
            <a:r>
              <a:rPr lang="en-US" sz="1200" dirty="0" smtClean="0"/>
              <a:t>       </a:t>
            </a:r>
            <a:r>
              <a:rPr lang="en-US" sz="1200" dirty="0"/>
              <a:t>"Rooted in Nature, Crafted by Science":</a:t>
            </a:r>
            <a:r>
              <a:rPr lang="en-US" sz="1200" dirty="0" smtClean="0"/>
              <a:t> </a:t>
            </a:r>
            <a:endParaRPr lang="en-US" sz="1200" dirty="0" smtClean="0"/>
          </a:p>
          <a:p>
            <a:pPr marL="114300" indent="0">
              <a:buNone/>
            </a:pPr>
            <a:endParaRPr lang="en-US" sz="1600" dirty="0">
              <a:latin typeface="Arial Rounded MT Bold" panose="020F0704030504030204" pitchFamily="34"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49" y="2438876"/>
            <a:ext cx="6257925" cy="2190274"/>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48"/>
            <a:ext cx="1828801" cy="53617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p:nvPr/>
        </p:nvSpPr>
        <p:spPr>
          <a:xfrm>
            <a:off x="766950" y="641713"/>
            <a:ext cx="7610100" cy="813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dirty="0">
                <a:solidFill>
                  <a:srgbClr val="434343"/>
                </a:solidFill>
              </a:rPr>
              <a:t>Part 1: Brand study, Competitor Analysis &amp; Buyer’s/Audience’s Persona</a:t>
            </a:r>
            <a:endParaRPr sz="1900" dirty="0"/>
          </a:p>
        </p:txBody>
      </p:sp>
      <p:sp>
        <p:nvSpPr>
          <p:cNvPr id="80" name="Google Shape;80;p17"/>
          <p:cNvSpPr txBox="1"/>
          <p:nvPr/>
        </p:nvSpPr>
        <p:spPr>
          <a:xfrm>
            <a:off x="882000" y="1163322"/>
            <a:ext cx="7380000" cy="29854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a:p>
            <a:pPr marL="457200" lvl="0" indent="-317500" algn="l" rtl="0">
              <a:spcBef>
                <a:spcPts val="0"/>
              </a:spcBef>
              <a:spcAft>
                <a:spcPts val="0"/>
              </a:spcAft>
              <a:buSzPts val="1400"/>
              <a:buChar char="●"/>
            </a:pPr>
            <a:r>
              <a:rPr lang="en-GB" b="1" dirty="0"/>
              <a:t>Competitor Analysis:</a:t>
            </a:r>
            <a:r>
              <a:rPr lang="en-GB" dirty="0"/>
              <a:t> Select three competitors operating in the same industry or niche as the chosen brand, examine their USPs and online communication.</a:t>
            </a:r>
            <a:endParaRPr dirty="0"/>
          </a:p>
          <a:p>
            <a:pPr marL="0" lvl="0" indent="0" algn="l" rtl="0">
              <a:spcBef>
                <a:spcPts val="0"/>
              </a:spcBef>
              <a:spcAft>
                <a:spcPts val="0"/>
              </a:spcAft>
              <a:buNone/>
            </a:pPr>
            <a:endParaRPr b="1" dirty="0"/>
          </a:p>
          <a:p>
            <a:pPr lvl="0"/>
            <a:r>
              <a:rPr lang="en-GB" b="1" dirty="0"/>
              <a:t>Competitor </a:t>
            </a:r>
            <a:r>
              <a:rPr lang="en-GB" b="1" dirty="0" smtClean="0"/>
              <a:t>1:</a:t>
            </a:r>
            <a:r>
              <a:rPr lang="en-IN" dirty="0" smtClean="0"/>
              <a:t> </a:t>
            </a:r>
            <a:r>
              <a:rPr lang="en-IN" dirty="0">
                <a:hlinkClick r:id="rId1"/>
              </a:rPr>
              <a:t>http://www.biotique.com</a:t>
            </a:r>
            <a:r>
              <a:rPr lang="en-IN" dirty="0" smtClean="0">
                <a:hlinkClick r:id="rId1"/>
              </a:rPr>
              <a:t>/</a:t>
            </a:r>
            <a:endParaRPr lang="en-IN" dirty="0" smtClean="0"/>
          </a:p>
          <a:p>
            <a:pPr lvl="0"/>
            <a:r>
              <a:rPr lang="en-US" b="1" dirty="0"/>
              <a:t> </a:t>
            </a:r>
            <a:r>
              <a:rPr lang="en-US" b="1" dirty="0" smtClean="0"/>
              <a:t>                                                                                                                                          </a:t>
            </a:r>
            <a:r>
              <a:rPr lang="en-US" dirty="0" smtClean="0">
                <a:solidFill>
                  <a:srgbClr val="FF0000"/>
                </a:solidFill>
                <a:latin typeface="Arial Rounded MT Bold" panose="020F0704030504030204" pitchFamily="34" charset="0"/>
              </a:rPr>
              <a:t>USP:</a:t>
            </a:r>
            <a:r>
              <a:rPr lang="en-US" dirty="0" smtClean="0"/>
              <a:t> </a:t>
            </a:r>
            <a:r>
              <a:rPr lang="en-US" dirty="0"/>
              <a:t>Natural beauty, leave long days, International marketing, skin natural </a:t>
            </a:r>
            <a:endParaRPr lang="en-US" dirty="0" smtClean="0"/>
          </a:p>
          <a:p>
            <a:pPr lvl="0"/>
            <a:r>
              <a:rPr lang="en-US" b="1" dirty="0" smtClean="0"/>
              <a:t> </a:t>
            </a:r>
            <a:endParaRPr b="1" dirty="0"/>
          </a:p>
          <a:p>
            <a:pPr lvl="0"/>
            <a:r>
              <a:rPr lang="en-IN" dirty="0">
                <a:solidFill>
                  <a:srgbClr val="FF0000"/>
                </a:solidFill>
                <a:latin typeface="Arial Rounded MT Bold" panose="020F0704030504030204" pitchFamily="34" charset="0"/>
              </a:rPr>
              <a:t>Communication:</a:t>
            </a:r>
            <a:r>
              <a:rPr lang="en-IN" dirty="0"/>
              <a:t> </a:t>
            </a:r>
            <a:r>
              <a:rPr lang="en-IN" dirty="0" smtClean="0"/>
              <a:t>Maintain </a:t>
            </a:r>
            <a:r>
              <a:rPr lang="en-IN" dirty="0"/>
              <a:t>a global consumer base ,</a:t>
            </a:r>
            <a:r>
              <a:rPr lang="en-IN" dirty="0" err="1" smtClean="0"/>
              <a:t>benifits</a:t>
            </a:r>
            <a:r>
              <a:rPr lang="en-IN" dirty="0"/>
              <a:t>, campaigns. </a:t>
            </a:r>
            <a:endParaRPr b="1" dirty="0"/>
          </a:p>
          <a:p>
            <a:pPr marL="0" lvl="0" indent="0" algn="l" rtl="0">
              <a:spcBef>
                <a:spcPts val="0"/>
              </a:spcBef>
              <a:spcAft>
                <a:spcPts val="0"/>
              </a:spcAft>
              <a:buNone/>
            </a:pPr>
            <a:endParaRPr b="1" dirty="0"/>
          </a:p>
          <a:p>
            <a:pPr marL="0" lvl="0" indent="0" algn="l" rtl="0">
              <a:spcBef>
                <a:spcPts val="0"/>
              </a:spcBef>
              <a:spcAft>
                <a:spcPts val="0"/>
              </a:spcAft>
              <a:buNone/>
            </a:pPr>
            <a:endParaRPr b="1" dirty="0"/>
          </a:p>
          <a:p>
            <a:pPr marL="0" lvl="0" indent="0" algn="l" rtl="0">
              <a:spcBef>
                <a:spcPts val="0"/>
              </a:spcBef>
              <a:spcAft>
                <a:spcPts val="0"/>
              </a:spcAft>
              <a:buNone/>
            </a:pPr>
            <a:endParaRPr b="1" dirty="0"/>
          </a:p>
          <a:p>
            <a:pPr marL="0" lvl="0" indent="0" algn="l" rtl="0">
              <a:spcBef>
                <a:spcPts val="0"/>
              </a:spcBef>
              <a:spcAft>
                <a:spcPts val="0"/>
              </a:spcAft>
              <a:buNone/>
            </a:pPr>
            <a:endParaRPr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5739" cy="50569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446" y="3266873"/>
            <a:ext cx="3606874" cy="176370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1155" y="3266873"/>
            <a:ext cx="3762737" cy="1763703"/>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875" y="446809"/>
            <a:ext cx="8520600" cy="581891"/>
          </a:xfrm>
        </p:spPr>
        <p:txBody>
          <a:bodyPr>
            <a:normAutofit fontScale="90000"/>
          </a:bodyPr>
          <a:lstStyle/>
          <a:p>
            <a:r>
              <a:rPr lang="en-IN" sz="1400" dirty="0" smtClean="0"/>
              <a:t> </a:t>
            </a:r>
            <a:r>
              <a:rPr lang="en-IN" sz="1400" b="1" dirty="0" smtClean="0">
                <a:solidFill>
                  <a:schemeClr val="tx1">
                    <a:lumMod val="95000"/>
                    <a:lumOff val="5000"/>
                  </a:schemeClr>
                </a:solidFill>
              </a:rPr>
              <a:t>Competitor </a:t>
            </a:r>
            <a:r>
              <a:rPr lang="en-IN" sz="1400" b="1" dirty="0">
                <a:solidFill>
                  <a:schemeClr val="tx1">
                    <a:lumMod val="95000"/>
                    <a:lumOff val="5000"/>
                  </a:schemeClr>
                </a:solidFill>
              </a:rPr>
              <a:t>2</a:t>
            </a:r>
            <a:r>
              <a:rPr lang="en-IN" sz="1400" dirty="0" smtClean="0">
                <a:solidFill>
                  <a:schemeClr val="accent1">
                    <a:lumMod val="75000"/>
                  </a:schemeClr>
                </a:solidFill>
              </a:rPr>
              <a:t>:  </a:t>
            </a:r>
            <a:r>
              <a:rPr lang="en-IN" sz="1400" dirty="0">
                <a:solidFill>
                  <a:schemeClr val="accent1">
                    <a:lumMod val="75000"/>
                  </a:schemeClr>
                </a:solidFill>
                <a:hlinkClick r:id="rId1"/>
              </a:rPr>
              <a:t>http://www.patanjali.com</a:t>
            </a:r>
            <a:r>
              <a:rPr lang="en-IN" sz="1400" dirty="0" smtClean="0">
                <a:hlinkClick r:id="rId1"/>
              </a:rPr>
              <a:t>/</a:t>
            </a:r>
            <a:r>
              <a:rPr lang="en-IN" sz="1400" dirty="0" smtClean="0"/>
              <a:t> </a:t>
            </a:r>
            <a:br>
              <a:rPr lang="en-IN" sz="1400" dirty="0" smtClean="0"/>
            </a:br>
            <a:r>
              <a:rPr lang="en-US" sz="1400" dirty="0" smtClean="0">
                <a:solidFill>
                  <a:srgbClr val="FF0000"/>
                </a:solidFill>
              </a:rPr>
              <a:t>USP</a:t>
            </a:r>
            <a:r>
              <a:rPr lang="en-US" sz="1400" dirty="0" smtClean="0"/>
              <a:t>:  </a:t>
            </a:r>
            <a:r>
              <a:rPr lang="en-US" sz="1400" dirty="0"/>
              <a:t>unhealthy product, Good services ,Range of </a:t>
            </a:r>
            <a:r>
              <a:rPr lang="en-US" sz="1400" dirty="0" smtClean="0"/>
              <a:t>categories</a:t>
            </a:r>
            <a:endParaRPr lang="en-IN" sz="1400" dirty="0"/>
          </a:p>
        </p:txBody>
      </p:sp>
      <p:sp>
        <p:nvSpPr>
          <p:cNvPr id="3" name="Text Placeholder 2"/>
          <p:cNvSpPr>
            <a:spLocks noGrp="1"/>
          </p:cNvSpPr>
          <p:nvPr>
            <p:ph type="body" idx="1"/>
          </p:nvPr>
        </p:nvSpPr>
        <p:spPr>
          <a:xfrm>
            <a:off x="519518" y="826774"/>
            <a:ext cx="8520600" cy="3708162"/>
          </a:xfrm>
        </p:spPr>
        <p:txBody>
          <a:bodyPr/>
          <a:lstStyle/>
          <a:p>
            <a:pPr marL="114300" indent="0">
              <a:buNone/>
            </a:pPr>
            <a:r>
              <a:rPr lang="en-IN" sz="1400" dirty="0">
                <a:solidFill>
                  <a:srgbClr val="FF0000"/>
                </a:solidFill>
              </a:rPr>
              <a:t>Communication</a:t>
            </a:r>
            <a:r>
              <a:rPr lang="en-IN" sz="1200" dirty="0">
                <a:solidFill>
                  <a:schemeClr val="tx1">
                    <a:lumMod val="95000"/>
                    <a:lumOff val="5000"/>
                  </a:schemeClr>
                </a:solidFill>
              </a:rPr>
              <a:t>: </a:t>
            </a:r>
            <a:r>
              <a:rPr lang="en-IN" sz="1200" dirty="0" smtClean="0">
                <a:solidFill>
                  <a:schemeClr val="tx1">
                    <a:lumMod val="95000"/>
                    <a:lumOff val="5000"/>
                  </a:schemeClr>
                </a:solidFill>
              </a:rPr>
              <a:t> Comprehensive </a:t>
            </a:r>
            <a:r>
              <a:rPr lang="en-IN" sz="1200" dirty="0">
                <a:solidFill>
                  <a:schemeClr val="tx1">
                    <a:lumMod val="95000"/>
                    <a:lumOff val="5000"/>
                  </a:schemeClr>
                </a:solidFill>
              </a:rPr>
              <a:t>plane, Globalisation, Revolutionary </a:t>
            </a:r>
            <a:r>
              <a:rPr lang="en-IN" sz="1200" dirty="0" smtClean="0">
                <a:solidFill>
                  <a:schemeClr val="tx1">
                    <a:lumMod val="95000"/>
                    <a:lumOff val="5000"/>
                  </a:schemeClr>
                </a:solidFill>
              </a:rPr>
              <a:t>approach</a:t>
            </a:r>
            <a:endParaRPr lang="en-IN" sz="1200" dirty="0" smtClean="0">
              <a:solidFill>
                <a:schemeClr val="tx1">
                  <a:lumMod val="95000"/>
                  <a:lumOff val="5000"/>
                </a:schemeClr>
              </a:solidFill>
            </a:endParaRPr>
          </a:p>
          <a:p>
            <a:pPr marL="114300" indent="0">
              <a:buNone/>
            </a:pPr>
            <a:endParaRPr lang="en-US" sz="1200" dirty="0">
              <a:solidFill>
                <a:schemeClr val="tx1">
                  <a:lumMod val="95000"/>
                  <a:lumOff val="5000"/>
                </a:schemeClr>
              </a:solidFill>
            </a:endParaRPr>
          </a:p>
          <a:p>
            <a:pPr marL="114300" indent="0">
              <a:buNone/>
            </a:pPr>
            <a:endParaRPr lang="en-US" sz="1200" dirty="0" smtClean="0">
              <a:solidFill>
                <a:schemeClr val="tx1">
                  <a:lumMod val="95000"/>
                  <a:lumOff val="5000"/>
                </a:schemeClr>
              </a:solidFill>
            </a:endParaRPr>
          </a:p>
          <a:p>
            <a:pPr marL="114300" indent="0">
              <a:buNone/>
            </a:pPr>
            <a:endParaRPr lang="en-US" sz="1200" dirty="0">
              <a:solidFill>
                <a:schemeClr val="tx1">
                  <a:lumMod val="95000"/>
                  <a:lumOff val="5000"/>
                </a:schemeClr>
              </a:solidFill>
            </a:endParaRPr>
          </a:p>
          <a:p>
            <a:pPr marL="114300" indent="0">
              <a:buNone/>
            </a:pPr>
            <a:endParaRPr lang="en-US" sz="1200" dirty="0" smtClean="0">
              <a:solidFill>
                <a:schemeClr val="tx1">
                  <a:lumMod val="95000"/>
                  <a:lumOff val="5000"/>
                </a:schemeClr>
              </a:solidFill>
            </a:endParaRPr>
          </a:p>
          <a:p>
            <a:pPr marL="114300" indent="0">
              <a:buNone/>
            </a:pPr>
            <a:endParaRPr lang="en-US" sz="1200" dirty="0">
              <a:solidFill>
                <a:schemeClr val="tx1">
                  <a:lumMod val="95000"/>
                  <a:lumOff val="5000"/>
                </a:schemeClr>
              </a:solidFill>
            </a:endParaRPr>
          </a:p>
          <a:p>
            <a:pPr marL="114300" indent="0">
              <a:buNone/>
            </a:pPr>
            <a:endParaRPr lang="en-US" sz="1200" dirty="0" smtClean="0">
              <a:solidFill>
                <a:schemeClr val="tx1">
                  <a:lumMod val="95000"/>
                  <a:lumOff val="5000"/>
                </a:schemeClr>
              </a:solidFill>
            </a:endParaRPr>
          </a:p>
          <a:p>
            <a:pPr marL="114300" indent="0">
              <a:buNone/>
            </a:pPr>
            <a:endParaRPr lang="en-US" sz="1200" dirty="0">
              <a:solidFill>
                <a:schemeClr val="tx1">
                  <a:lumMod val="95000"/>
                  <a:lumOff val="5000"/>
                </a:schemeClr>
              </a:solidFill>
            </a:endParaRPr>
          </a:p>
          <a:p>
            <a:pPr marL="114300" indent="0">
              <a:buNone/>
            </a:pPr>
            <a:r>
              <a:rPr lang="en-IN" sz="1200" b="1" dirty="0" err="1" smtClean="0">
                <a:solidFill>
                  <a:schemeClr val="tx1">
                    <a:lumMod val="95000"/>
                    <a:lumOff val="5000"/>
                  </a:schemeClr>
                </a:solidFill>
              </a:rPr>
              <a:t>Comptitor</a:t>
            </a:r>
            <a:r>
              <a:rPr lang="en-IN" sz="1200" b="1" dirty="0" smtClean="0">
                <a:solidFill>
                  <a:schemeClr val="tx1">
                    <a:lumMod val="95000"/>
                    <a:lumOff val="5000"/>
                  </a:schemeClr>
                </a:solidFill>
              </a:rPr>
              <a:t> </a:t>
            </a:r>
            <a:r>
              <a:rPr lang="en-IN" sz="1200" b="1" dirty="0">
                <a:solidFill>
                  <a:schemeClr val="tx1">
                    <a:lumMod val="95000"/>
                    <a:lumOff val="5000"/>
                  </a:schemeClr>
                </a:solidFill>
              </a:rPr>
              <a:t>3</a:t>
            </a:r>
            <a:r>
              <a:rPr lang="en-IN" sz="1200" dirty="0" smtClean="0">
                <a:solidFill>
                  <a:schemeClr val="tx1">
                    <a:lumMod val="95000"/>
                    <a:lumOff val="5000"/>
                  </a:schemeClr>
                </a:solidFill>
              </a:rPr>
              <a:t>: </a:t>
            </a:r>
            <a:r>
              <a:rPr lang="en-IN" sz="1200" dirty="0" smtClean="0"/>
              <a:t> </a:t>
            </a:r>
            <a:r>
              <a:rPr lang="en-IN" sz="1200" dirty="0">
                <a:hlinkClick r:id="rId2"/>
              </a:rPr>
              <a:t>http://</a:t>
            </a:r>
            <a:r>
              <a:rPr lang="en-IN" sz="1200" dirty="0" smtClean="0">
                <a:hlinkClick r:id="rId2"/>
              </a:rPr>
              <a:t>www.lotus.com</a:t>
            </a:r>
            <a:r>
              <a:rPr lang="en-IN" sz="1200" dirty="0" smtClean="0"/>
              <a:t> </a:t>
            </a:r>
            <a:endParaRPr lang="en-US" sz="1200" dirty="0">
              <a:solidFill>
                <a:schemeClr val="tx1">
                  <a:lumMod val="95000"/>
                  <a:lumOff val="5000"/>
                </a:schemeClr>
              </a:solidFill>
            </a:endParaRPr>
          </a:p>
          <a:p>
            <a:pPr marL="114300" indent="0">
              <a:buNone/>
            </a:pPr>
            <a:r>
              <a:rPr lang="en-US" sz="1200" dirty="0">
                <a:solidFill>
                  <a:srgbClr val="FF0000"/>
                </a:solidFill>
              </a:rPr>
              <a:t>USP</a:t>
            </a:r>
            <a:r>
              <a:rPr lang="en-US" sz="1200" dirty="0">
                <a:solidFill>
                  <a:schemeClr val="tx1">
                    <a:lumMod val="95000"/>
                    <a:lumOff val="5000"/>
                  </a:schemeClr>
                </a:solidFill>
              </a:rPr>
              <a:t>: Toxins free, loyal customers, ultra awesome, strength of purity</a:t>
            </a:r>
            <a:r>
              <a:rPr lang="en-US" sz="1200" dirty="0"/>
              <a:t>.</a:t>
            </a:r>
            <a:endParaRPr lang="en-US" sz="1200" dirty="0">
              <a:solidFill>
                <a:schemeClr val="tx1">
                  <a:lumMod val="95000"/>
                  <a:lumOff val="5000"/>
                </a:schemeClr>
              </a:solidFill>
            </a:endParaRPr>
          </a:p>
          <a:p>
            <a:pPr marL="114300" indent="0">
              <a:buNone/>
            </a:pPr>
            <a:r>
              <a:rPr lang="en-US" sz="1200" dirty="0">
                <a:solidFill>
                  <a:srgbClr val="FF0000"/>
                </a:solidFill>
              </a:rPr>
              <a:t>Communication</a:t>
            </a:r>
            <a:r>
              <a:rPr lang="en-US" sz="1200" dirty="0" smtClean="0">
                <a:solidFill>
                  <a:srgbClr val="FF0000"/>
                </a:solidFill>
              </a:rPr>
              <a:t>:</a:t>
            </a:r>
            <a:r>
              <a:rPr lang="en-US" sz="1200" dirty="0" smtClean="0"/>
              <a:t>  </a:t>
            </a:r>
            <a:r>
              <a:rPr lang="en-US" sz="1200" dirty="0">
                <a:solidFill>
                  <a:schemeClr val="tx1">
                    <a:lumMod val="95000"/>
                    <a:lumOff val="5000"/>
                  </a:schemeClr>
                </a:solidFill>
              </a:rPr>
              <a:t>Goodness inside, collaboration, beauty and </a:t>
            </a:r>
            <a:r>
              <a:rPr lang="en-US" sz="1200" dirty="0" smtClean="0">
                <a:solidFill>
                  <a:schemeClr val="tx1">
                    <a:lumMod val="95000"/>
                    <a:lumOff val="5000"/>
                  </a:schemeClr>
                </a:solidFill>
              </a:rPr>
              <a:t>wellness </a:t>
            </a:r>
            <a:r>
              <a:rPr lang="en-US" sz="1200" dirty="0">
                <a:solidFill>
                  <a:schemeClr val="tx1">
                    <a:lumMod val="95000"/>
                    <a:lumOff val="5000"/>
                  </a:schemeClr>
                </a:solidFill>
              </a:rPr>
              <a:t>needs, personal care</a:t>
            </a:r>
            <a:endParaRPr lang="en-US" sz="1200" dirty="0" smtClean="0">
              <a:solidFill>
                <a:schemeClr val="tx1">
                  <a:lumMod val="95000"/>
                  <a:lumOff val="5000"/>
                </a:schemeClr>
              </a:solidFill>
            </a:endParaRPr>
          </a:p>
          <a:p>
            <a:pPr marL="114300" indent="0">
              <a:buNone/>
            </a:pPr>
            <a:endParaRPr lang="en-US" sz="1200" dirty="0">
              <a:solidFill>
                <a:schemeClr val="tx1">
                  <a:lumMod val="95000"/>
                  <a:lumOff val="5000"/>
                </a:schemeClr>
              </a:solidFill>
            </a:endParaRPr>
          </a:p>
          <a:p>
            <a:pPr marL="114300" indent="0">
              <a:buNone/>
            </a:pPr>
            <a:endParaRPr lang="en-US" sz="1200" dirty="0" smtClean="0">
              <a:solidFill>
                <a:schemeClr val="tx1">
                  <a:lumMod val="95000"/>
                  <a:lumOff val="5000"/>
                </a:schemeClr>
              </a:solidFill>
            </a:endParaRPr>
          </a:p>
          <a:p>
            <a:pPr marL="114300" indent="0">
              <a:buNone/>
            </a:pPr>
            <a:endParaRPr lang="en-US" sz="1200" dirty="0">
              <a:solidFill>
                <a:schemeClr val="tx1">
                  <a:lumMod val="95000"/>
                  <a:lumOff val="5000"/>
                </a:schemeClr>
              </a:solidFill>
            </a:endParaRPr>
          </a:p>
          <a:p>
            <a:pPr marL="114300" indent="0">
              <a:buNone/>
            </a:pPr>
            <a:endParaRPr lang="en-IN" sz="1200" dirty="0">
              <a:solidFill>
                <a:schemeClr val="tx1">
                  <a:lumMod val="95000"/>
                  <a:lumOff val="5000"/>
                </a:schemeClr>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573" y="1402772"/>
            <a:ext cx="2597727" cy="115339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9818" y="1527463"/>
            <a:ext cx="2992581" cy="115339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6275" y="3337383"/>
            <a:ext cx="2933700" cy="157162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1999" y="3337383"/>
            <a:ext cx="3603076" cy="1534202"/>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29440"/>
            <a:ext cx="1547812" cy="476249"/>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p:nvPr/>
        </p:nvSpPr>
        <p:spPr>
          <a:xfrm>
            <a:off x="1533900" y="178195"/>
            <a:ext cx="7610100" cy="813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dirty="0">
                <a:solidFill>
                  <a:srgbClr val="434343"/>
                </a:solidFill>
              </a:rPr>
              <a:t>Part 1: Brand study, Competitor Analysis &amp; Buyer’s/Audience’s Persona</a:t>
            </a:r>
            <a:endParaRPr sz="1900" dirty="0"/>
          </a:p>
        </p:txBody>
      </p:sp>
      <p:sp>
        <p:nvSpPr>
          <p:cNvPr id="86" name="Google Shape;86;p18"/>
          <p:cNvSpPr txBox="1"/>
          <p:nvPr/>
        </p:nvSpPr>
        <p:spPr>
          <a:xfrm>
            <a:off x="332510" y="683015"/>
            <a:ext cx="3927763" cy="406262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a:p>
            <a:pPr marL="457200" lvl="0" indent="-317500" algn="l" rtl="0">
              <a:spcBef>
                <a:spcPts val="0"/>
              </a:spcBef>
              <a:spcAft>
                <a:spcPts val="0"/>
              </a:spcAft>
              <a:buSzPts val="1400"/>
              <a:buChar char="●"/>
            </a:pPr>
            <a:r>
              <a:rPr lang="en-GB" b="1" dirty="0"/>
              <a:t>Buyer's/Audience's Persona:</a:t>
            </a:r>
            <a:r>
              <a:rPr lang="en-GB" dirty="0"/>
              <a:t> Clearly define the target audience for the chosen brand. Consider demographics, psychographics, </a:t>
            </a:r>
            <a:r>
              <a:rPr lang="en-GB" dirty="0" smtClean="0"/>
              <a:t>behaviours, </a:t>
            </a:r>
            <a:r>
              <a:rPr lang="en-GB" dirty="0"/>
              <a:t>and interests.</a:t>
            </a:r>
            <a:endParaRPr dirty="0"/>
          </a:p>
          <a:p>
            <a:pPr marL="0" lvl="0" indent="0" algn="l" rtl="0">
              <a:spcBef>
                <a:spcPts val="0"/>
              </a:spcBef>
              <a:spcAft>
                <a:spcPts val="0"/>
              </a:spcAft>
              <a:buNone/>
            </a:pPr>
            <a:endParaRPr dirty="0"/>
          </a:p>
          <a:p>
            <a:pPr marL="457200" lvl="0" indent="0" algn="l" rtl="0">
              <a:spcBef>
                <a:spcPts val="0"/>
              </a:spcBef>
              <a:spcAft>
                <a:spcPts val="0"/>
              </a:spcAft>
              <a:buNone/>
            </a:pPr>
            <a:r>
              <a:rPr lang="en-US" dirty="0" smtClean="0"/>
              <a:t>Himalaya herbals </a:t>
            </a:r>
            <a:endParaRPr lang="en-US" dirty="0" smtClean="0"/>
          </a:p>
          <a:p>
            <a:pPr marL="457200" lvl="0" indent="0" algn="l" rtl="0">
              <a:spcBef>
                <a:spcPts val="0"/>
              </a:spcBef>
              <a:spcAft>
                <a:spcPts val="0"/>
              </a:spcAft>
              <a:buNone/>
            </a:pPr>
            <a:r>
              <a:rPr lang="en-US" dirty="0" smtClean="0"/>
              <a:t>18-50</a:t>
            </a:r>
            <a:endParaRPr lang="en-US" dirty="0" smtClean="0"/>
          </a:p>
          <a:p>
            <a:pPr marL="457200" lvl="0" indent="0" algn="l" rtl="0">
              <a:spcBef>
                <a:spcPts val="0"/>
              </a:spcBef>
              <a:spcAft>
                <a:spcPts val="0"/>
              </a:spcAft>
              <a:buNone/>
            </a:pPr>
            <a:r>
              <a:rPr lang="en-US" dirty="0" smtClean="0"/>
              <a:t>Male</a:t>
            </a:r>
            <a:endParaRPr lang="en-US" dirty="0" smtClean="0"/>
          </a:p>
          <a:p>
            <a:pPr marL="457200" lvl="0" indent="0" algn="l" rtl="0">
              <a:spcBef>
                <a:spcPts val="0"/>
              </a:spcBef>
              <a:spcAft>
                <a:spcPts val="0"/>
              </a:spcAft>
              <a:buNone/>
            </a:pPr>
            <a:r>
              <a:rPr lang="en-US" dirty="0" smtClean="0"/>
              <a:t>No</a:t>
            </a:r>
            <a:endParaRPr lang="en-US" dirty="0" smtClean="0"/>
          </a:p>
          <a:p>
            <a:pPr marL="457200" lvl="0" indent="0" algn="l" rtl="0">
              <a:spcBef>
                <a:spcPts val="0"/>
              </a:spcBef>
              <a:spcAft>
                <a:spcPts val="0"/>
              </a:spcAft>
              <a:buNone/>
            </a:pPr>
            <a:r>
              <a:rPr lang="en-US" dirty="0" smtClean="0"/>
              <a:t>Unmarried</a:t>
            </a:r>
            <a:endParaRPr lang="en-US" dirty="0" smtClean="0"/>
          </a:p>
          <a:p>
            <a:pPr marL="457200" lvl="0" indent="0" algn="l" rtl="0">
              <a:spcBef>
                <a:spcPts val="0"/>
              </a:spcBef>
              <a:spcAft>
                <a:spcPts val="0"/>
              </a:spcAft>
              <a:buNone/>
            </a:pPr>
            <a:r>
              <a:rPr lang="en-US" dirty="0" smtClean="0"/>
              <a:t>Metro cities like </a:t>
            </a:r>
            <a:r>
              <a:rPr lang="en-US" dirty="0" err="1" smtClean="0"/>
              <a:t>Banglore</a:t>
            </a:r>
            <a:r>
              <a:rPr lang="en-US" dirty="0" smtClean="0"/>
              <a:t>, </a:t>
            </a:r>
            <a:r>
              <a:rPr lang="en-US" dirty="0" err="1" smtClean="0"/>
              <a:t>Hyderabad,etc</a:t>
            </a:r>
            <a:endParaRPr lang="en-US" dirty="0" smtClean="0"/>
          </a:p>
          <a:p>
            <a:pPr marL="457200" lvl="0" indent="0" algn="l" rtl="0">
              <a:spcBef>
                <a:spcPts val="0"/>
              </a:spcBef>
              <a:spcAft>
                <a:spcPts val="0"/>
              </a:spcAft>
              <a:buNone/>
            </a:pPr>
            <a:r>
              <a:rPr lang="en-US" dirty="0" smtClean="0"/>
              <a:t>Tier2 and tier3 cities</a:t>
            </a:r>
            <a:endParaRPr lang="en-US" dirty="0" smtClean="0"/>
          </a:p>
          <a:p>
            <a:pPr marL="457200" lvl="0" indent="0" algn="l" rtl="0">
              <a:spcBef>
                <a:spcPts val="0"/>
              </a:spcBef>
              <a:spcAft>
                <a:spcPts val="0"/>
              </a:spcAft>
              <a:buNone/>
            </a:pPr>
            <a:r>
              <a:rPr lang="en-US" dirty="0" smtClean="0"/>
              <a:t>With remote villages</a:t>
            </a:r>
            <a:endParaRPr lang="en-US" dirty="0" smtClean="0"/>
          </a:p>
          <a:p>
            <a:pPr marL="457200" lvl="0" indent="0" algn="l" rtl="0">
              <a:spcBef>
                <a:spcPts val="0"/>
              </a:spcBef>
              <a:spcAft>
                <a:spcPts val="0"/>
              </a:spcAft>
              <a:buNone/>
            </a:pPr>
            <a:r>
              <a:rPr lang="en-US" dirty="0" smtClean="0"/>
              <a:t>1,00,000 per annum to 20,00,000 per annum</a:t>
            </a:r>
            <a:endParaRPr lang="en-US" dirty="0" smtClean="0"/>
          </a:p>
          <a:p>
            <a:pPr marL="457200" lvl="0" indent="0" algn="l" rtl="0">
              <a:spcBef>
                <a:spcPts val="0"/>
              </a:spcBef>
              <a:spcAft>
                <a:spcPts val="0"/>
              </a:spcAft>
              <a:buNone/>
            </a:pPr>
            <a:endParaRPr dirty="0"/>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77968" y="1496615"/>
            <a:ext cx="4535932" cy="3473970"/>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533899" cy="52420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smtClean="0"/>
            </a:br>
            <a:endParaRPr lang="en-IN" dirty="0"/>
          </a:p>
        </p:txBody>
      </p:sp>
      <p:sp>
        <p:nvSpPr>
          <p:cNvPr id="3" name="Text Placeholder 2"/>
          <p:cNvSpPr>
            <a:spLocks noGrp="1"/>
          </p:cNvSpPr>
          <p:nvPr>
            <p:ph type="body" idx="1"/>
          </p:nvPr>
        </p:nvSpPr>
        <p:spPr>
          <a:xfrm>
            <a:off x="1" y="445025"/>
            <a:ext cx="9143999" cy="5143500"/>
          </a:xfrm>
        </p:spPr>
        <p:txBody>
          <a:bodyPr/>
          <a:lstStyle/>
          <a:p>
            <a:pPr>
              <a:buFont typeface="Wingdings" panose="05000000000000000000" pitchFamily="2" charset="2"/>
              <a:buChar char="v"/>
            </a:pPr>
            <a:r>
              <a:rPr lang="en-US" dirty="0" smtClean="0">
                <a:solidFill>
                  <a:schemeClr val="tx1">
                    <a:lumMod val="95000"/>
                    <a:lumOff val="5000"/>
                  </a:schemeClr>
                </a:solidFill>
              </a:rPr>
              <a:t>Brand and Preference:</a:t>
            </a:r>
            <a:endParaRPr lang="en-US" dirty="0" smtClean="0">
              <a:solidFill>
                <a:schemeClr val="tx1">
                  <a:lumMod val="95000"/>
                  <a:lumOff val="5000"/>
                </a:schemeClr>
              </a:solidFill>
            </a:endParaRPr>
          </a:p>
          <a:p>
            <a:r>
              <a:rPr lang="en-US" sz="1600" dirty="0">
                <a:solidFill>
                  <a:schemeClr val="tx1">
                    <a:lumMod val="95000"/>
                    <a:lumOff val="5000"/>
                  </a:schemeClr>
                </a:solidFill>
              </a:rPr>
              <a:t>Online Customer</a:t>
            </a:r>
            <a:r>
              <a:rPr lang="en-US" dirty="0"/>
              <a:t>: </a:t>
            </a:r>
            <a:r>
              <a:rPr lang="en-US" sz="1400" dirty="0">
                <a:solidFill>
                  <a:schemeClr val="tx1">
                    <a:lumMod val="95000"/>
                    <a:lumOff val="5000"/>
                  </a:schemeClr>
                </a:solidFill>
              </a:rPr>
              <a:t>Sarah favors shopping on the web because of the comfort it offers. She explores items, understands surveys, and looks at costs prior to making a buy</a:t>
            </a:r>
            <a:r>
              <a:rPr lang="en-US" sz="1400" dirty="0" smtClean="0"/>
              <a:t>.</a:t>
            </a:r>
            <a:endParaRPr lang="en-US" dirty="0"/>
          </a:p>
          <a:p>
            <a:r>
              <a:rPr lang="en-US" dirty="0">
                <a:solidFill>
                  <a:schemeClr val="tx1">
                    <a:lumMod val="95000"/>
                    <a:lumOff val="5000"/>
                  </a:schemeClr>
                </a:solidFill>
              </a:rPr>
              <a:t>Brand Unwaveringness</a:t>
            </a:r>
            <a:r>
              <a:rPr lang="en-US" sz="1600" dirty="0"/>
              <a:t>: </a:t>
            </a:r>
            <a:r>
              <a:rPr lang="en-US" sz="1400" dirty="0" smtClean="0">
                <a:solidFill>
                  <a:schemeClr val="tx1">
                    <a:lumMod val="95000"/>
                    <a:lumOff val="5000"/>
                  </a:schemeClr>
                </a:solidFill>
              </a:rPr>
              <a:t>When </a:t>
            </a:r>
            <a:r>
              <a:rPr lang="en-US" sz="1400" dirty="0">
                <a:solidFill>
                  <a:schemeClr val="tx1">
                    <a:lumMod val="95000"/>
                    <a:lumOff val="5000"/>
                  </a:schemeClr>
                </a:solidFill>
              </a:rPr>
              <a:t>she finds a brand she trusts and is happy with, Sarah will in general stay faithful </a:t>
            </a:r>
            <a:r>
              <a:rPr lang="en-US" sz="1400" dirty="0" smtClean="0">
                <a:solidFill>
                  <a:schemeClr val="tx1">
                    <a:lumMod val="95000"/>
                    <a:lumOff val="5000"/>
                  </a:schemeClr>
                </a:solidFill>
              </a:rPr>
              <a:t>to it .</a:t>
            </a:r>
            <a:endParaRPr lang="en-US" sz="1400" dirty="0" smtClean="0">
              <a:solidFill>
                <a:schemeClr val="tx1">
                  <a:lumMod val="95000"/>
                  <a:lumOff val="5000"/>
                </a:schemeClr>
              </a:solidFill>
            </a:endParaRPr>
          </a:p>
          <a:p>
            <a:pPr>
              <a:buFont typeface="Wingdings" panose="05000000000000000000" pitchFamily="2" charset="2"/>
              <a:buChar char="v"/>
            </a:pPr>
            <a:r>
              <a:rPr lang="en-US" sz="1600" dirty="0" smtClean="0">
                <a:solidFill>
                  <a:schemeClr val="tx1">
                    <a:lumMod val="95000"/>
                    <a:lumOff val="5000"/>
                  </a:schemeClr>
                </a:solidFill>
              </a:rPr>
              <a:t>Messaging and Marketing strategies:</a:t>
            </a:r>
            <a:r>
              <a:rPr lang="en-IN" sz="1400" dirty="0" smtClean="0">
                <a:solidFill>
                  <a:schemeClr val="tx1">
                    <a:lumMod val="95000"/>
                    <a:lumOff val="5000"/>
                  </a:schemeClr>
                </a:solidFill>
              </a:rPr>
              <a:t>    </a:t>
            </a:r>
            <a:endParaRPr lang="en-US" sz="1600" dirty="0">
              <a:solidFill>
                <a:schemeClr val="tx1">
                  <a:lumMod val="95000"/>
                  <a:lumOff val="5000"/>
                </a:schemeClr>
              </a:solidFill>
            </a:endParaRPr>
          </a:p>
          <a:p>
            <a:r>
              <a:rPr lang="en-US" sz="1600" dirty="0">
                <a:solidFill>
                  <a:schemeClr val="tx1">
                    <a:lumMod val="95000"/>
                    <a:lumOff val="5000"/>
                  </a:schemeClr>
                </a:solidFill>
              </a:rPr>
              <a:t>Underscore Regular Fixings</a:t>
            </a:r>
            <a:r>
              <a:rPr lang="en-US" sz="1400" dirty="0">
                <a:solidFill>
                  <a:schemeClr val="tx1">
                    <a:lumMod val="95000"/>
                    <a:lumOff val="5000"/>
                  </a:schemeClr>
                </a:solidFill>
              </a:rPr>
              <a:t>: Feature Himalaya Herbals' utilization of normal and natural fixings in their items, exhibiting their obligation to manageable and </a:t>
            </a:r>
            <a:r>
              <a:rPr lang="en-US" sz="1400" dirty="0" smtClean="0">
                <a:solidFill>
                  <a:schemeClr val="tx1">
                    <a:lumMod val="95000"/>
                    <a:lumOff val="5000"/>
                  </a:schemeClr>
                </a:solidFill>
              </a:rPr>
              <a:t>eco-</a:t>
            </a:r>
            <a:r>
              <a:rPr lang="en-US" sz="1400" dirty="0" err="1" smtClean="0">
                <a:solidFill>
                  <a:schemeClr val="tx1">
                    <a:lumMod val="95000"/>
                    <a:lumOff val="5000"/>
                  </a:schemeClr>
                </a:solidFill>
              </a:rPr>
              <a:t>aactices</a:t>
            </a:r>
            <a:r>
              <a:rPr lang="en-US" sz="1400" dirty="0" smtClean="0">
                <a:solidFill>
                  <a:schemeClr val="tx1">
                    <a:lumMod val="95000"/>
                    <a:lumOff val="5000"/>
                  </a:schemeClr>
                </a:solidFill>
              </a:rPr>
              <a:t>.</a:t>
            </a:r>
            <a:endParaRPr lang="en-US" sz="1400" dirty="0" smtClean="0">
              <a:solidFill>
                <a:schemeClr val="tx1">
                  <a:lumMod val="95000"/>
                  <a:lumOff val="5000"/>
                </a:schemeClr>
              </a:solidFill>
            </a:endParaRPr>
          </a:p>
          <a:p>
            <a:r>
              <a:rPr lang="en-US" sz="1600" dirty="0" smtClean="0">
                <a:solidFill>
                  <a:schemeClr val="tx1">
                    <a:lumMod val="95000"/>
                    <a:lumOff val="5000"/>
                  </a:schemeClr>
                </a:solidFill>
              </a:rPr>
              <a:t>The </a:t>
            </a:r>
            <a:r>
              <a:rPr lang="en-US" sz="1600" dirty="0">
                <a:solidFill>
                  <a:schemeClr val="tx1">
                    <a:lumMod val="95000"/>
                    <a:lumOff val="5000"/>
                  </a:schemeClr>
                </a:solidFill>
              </a:rPr>
              <a:t>executives</a:t>
            </a:r>
            <a:r>
              <a:rPr lang="en-US" sz="1400" dirty="0">
                <a:solidFill>
                  <a:schemeClr val="tx1">
                    <a:lumMod val="95000"/>
                    <a:lumOff val="5000"/>
                  </a:schemeClr>
                </a:solidFill>
              </a:rPr>
              <a:t>: Position Himalaya Herbals as a brand that advances in general prosperity and offers pressure alleviation answers for assist Sarah with adapting to her bustling way of life</a:t>
            </a:r>
            <a:r>
              <a:rPr lang="en-US" sz="1400" dirty="0" smtClean="0">
                <a:solidFill>
                  <a:schemeClr val="tx1">
                    <a:lumMod val="95000"/>
                    <a:lumOff val="5000"/>
                  </a:schemeClr>
                </a:solidFill>
              </a:rPr>
              <a:t>.</a:t>
            </a:r>
            <a:endParaRPr lang="en-US" sz="1400" dirty="0" smtClean="0">
              <a:solidFill>
                <a:schemeClr val="tx1">
                  <a:lumMod val="95000"/>
                  <a:lumOff val="5000"/>
                </a:schemeClr>
              </a:solidFill>
            </a:endParaRPr>
          </a:p>
          <a:p>
            <a:r>
              <a:rPr lang="en-US" sz="1400" dirty="0">
                <a:solidFill>
                  <a:schemeClr val="tx1">
                    <a:lumMod val="95000"/>
                    <a:lumOff val="5000"/>
                  </a:schemeClr>
                </a:solidFill>
              </a:rPr>
              <a:t>Advanced Presence: Keep a functioning web-based presence through online entertainment stages and connecting with content that teaches and illuminates Sarah about the advantages regarding home grown cures and Himalaya Herbals' item range</a:t>
            </a:r>
            <a:r>
              <a:rPr lang="en-US" sz="1400" dirty="0" smtClean="0">
                <a:solidFill>
                  <a:schemeClr val="tx1">
                    <a:lumMod val="95000"/>
                    <a:lumOff val="5000"/>
                  </a:schemeClr>
                </a:solidFill>
              </a:rPr>
              <a:t>.</a:t>
            </a:r>
            <a:endParaRPr lang="en-US" sz="1400" dirty="0">
              <a:solidFill>
                <a:schemeClr val="tx1">
                  <a:lumMod val="95000"/>
                  <a:lumOff val="5000"/>
                </a:schemeClr>
              </a:solidFill>
            </a:endParaRPr>
          </a:p>
          <a:p>
            <a:r>
              <a:rPr lang="en-US" sz="1400" dirty="0">
                <a:solidFill>
                  <a:schemeClr val="tx1">
                    <a:lumMod val="95000"/>
                    <a:lumOff val="5000"/>
                  </a:schemeClr>
                </a:solidFill>
              </a:rPr>
              <a:t>Powerhouse Coordinated efforts: Join forces with wellbeing and health forces to be reckoned with to survey and suggest Himalaya Herbals items, utilizing their crowd's trust to arrive at additional potential clients like Sarah.</a:t>
            </a:r>
            <a:endParaRPr lang="en-IN" sz="1400" dirty="0" smtClean="0">
              <a:solidFill>
                <a:schemeClr val="tx1">
                  <a:lumMod val="95000"/>
                  <a:lumOff val="5000"/>
                </a:schemeClr>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391" y="13772"/>
            <a:ext cx="1226127" cy="441644"/>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20868</Words>
  <Application>WPS Presentation</Application>
  <PresentationFormat>On-screen Show (16:9)</PresentationFormat>
  <Paragraphs>689</Paragraphs>
  <Slides>40</Slides>
  <Notes>19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40</vt:i4>
      </vt:variant>
    </vt:vector>
  </HeadingPairs>
  <TitlesOfParts>
    <vt:vector size="52" baseType="lpstr">
      <vt:lpstr>Arial</vt:lpstr>
      <vt:lpstr>SimSun</vt:lpstr>
      <vt:lpstr>Wingdings</vt:lpstr>
      <vt:lpstr>Arial</vt:lpstr>
      <vt:lpstr>Arial Rounded MT Bold</vt:lpstr>
      <vt:lpstr>Microsoft YaHei</vt:lpstr>
      <vt:lpstr>Arial Unicode MS</vt:lpstr>
      <vt:lpstr>Algerian</vt:lpstr>
      <vt:lpstr>Calibri</vt:lpstr>
      <vt:lpstr>Times New Roman</vt:lpstr>
      <vt:lpstr>Arial Black</vt:lpstr>
      <vt:lpstr>Simple Light</vt:lpstr>
      <vt:lpstr>PowerPoint 演示文稿</vt:lpstr>
      <vt:lpstr>PowerPoint 演示文稿</vt:lpstr>
      <vt:lpstr>Founder of Himalaya Herbals:Mohammad Manal </vt:lpstr>
      <vt:lpstr>PowerPoint 演示文稿</vt:lpstr>
      <vt:lpstr>   </vt:lpstr>
      <vt:lpstr>PowerPoint 演示文稿</vt:lpstr>
      <vt:lpstr> Competitor 2:  http://www.patanjali.com/  USP:  unhealthy product, Good services ,Range of categories</vt:lpstr>
      <vt:lpstr>PowerPoint 演示文稿</vt:lpstr>
      <vt:lpstr> </vt:lpstr>
      <vt:lpstr>PowerPoint 演示文稿</vt:lpstr>
      <vt:lpstr>SEO Audit: Seo for Himalaya herbals    A Web optimization review for Himalayas Natural, I will zero in on the specialized pans of the site, guaranteeing that it is enhanced for web crawlers and easy to understand. Here is a bit by bit breakdown of the review video link : https://youtu.be/LfIuIeqTTWI   </vt:lpstr>
      <vt:lpstr>Check the site’s stacking speed on both work area and cell phones utilizing apparatuses like Google Page Speed Bits of knowledge or GT metric Enhance pictures, influence program reserving, and limit server reaction time to further develop site speed </vt:lpstr>
      <vt:lpstr>Really look at the URLs for each page and guarantee they are enlightening, brief, and incorporate pertinent watchwords. Stay away from extension URLs with pointless </vt:lpstr>
      <vt:lpstr>Himalaya Herbals keyword Research:</vt:lpstr>
      <vt:lpstr> </vt:lpstr>
      <vt:lpstr>Onpage optimization:</vt:lpstr>
      <vt:lpstr> </vt:lpstr>
      <vt:lpstr> </vt:lpstr>
      <vt:lpstr>PowerPoint 演示文稿</vt:lpstr>
      <vt:lpstr> </vt:lpstr>
      <vt:lpstr>  </vt:lpstr>
      <vt:lpstr>  </vt:lpstr>
      <vt:lpstr>PowerPoint 演示文稿</vt:lpstr>
      <vt:lpstr>PowerPoint 演示文稿</vt:lpstr>
      <vt:lpstr>Retail and Distribution Channels:  Strengthen relationships with retail partners and explore new channels to increase product availability in phyiscal stores and online platform.</vt:lpstr>
      <vt:lpstr>PowerPoint 演示文稿</vt:lpstr>
      <vt:lpstr>PowerPoint 演示文稿</vt:lpstr>
      <vt:lpstr> </vt:lpstr>
      <vt:lpstr>PowerPoint 演示文稿</vt:lpstr>
      <vt:lpstr>    </vt:lpstr>
      <vt:lpstr>PowerPoint 演示文稿</vt:lpstr>
      <vt:lpstr>PowerPoint 演示文稿</vt:lpstr>
      <vt:lpstr> </vt:lpstr>
      <vt:lpstr> </vt:lpstr>
      <vt:lpstr> </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win</cp:lastModifiedBy>
  <cp:revision>120</cp:revision>
  <dcterms:created xsi:type="dcterms:W3CDTF">2023-07-22T10:14:30Z</dcterms:created>
  <dcterms:modified xsi:type="dcterms:W3CDTF">2023-07-22T10:17:45Z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026A58BFD4CE47A7B10C58FC8E1EB9C8_12</vt:lpwstr>
  </property>
  <property fmtid="{D5CDD505-2E9C-101B-9397-08002B2CF9AE}" pid="3" name="KSOProductBuildVer">
    <vt:lpwstr>1033-12.2.0.13085</vt:lpwstr>
  </property>
</Properties>
</file>