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3" r:id="rId6"/>
    <p:sldId id="282" r:id="rId7"/>
    <p:sldId id="284" r:id="rId8"/>
    <p:sldId id="285" r:id="rId9"/>
    <p:sldId id="286" r:id="rId10"/>
    <p:sldId id="287" r:id="rId11"/>
    <p:sldId id="292" r:id="rId12"/>
    <p:sldId id="294" r:id="rId13"/>
    <p:sldId id="295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0295e5a96b2934/Desktop/Certifications/KPMG/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0295e5a96b2934/Desktop/Certifications/KPMG/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0295e5a96b2934/Desktop/Certifications/KPMG/KPMG_VI_New_raw_data_update_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0295e5a96b2934/Desktop/Certifications/KPMG/KPMG_VI_New_raw_data_update_fin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0295e5a96b2934/Desktop/Certifications/KPMG/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0295e5a96b2934/Desktop/Certifications/KPMG/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0295e5a96b2934/Desktop/Certifications/KPMG/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0295e5a96b2934/Desktop/Certifications/KPMG/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0295e5a96b2934/Desktop/Certifications/KPMG/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0295e5a96b2934/Desktop/Certifications/KPMG/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0295e5a96b2934/Desktop/Certifications/KPMG/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0295e5a96b2934/Desktop/Certifications/KPMG/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 Customers</a:t>
            </a:r>
            <a:r>
              <a:rPr lang="en-IN" baseline="0"/>
              <a:t> Age Distributions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Sheet2!$B$5</c:f>
              <c:numCache>
                <c:formatCode>General</c:formatCode>
                <c:ptCount val="1"/>
                <c:pt idx="0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D-4C13-9747-8CF0F7174AA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8D-4C13-9747-8CF0F7174AA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Sheet2!$D$5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8D-4C13-9747-8CF0F7174AA0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Sheet2!$E$5</c:f>
              <c:numCache>
                <c:formatCode>General</c:formatCode>
                <c:ptCount val="1"/>
                <c:pt idx="0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8D-4C13-9747-8CF0F7174AA0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Sheet2!$F$5</c:f>
              <c:numCache>
                <c:formatCode>General</c:formatCode>
                <c:ptCount val="1"/>
                <c:pt idx="0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8D-4C13-9747-8CF0F7174AA0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Sheet2!$G$5</c:f>
              <c:numCache>
                <c:formatCode>General</c:formatCode>
                <c:ptCount val="1"/>
                <c:pt idx="0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B8D-4C13-9747-8CF0F7174AA0}"/>
            </c:ext>
          </c:extLst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Sheet2!$H$5</c:f>
              <c:numCache>
                <c:formatCode>General</c:formatCode>
                <c:ptCount val="1"/>
                <c:pt idx="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B8D-4C13-9747-8CF0F7174AA0}"/>
            </c:ext>
          </c:extLst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130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Sheet2!$I$5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B8D-4C13-9747-8CF0F7174A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38215040"/>
        <c:axId val="151427088"/>
      </c:barChart>
      <c:catAx>
        <c:axId val="203821504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Age</a:t>
                </a:r>
                <a:r>
                  <a:rPr lang="en-IN" baseline="0"/>
                  <a:t> Distribution (30= Under 30,40=30 to 39)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51427088"/>
        <c:crosses val="autoZero"/>
        <c:auto val="1"/>
        <c:lblAlgn val="ctr"/>
        <c:lblOffset val="100"/>
        <c:noMultiLvlLbl val="0"/>
      </c:catAx>
      <c:valAx>
        <c:axId val="15142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21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[KPMG_VI_New_raw_data_update_final.xlsx]Sheet32!PivotTable28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Customer Title and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Sheet32!$B$3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Sheet32!$A$4:$A$15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Sheet32!$B$4:$B$15</c:f>
              <c:numCache>
                <c:formatCode>General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08-4675-B9D2-92F081BE9C7E}"/>
            </c:ext>
          </c:extLst>
        </c:ser>
        <c:ser>
          <c:idx val="1"/>
          <c:order val="1"/>
          <c:tx>
            <c:strRef>
              <c:f>Sheet32!$C$3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Sheet32!$A$4:$A$15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Sheet32!$C$4:$C$15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08-4675-B9D2-92F081BE9C7E}"/>
            </c:ext>
          </c:extLst>
        </c:ser>
        <c:ser>
          <c:idx val="2"/>
          <c:order val="2"/>
          <c:tx>
            <c:strRef>
              <c:f>Sheet32!$D$3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Sheet32!$A$4:$A$15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Sheet32!$D$4:$D$15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08-4675-B9D2-92F081BE9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53128048"/>
        <c:axId val="565378432"/>
      </c:barChart>
      <c:catAx>
        <c:axId val="853128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  <a:r>
                  <a:rPr lang="en-IN" baseline="0"/>
                  <a:t> Ttitle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78432"/>
        <c:crosses val="autoZero"/>
        <c:auto val="1"/>
        <c:lblAlgn val="ctr"/>
        <c:lblOffset val="100"/>
        <c:noMultiLvlLbl val="0"/>
      </c:catAx>
      <c:valAx>
        <c:axId val="565378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RFM Valued Assigned (1-4)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2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[KPMG_VI_New_raw_data_update_final.xlsx]Sheet34!PivotTable30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Distribution</a:t>
            </a:r>
            <a:r>
              <a:rPr lang="en-IN" baseline="0" dirty="0"/>
              <a:t> of customers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Sheet34!$B$3:$B$4</c:f>
              <c:strCache>
                <c:ptCount val="1"/>
                <c:pt idx="0">
                  <c:v>Almost Lost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Sheet34!$B$5</c:f>
              <c:numCache>
                <c:formatCode>General</c:formatCode>
                <c:ptCount val="1"/>
                <c:pt idx="0">
                  <c:v>1691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B-4591-85DC-3C1611E6F7D3}"/>
            </c:ext>
          </c:extLst>
        </c:ser>
        <c:ser>
          <c:idx val="1"/>
          <c:order val="1"/>
          <c:tx>
            <c:strRef>
              <c:f>Sheet34!$C$3:$C$4</c:f>
              <c:strCache>
                <c:ptCount val="1"/>
                <c:pt idx="0">
                  <c:v>Becoming Loyal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Sheet34!$C$5</c:f>
              <c:numCache>
                <c:formatCode>General</c:formatCode>
                <c:ptCount val="1"/>
                <c:pt idx="0">
                  <c:v>1901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0B-4591-85DC-3C1611E6F7D3}"/>
            </c:ext>
          </c:extLst>
        </c:ser>
        <c:ser>
          <c:idx val="2"/>
          <c:order val="2"/>
          <c:tx>
            <c:strRef>
              <c:f>Sheet34!$D$3:$D$4</c:f>
              <c:strCache>
                <c:ptCount val="1"/>
                <c:pt idx="0">
                  <c:v>Evasive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Sheet34!$D$5</c:f>
              <c:numCache>
                <c:formatCode>General</c:formatCode>
                <c:ptCount val="1"/>
                <c:pt idx="0">
                  <c:v>1797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0B-4591-85DC-3C1611E6F7D3}"/>
            </c:ext>
          </c:extLst>
        </c:ser>
        <c:ser>
          <c:idx val="3"/>
          <c:order val="3"/>
          <c:tx>
            <c:strRef>
              <c:f>Sheet34!$E$3:$E$4</c:f>
              <c:strCache>
                <c:ptCount val="1"/>
                <c:pt idx="0">
                  <c:v>High Risk Customer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Sheet34!$E$5</c:f>
              <c:numCache>
                <c:formatCode>General</c:formatCode>
                <c:ptCount val="1"/>
                <c:pt idx="0">
                  <c:v>1793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0B-4591-85DC-3C1611E6F7D3}"/>
            </c:ext>
          </c:extLst>
        </c:ser>
        <c:ser>
          <c:idx val="4"/>
          <c:order val="4"/>
          <c:tx>
            <c:strRef>
              <c:f>Sheet34!$F$3:$F$4</c:f>
              <c:strCache>
                <c:ptCount val="1"/>
                <c:pt idx="0">
                  <c:v>Late Bloomer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Sheet34!$F$5</c:f>
              <c:numCache>
                <c:formatCode>General</c:formatCode>
                <c:ptCount val="1"/>
                <c:pt idx="0">
                  <c:v>1482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0B-4591-85DC-3C1611E6F7D3}"/>
            </c:ext>
          </c:extLst>
        </c:ser>
        <c:ser>
          <c:idx val="5"/>
          <c:order val="5"/>
          <c:tx>
            <c:strRef>
              <c:f>Sheet34!$G$3:$G$4</c:f>
              <c:strCache>
                <c:ptCount val="1"/>
                <c:pt idx="0">
                  <c:v>Losing Customer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Sheet34!$G$5</c:f>
              <c:numCache>
                <c:formatCode>General</c:formatCode>
                <c:ptCount val="1"/>
                <c:pt idx="0">
                  <c:v>2680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C0B-4591-85DC-3C1611E6F7D3}"/>
            </c:ext>
          </c:extLst>
        </c:ser>
        <c:ser>
          <c:idx val="6"/>
          <c:order val="6"/>
          <c:tx>
            <c:strRef>
              <c:f>Sheet34!$H$3:$H$4</c:f>
              <c:strCache>
                <c:ptCount val="1"/>
                <c:pt idx="0">
                  <c:v>Lost Customer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Sheet34!$H$5</c:f>
              <c:numCache>
                <c:formatCode>General</c:formatCode>
                <c:ptCount val="1"/>
                <c:pt idx="0">
                  <c:v>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0B-4591-85DC-3C1611E6F7D3}"/>
            </c:ext>
          </c:extLst>
        </c:ser>
        <c:ser>
          <c:idx val="7"/>
          <c:order val="7"/>
          <c:tx>
            <c:strRef>
              <c:f>Sheet34!$I$3:$I$4</c:f>
              <c:strCache>
                <c:ptCount val="1"/>
                <c:pt idx="0">
                  <c:v>Platinum Customer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Sheet34!$I$5</c:f>
              <c:numCache>
                <c:formatCode>General</c:formatCode>
                <c:ptCount val="1"/>
                <c:pt idx="0">
                  <c:v>1647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C0B-4591-85DC-3C1611E6F7D3}"/>
            </c:ext>
          </c:extLst>
        </c:ser>
        <c:ser>
          <c:idx val="8"/>
          <c:order val="8"/>
          <c:tx>
            <c:strRef>
              <c:f>Sheet34!$J$3:$J$4</c:f>
              <c:strCache>
                <c:ptCount val="1"/>
                <c:pt idx="0">
                  <c:v>Potential Customer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Sheet34!$J$5</c:f>
              <c:numCache>
                <c:formatCode>General</c:formatCode>
                <c:ptCount val="1"/>
                <c:pt idx="0">
                  <c:v>2495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C0B-4591-85DC-3C1611E6F7D3}"/>
            </c:ext>
          </c:extLst>
        </c:ser>
        <c:ser>
          <c:idx val="9"/>
          <c:order val="9"/>
          <c:tx>
            <c:strRef>
              <c:f>Sheet34!$K$3:$K$4</c:f>
              <c:strCache>
                <c:ptCount val="1"/>
                <c:pt idx="0">
                  <c:v>Recent Customer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Sheet34!$K$5</c:f>
              <c:numCache>
                <c:formatCode>General</c:formatCode>
                <c:ptCount val="1"/>
                <c:pt idx="0">
                  <c:v>2287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C0B-4591-85DC-3C1611E6F7D3}"/>
            </c:ext>
          </c:extLst>
        </c:ser>
        <c:ser>
          <c:idx val="10"/>
          <c:order val="10"/>
          <c:tx>
            <c:strRef>
              <c:f>Sheet34!$L$3:$L$4</c:f>
              <c:strCache>
                <c:ptCount val="1"/>
                <c:pt idx="0">
                  <c:v>Very Loyal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Sheet34!$L$5</c:f>
              <c:numCache>
                <c:formatCode>General</c:formatCode>
                <c:ptCount val="1"/>
                <c:pt idx="0">
                  <c:v>1440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C0B-4591-85DC-3C1611E6F7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53153968"/>
        <c:axId val="558674064"/>
      </c:barChart>
      <c:catAx>
        <c:axId val="85315396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  <a:r>
                  <a:rPr lang="en-IN" baseline="0"/>
                  <a:t> Title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58674064"/>
        <c:crosses val="autoZero"/>
        <c:auto val="1"/>
        <c:lblAlgn val="ctr"/>
        <c:lblOffset val="100"/>
        <c:noMultiLvlLbl val="0"/>
      </c:catAx>
      <c:valAx>
        <c:axId val="558674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5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[KPMG_VI_New_raw_data_update_final.xlsx]Sheet14!PivotTable11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 dirty="0">
                <a:solidFill>
                  <a:prstClr val="white">
                    <a:lumMod val="65000"/>
                    <a:lumOff val="35000"/>
                  </a:prstClr>
                </a:solidFill>
              </a:rPr>
              <a:t>Distribution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Sheet14!$B$3:$B$4</c:f>
              <c:strCache>
                <c:ptCount val="1"/>
                <c:pt idx="0">
                  <c:v>Affluent Customer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34-48AC-9D24-3337D1EBE0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34-48AC-9D24-3337D1EBE0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34-48AC-9D24-3337D1EBE0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34-48AC-9D24-3337D1EBE07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34-48AC-9D24-3337D1EBE07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834-48AC-9D24-3337D1EBE07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834-48AC-9D24-3337D1EBE07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834-48AC-9D24-3337D1EBE07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834-48AC-9D24-3337D1EBE07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834-48AC-9D24-3337D1EBE07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834-48AC-9D24-3337D1EBE0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Sheet14!$A$5:$A$16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High Risk Customer</c:v>
                </c:pt>
                <c:pt idx="3">
                  <c:v>Late Bloomer</c:v>
                </c:pt>
                <c:pt idx="4">
                  <c:v>Losing Customer</c:v>
                </c:pt>
                <c:pt idx="5">
                  <c:v>Platinum Customer</c:v>
                </c:pt>
                <c:pt idx="6">
                  <c:v>Potential Customer</c:v>
                </c:pt>
                <c:pt idx="7">
                  <c:v>Recent Customer</c:v>
                </c:pt>
                <c:pt idx="8">
                  <c:v>Very Loyal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Sheet14!$B$5:$B$16</c:f>
              <c:numCache>
                <c:formatCode>0.00%</c:formatCode>
                <c:ptCount val="11"/>
                <c:pt idx="0">
                  <c:v>9.6276486319687313E-2</c:v>
                </c:pt>
                <c:pt idx="1">
                  <c:v>9.9567990125488587E-2</c:v>
                </c:pt>
                <c:pt idx="2">
                  <c:v>9.5865048343962145E-2</c:v>
                </c:pt>
                <c:pt idx="3">
                  <c:v>8.4756222999382846E-2</c:v>
                </c:pt>
                <c:pt idx="4">
                  <c:v>0.12898580538983748</c:v>
                </c:pt>
                <c:pt idx="5">
                  <c:v>6.871014194610163E-2</c:v>
                </c:pt>
                <c:pt idx="6">
                  <c:v>0.11952273194815881</c:v>
                </c:pt>
                <c:pt idx="7">
                  <c:v>0.11952273194815881</c:v>
                </c:pt>
                <c:pt idx="8">
                  <c:v>5.8629911540835217E-2</c:v>
                </c:pt>
                <c:pt idx="9">
                  <c:v>8.7842007817321544E-2</c:v>
                </c:pt>
                <c:pt idx="10">
                  <c:v>4.0320921621065625E-2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6834-48AC-9D24-3337D1EBE07F}"/>
            </c:ext>
          </c:extLst>
        </c:ser>
        <c:ser>
          <c:idx val="1"/>
          <c:order val="1"/>
          <c:tx>
            <c:strRef>
              <c:f>Sheet14!$C$3:$C$4</c:f>
              <c:strCache>
                <c:ptCount val="1"/>
                <c:pt idx="0">
                  <c:v>High Net Worth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6834-48AC-9D24-3337D1EBE0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834-48AC-9D24-3337D1EBE0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834-48AC-9D24-3337D1EBE0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6834-48AC-9D24-3337D1EBE07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6834-48AC-9D24-3337D1EBE07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6834-48AC-9D24-3337D1EBE07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6834-48AC-9D24-3337D1EBE07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6834-48AC-9D24-3337D1EBE07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6834-48AC-9D24-3337D1EBE07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834-48AC-9D24-3337D1EBE07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834-48AC-9D24-3337D1EBE0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Sheet14!$A$5:$A$16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High Risk Customer</c:v>
                </c:pt>
                <c:pt idx="3">
                  <c:v>Late Bloomer</c:v>
                </c:pt>
                <c:pt idx="4">
                  <c:v>Losing Customer</c:v>
                </c:pt>
                <c:pt idx="5">
                  <c:v>Platinum Customer</c:v>
                </c:pt>
                <c:pt idx="6">
                  <c:v>Potential Customer</c:v>
                </c:pt>
                <c:pt idx="7">
                  <c:v>Recent Customer</c:v>
                </c:pt>
                <c:pt idx="8">
                  <c:v>Very Loyal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Sheet14!$C$5:$C$16</c:f>
              <c:numCache>
                <c:formatCode>0.00%</c:formatCode>
                <c:ptCount val="11"/>
                <c:pt idx="0">
                  <c:v>7.0754716981132074E-2</c:v>
                </c:pt>
                <c:pt idx="1">
                  <c:v>9.5125786163522019E-2</c:v>
                </c:pt>
                <c:pt idx="2">
                  <c:v>9.0212264150943397E-2</c:v>
                </c:pt>
                <c:pt idx="3">
                  <c:v>7.783018867924528E-2</c:v>
                </c:pt>
                <c:pt idx="4">
                  <c:v>0.12775157232704404</c:v>
                </c:pt>
                <c:pt idx="5">
                  <c:v>7.7240566037735853E-2</c:v>
                </c:pt>
                <c:pt idx="6">
                  <c:v>0.11772798742138364</c:v>
                </c:pt>
                <c:pt idx="7">
                  <c:v>0.10652515723270441</c:v>
                </c:pt>
                <c:pt idx="8">
                  <c:v>0.10259433962264151</c:v>
                </c:pt>
                <c:pt idx="9">
                  <c:v>9.1194968553459113E-2</c:v>
                </c:pt>
                <c:pt idx="10">
                  <c:v>4.3042452830188677E-2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6834-48AC-9D24-3337D1EBE07F}"/>
            </c:ext>
          </c:extLst>
        </c:ser>
        <c:ser>
          <c:idx val="2"/>
          <c:order val="2"/>
          <c:tx>
            <c:strRef>
              <c:f>Sheet14!$D$3:$D$4</c:f>
              <c:strCache>
                <c:ptCount val="1"/>
                <c:pt idx="0">
                  <c:v>Mass Customer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6834-48AC-9D24-3337D1EBE0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6834-48AC-9D24-3337D1EBE0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6834-48AC-9D24-3337D1EBE0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6834-48AC-9D24-3337D1EBE07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6834-48AC-9D24-3337D1EBE07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6834-48AC-9D24-3337D1EBE07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6834-48AC-9D24-3337D1EBE07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6834-48AC-9D24-3337D1EBE07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6834-48AC-9D24-3337D1EBE07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6834-48AC-9D24-3337D1EBE07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6834-48AC-9D24-3337D1EBE0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Sheet14!$A$5:$A$16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High Risk Customer</c:v>
                </c:pt>
                <c:pt idx="3">
                  <c:v>Late Bloomer</c:v>
                </c:pt>
                <c:pt idx="4">
                  <c:v>Losing Customer</c:v>
                </c:pt>
                <c:pt idx="5">
                  <c:v>Platinum Customer</c:v>
                </c:pt>
                <c:pt idx="6">
                  <c:v>Potential Customer</c:v>
                </c:pt>
                <c:pt idx="7">
                  <c:v>Recent Customer</c:v>
                </c:pt>
                <c:pt idx="8">
                  <c:v>Very Loyal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Sheet14!$D$5:$D$16</c:f>
              <c:numCache>
                <c:formatCode>0.00%</c:formatCode>
                <c:ptCount val="11"/>
                <c:pt idx="0">
                  <c:v>8.5862103273306137E-2</c:v>
                </c:pt>
                <c:pt idx="1">
                  <c:v>9.2826584419460748E-2</c:v>
                </c:pt>
                <c:pt idx="2">
                  <c:v>8.6359566212317176E-2</c:v>
                </c:pt>
                <c:pt idx="3">
                  <c:v>6.7058004178688693E-2</c:v>
                </c:pt>
                <c:pt idx="4">
                  <c:v>0.13958810068649885</c:v>
                </c:pt>
                <c:pt idx="5">
                  <c:v>9.1533180778032033E-2</c:v>
                </c:pt>
                <c:pt idx="6">
                  <c:v>0.13083275295990449</c:v>
                </c:pt>
                <c:pt idx="7">
                  <c:v>0.11580937220177097</c:v>
                </c:pt>
                <c:pt idx="8">
                  <c:v>6.2978808078798132E-2</c:v>
                </c:pt>
                <c:pt idx="9">
                  <c:v>9.0140284548801117E-2</c:v>
                </c:pt>
                <c:pt idx="10">
                  <c:v>3.7011242662421652E-2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6834-48AC-9D24-3337D1EBE07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</a:t>
            </a:r>
            <a:r>
              <a:rPr lang="en-IN" baseline="0"/>
              <a:t> Customers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97-4C8C-9131-09A079D63B5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Sheet1!$C$5</c:f>
              <c:numCache>
                <c:formatCode>General</c:formatCode>
                <c:ptCount val="1"/>
                <c:pt idx="0">
                  <c:v>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97-4C8C-9131-09A079D63B5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Sheet1!$D$5</c:f>
              <c:numCache>
                <c:formatCode>General</c:formatCode>
                <c:ptCount val="1"/>
                <c:pt idx="0">
                  <c:v>1231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97-4C8C-9131-09A079D63B5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97-4C8C-9131-09A079D63B5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Sheet1!$F$5</c:f>
              <c:numCache>
                <c:formatCode>General</c:formatCode>
                <c:ptCount val="1"/>
                <c:pt idx="0">
                  <c:v>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97-4C8C-9131-09A079D63B5A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Sheet1!$G$5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E97-4C8C-9131-09A079D63B5A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Sheet1!$H$5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97-4C8C-9131-09A079D63B5A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E97-4C8C-9131-09A079D63B5A}"/>
            </c:ext>
          </c:extLst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130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Sheet1!$J$5</c:f>
              <c:numCache>
                <c:formatCode>General</c:formatCode>
                <c:ptCount val="1"/>
                <c:pt idx="0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97-4C8C-9131-09A079D63B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38223200"/>
        <c:axId val="1742549440"/>
      </c:barChart>
      <c:catAx>
        <c:axId val="203822320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Axis </a:t>
                </a:r>
                <a:r>
                  <a:rPr lang="en-IN" sz="10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 Age Distribution (30= Under 30,40=30 to 39)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742549440"/>
        <c:crosses val="autoZero"/>
        <c:auto val="1"/>
        <c:lblAlgn val="ctr"/>
        <c:lblOffset val="100"/>
        <c:noMultiLvlLbl val="0"/>
      </c:catAx>
      <c:valAx>
        <c:axId val="174254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22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[KPMG_VI_New_raw_data_update_final.xlsx]Sheet21!PivotTable17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Bike</a:t>
            </a:r>
            <a:r>
              <a:rPr lang="en-IN" baseline="0" dirty="0"/>
              <a:t> Related Purchases for the Past 3 years by gender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Sheet21!$B$3:$B$4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Sheet21!$B$5</c:f>
              <c:numCache>
                <c:formatCode>0.00%</c:formatCode>
                <c:ptCount val="1"/>
                <c:pt idx="0">
                  <c:v>2.2749999999999999E-2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F8-47F1-9498-E987B2CDA454}"/>
            </c:ext>
          </c:extLst>
        </c:ser>
        <c:ser>
          <c:idx val="1"/>
          <c:order val="1"/>
          <c:tx>
            <c:strRef>
              <c:f>Sheet21!$C$3:$C$4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Sheet21!$C$5</c:f>
              <c:numCache>
                <c:formatCode>0.00%</c:formatCode>
                <c:ptCount val="1"/>
                <c:pt idx="0">
                  <c:v>0.50055000000000005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F8-47F1-9498-E987B2CDA454}"/>
            </c:ext>
          </c:extLst>
        </c:ser>
        <c:ser>
          <c:idx val="2"/>
          <c:order val="2"/>
          <c:tx>
            <c:strRef>
              <c:f>Sheet21!$D$3:$D$4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Sheet21!$D$5</c:f>
              <c:numCache>
                <c:formatCode>0.00%</c:formatCode>
                <c:ptCount val="1"/>
                <c:pt idx="0">
                  <c:v>0.47670000000000001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F8-47F1-9498-E987B2CDA4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1589744"/>
        <c:axId val="556829936"/>
      </c:barChart>
      <c:catAx>
        <c:axId val="84158974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Gender</a:t>
                </a:r>
                <a:r>
                  <a:rPr lang="en-IN" baseline="0"/>
                  <a:t>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56829936"/>
        <c:crosses val="autoZero"/>
        <c:auto val="1"/>
        <c:lblAlgn val="ctr"/>
        <c:lblOffset val="100"/>
        <c:noMultiLvlLbl val="0"/>
      </c:catAx>
      <c:valAx>
        <c:axId val="55682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Percentage</a:t>
                </a:r>
                <a:r>
                  <a:rPr lang="en-IN" baseline="0"/>
                  <a:t> of bike related purchases</a:t>
                </a:r>
              </a:p>
            </c:rich>
          </c:tx>
          <c:layout>
            <c:manualLayout>
              <c:xMode val="edge"/>
              <c:yMode val="edge"/>
              <c:x val="3.2573289902280131E-2"/>
              <c:y val="0.125925925925925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58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[KPMG_VI_New_raw_data_update_final.xlsx]Sheet22!PivotTable18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 dirty="0">
                <a:solidFill>
                  <a:prstClr val="white">
                    <a:lumMod val="65000"/>
                    <a:lumOff val="35000"/>
                  </a:prstClr>
                </a:solidFill>
              </a:rPr>
              <a:t>Bike Related Purchases over Past 3 years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Sheet22!$B$3:$B$4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Sheet22!$B$5</c:f>
              <c:numCache>
                <c:formatCode>General</c:formatCode>
                <c:ptCount val="1"/>
                <c:pt idx="0">
                  <c:v>4626097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A-40A5-A3AC-5ECEE1A46E9B}"/>
            </c:ext>
          </c:extLst>
        </c:ser>
        <c:ser>
          <c:idx val="1"/>
          <c:order val="1"/>
          <c:tx>
            <c:strRef>
              <c:f>Sheet22!$C$3:$C$4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Sheet22!$C$5</c:f>
              <c:numCache>
                <c:formatCode>General</c:formatCode>
                <c:ptCount val="1"/>
                <c:pt idx="0">
                  <c:v>99729105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3A-40A5-A3AC-5ECEE1A46E9B}"/>
            </c:ext>
          </c:extLst>
        </c:ser>
        <c:ser>
          <c:idx val="2"/>
          <c:order val="2"/>
          <c:tx>
            <c:strRef>
              <c:f>Sheet22!$D$3:$D$4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Sheet22!$D$5</c:f>
              <c:numCache>
                <c:formatCode>General</c:formatCode>
                <c:ptCount val="1"/>
                <c:pt idx="0">
                  <c:v>95654798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A-40A5-A3AC-5ECEE1A46E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1563344"/>
        <c:axId val="406419008"/>
      </c:barChart>
      <c:catAx>
        <c:axId val="84156334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Gender</a:t>
                </a:r>
                <a:r>
                  <a:rPr lang="en-IN" baseline="0"/>
                  <a:t>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06419008"/>
        <c:crosses val="autoZero"/>
        <c:auto val="1"/>
        <c:lblAlgn val="ctr"/>
        <c:lblOffset val="100"/>
        <c:noMultiLvlLbl val="0"/>
      </c:catAx>
      <c:valAx>
        <c:axId val="40641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56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[KPMG_VI_New_raw_data_update_final.xlsx]Sheet26!PivotTable22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list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Sheet26!$B$3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E0-4483-9B84-F4DCB85F7E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E0-4483-9B84-F4DCB85F7E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E0-4483-9B84-F4DCB85F7E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E0-4483-9B84-F4DCB85F7E1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5E0-4483-9B84-F4DCB85F7E1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5E0-4483-9B84-F4DCB85F7E1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5E0-4483-9B84-F4DCB85F7E1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5E0-4483-9B84-F4DCB85F7E1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5E0-4483-9B84-F4DCB85F7E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Sheet26!$A$4:$A$13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Sheet26!$B$4:$B$13</c:f>
              <c:numCache>
                <c:formatCode>0.00%</c:formatCode>
                <c:ptCount val="9"/>
                <c:pt idx="0">
                  <c:v>3.1137724550898204E-2</c:v>
                </c:pt>
                <c:pt idx="1">
                  <c:v>4.431137724550898E-2</c:v>
                </c:pt>
                <c:pt idx="2">
                  <c:v>0.24311377245508983</c:v>
                </c:pt>
                <c:pt idx="3">
                  <c:v>0.18203592814371258</c:v>
                </c:pt>
                <c:pt idx="4">
                  <c:v>6.1077844311377243E-2</c:v>
                </c:pt>
                <c:pt idx="5">
                  <c:v>0.23832335329341317</c:v>
                </c:pt>
                <c:pt idx="6">
                  <c:v>7.6646706586826346E-2</c:v>
                </c:pt>
                <c:pt idx="7">
                  <c:v>9.3413173652694609E-2</c:v>
                </c:pt>
                <c:pt idx="8">
                  <c:v>2.9940119760479042E-2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5E0-4483-9B84-F4DCB85F7E1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673285904902766"/>
          <c:y val="0.24909986687876498"/>
          <c:w val="0.34234202567747807"/>
          <c:h val="0.533136234012475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[KPMG_VI_New_raw_data_update_final.xlsx]Sheet24!PivotTable20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</a:t>
            </a:r>
            <a:r>
              <a:rPr lang="en-US" baseline="0"/>
              <a:t> List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82-4787-8A7E-14C56E0476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82-4787-8A7E-14C56E0476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82-4787-8A7E-14C56E0476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82-4787-8A7E-14C56E0476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C82-4787-8A7E-14C56E0476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C82-4787-8A7E-14C56E0476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C82-4787-8A7E-14C56E0476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C82-4787-8A7E-14C56E0476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C82-4787-8A7E-14C56E0476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Sheet24!$A$4:$A$13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Sheet24!$B$4:$B$13</c:f>
              <c:numCache>
                <c:formatCode>0.00%</c:formatCode>
                <c:ptCount val="9"/>
                <c:pt idx="0">
                  <c:v>3.3742836088208661E-2</c:v>
                </c:pt>
                <c:pt idx="1">
                  <c:v>4.0864598386387362E-2</c:v>
                </c:pt>
                <c:pt idx="2">
                  <c:v>0.2331070714672541</c:v>
                </c:pt>
                <c:pt idx="3">
                  <c:v>0.18475176069238741</c:v>
                </c:pt>
                <c:pt idx="4">
                  <c:v>6.3476202754867789E-2</c:v>
                </c:pt>
                <c:pt idx="5">
                  <c:v>0.23922211791247988</c:v>
                </c:pt>
                <c:pt idx="6">
                  <c:v>8.0207299957898687E-2</c:v>
                </c:pt>
                <c:pt idx="7">
                  <c:v>0.10235252647530096</c:v>
                </c:pt>
                <c:pt idx="8">
                  <c:v>2.2275586265215117E-2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C82-4787-8A7E-14C56E0476C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280380881248286"/>
          <c:y val="0.2309412984205593"/>
          <c:w val="0.37550669314569168"/>
          <c:h val="0.6009587934819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[KPMG_VI_New_raw_data_update_final.xlsx]Sheet28!PivotTable24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 Old</a:t>
            </a:r>
            <a:r>
              <a:rPr lang="en-IN" baseline="0" dirty="0"/>
              <a:t> Customers Wealth Segment by age</a:t>
            </a:r>
            <a:endParaRPr lang="en-IN" dirty="0"/>
          </a:p>
        </c:rich>
      </c:tx>
      <c:layout>
        <c:manualLayout>
          <c:xMode val="edge"/>
          <c:yMode val="edge"/>
          <c:x val="0.15411426798558756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Sheet28!$B$3:$B$4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Sheet28!$A$5:$A$14</c:f>
              <c:strCache>
                <c:ptCount val="9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130</c:v>
                </c:pt>
              </c:strCache>
            </c:strRef>
          </c:cat>
          <c:val>
            <c:numRef>
              <c:f>Sheet28!$B$5:$B$14</c:f>
              <c:numCache>
                <c:formatCode>General</c:formatCode>
                <c:ptCount val="9"/>
                <c:pt idx="0">
                  <c:v>145</c:v>
                </c:pt>
                <c:pt idx="1">
                  <c:v>168</c:v>
                </c:pt>
                <c:pt idx="2">
                  <c:v>288</c:v>
                </c:pt>
                <c:pt idx="3">
                  <c:v>199</c:v>
                </c:pt>
                <c:pt idx="4">
                  <c:v>155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C-42B9-B058-B7667874DA74}"/>
            </c:ext>
          </c:extLst>
        </c:ser>
        <c:ser>
          <c:idx val="1"/>
          <c:order val="1"/>
          <c:tx>
            <c:strRef>
              <c:f>Sheet28!$C$3:$C$4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Sheet28!$A$5:$A$14</c:f>
              <c:strCache>
                <c:ptCount val="9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130</c:v>
                </c:pt>
              </c:strCache>
            </c:strRef>
          </c:cat>
          <c:val>
            <c:numRef>
              <c:f>Sheet28!$C$5:$C$14</c:f>
              <c:numCache>
                <c:formatCode>General</c:formatCode>
                <c:ptCount val="9"/>
                <c:pt idx="0">
                  <c:v>121</c:v>
                </c:pt>
                <c:pt idx="1">
                  <c:v>184</c:v>
                </c:pt>
                <c:pt idx="2">
                  <c:v>320</c:v>
                </c:pt>
                <c:pt idx="3">
                  <c:v>192</c:v>
                </c:pt>
                <c:pt idx="4">
                  <c:v>169</c:v>
                </c:pt>
                <c:pt idx="5">
                  <c:v>9</c:v>
                </c:pt>
                <c:pt idx="6">
                  <c:v>1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7C-42B9-B058-B7667874DA74}"/>
            </c:ext>
          </c:extLst>
        </c:ser>
        <c:ser>
          <c:idx val="2"/>
          <c:order val="2"/>
          <c:tx>
            <c:strRef>
              <c:f>Sheet28!$D$3:$D$4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Sheet28!$A$5:$A$14</c:f>
              <c:strCache>
                <c:ptCount val="9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130</c:v>
                </c:pt>
              </c:strCache>
            </c:strRef>
          </c:cat>
          <c:val>
            <c:numRef>
              <c:f>Sheet28!$D$5:$D$14</c:f>
              <c:numCache>
                <c:formatCode>General</c:formatCode>
                <c:ptCount val="9"/>
                <c:pt idx="0">
                  <c:v>258</c:v>
                </c:pt>
                <c:pt idx="1">
                  <c:v>351</c:v>
                </c:pt>
                <c:pt idx="2">
                  <c:v>621</c:v>
                </c:pt>
                <c:pt idx="3">
                  <c:v>377</c:v>
                </c:pt>
                <c:pt idx="4">
                  <c:v>331</c:v>
                </c:pt>
                <c:pt idx="5">
                  <c:v>14</c:v>
                </c:pt>
                <c:pt idx="6">
                  <c:v>2</c:v>
                </c:pt>
                <c:pt idx="8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7C-42B9-B058-B7667874D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3140048"/>
        <c:axId val="688847408"/>
      </c:barChart>
      <c:catAx>
        <c:axId val="85314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847408"/>
        <c:crosses val="autoZero"/>
        <c:auto val="1"/>
        <c:lblAlgn val="ctr"/>
        <c:lblOffset val="100"/>
        <c:noMultiLvlLbl val="0"/>
      </c:catAx>
      <c:valAx>
        <c:axId val="68884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 Tota</a:t>
                </a:r>
                <a:r>
                  <a:rPr lang="en-IN" baseline="0" dirty="0"/>
                  <a:t>l </a:t>
                </a:r>
                <a:r>
                  <a:rPr lang="en-IN" baseline="0" dirty="0" err="1"/>
                  <a:t>No.of</a:t>
                </a:r>
                <a:r>
                  <a:rPr lang="en-IN" baseline="0" dirty="0"/>
                  <a:t> People in each age category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3.6111111111111108E-2"/>
              <c:y val="7.916666666666667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400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[KPMG_VI_New_raw_data_update_final.xlsx]Sheet30!PivotTable26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 dirty="0">
                <a:solidFill>
                  <a:prstClr val="white">
                    <a:lumMod val="65000"/>
                    <a:lumOff val="35000"/>
                  </a:prstClr>
                </a:solidFill>
              </a:rPr>
              <a:t> New Customers Wealth Segment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Sheet30!$B$3:$B$4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Sheet30!$A$5:$A$13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130</c:v>
                </c:pt>
              </c:strCache>
            </c:strRef>
          </c:cat>
          <c:val>
            <c:numRef>
              <c:f>Sheet30!$B$5:$B$13</c:f>
              <c:numCache>
                <c:formatCode>General</c:formatCode>
                <c:ptCount val="8"/>
                <c:pt idx="0">
                  <c:v>41</c:v>
                </c:pt>
                <c:pt idx="1">
                  <c:v>20</c:v>
                </c:pt>
                <c:pt idx="2">
                  <c:v>50</c:v>
                </c:pt>
                <c:pt idx="3">
                  <c:v>46</c:v>
                </c:pt>
                <c:pt idx="4">
                  <c:v>35</c:v>
                </c:pt>
                <c:pt idx="5">
                  <c:v>30</c:v>
                </c:pt>
                <c:pt idx="6">
                  <c:v>13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8-4C69-B365-8FA9E1C309E7}"/>
            </c:ext>
          </c:extLst>
        </c:ser>
        <c:ser>
          <c:idx val="1"/>
          <c:order val="1"/>
          <c:tx>
            <c:strRef>
              <c:f>Sheet30!$C$3:$C$4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Sheet30!$A$5:$A$13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130</c:v>
                </c:pt>
              </c:strCache>
            </c:strRef>
          </c:cat>
          <c:val>
            <c:numRef>
              <c:f>Sheet30!$C$5:$C$13</c:f>
              <c:numCache>
                <c:formatCode>General</c:formatCode>
                <c:ptCount val="8"/>
                <c:pt idx="0">
                  <c:v>29</c:v>
                </c:pt>
                <c:pt idx="1">
                  <c:v>35</c:v>
                </c:pt>
                <c:pt idx="2">
                  <c:v>51</c:v>
                </c:pt>
                <c:pt idx="3">
                  <c:v>38</c:v>
                </c:pt>
                <c:pt idx="4">
                  <c:v>49</c:v>
                </c:pt>
                <c:pt idx="5">
                  <c:v>31</c:v>
                </c:pt>
                <c:pt idx="6">
                  <c:v>16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E8-4C69-B365-8FA9E1C309E7}"/>
            </c:ext>
          </c:extLst>
        </c:ser>
        <c:ser>
          <c:idx val="2"/>
          <c:order val="2"/>
          <c:tx>
            <c:strRef>
              <c:f>Sheet30!$D$3:$D$4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Sheet30!$A$5:$A$13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130</c:v>
                </c:pt>
              </c:strCache>
            </c:strRef>
          </c:cat>
          <c:val>
            <c:numRef>
              <c:f>Sheet30!$D$5:$D$13</c:f>
              <c:numCache>
                <c:formatCode>General</c:formatCode>
                <c:ptCount val="8"/>
                <c:pt idx="0">
                  <c:v>63</c:v>
                </c:pt>
                <c:pt idx="1">
                  <c:v>53</c:v>
                </c:pt>
                <c:pt idx="2">
                  <c:v>103</c:v>
                </c:pt>
                <c:pt idx="3">
                  <c:v>99</c:v>
                </c:pt>
                <c:pt idx="4">
                  <c:v>92</c:v>
                </c:pt>
                <c:pt idx="5">
                  <c:v>55</c:v>
                </c:pt>
                <c:pt idx="6">
                  <c:v>34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E8-4C69-B365-8FA9E1C30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3153488"/>
        <c:axId val="853263344"/>
      </c:barChart>
      <c:catAx>
        <c:axId val="85315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263344"/>
        <c:crosses val="autoZero"/>
        <c:auto val="1"/>
        <c:lblAlgn val="ctr"/>
        <c:lblOffset val="100"/>
        <c:noMultiLvlLbl val="0"/>
      </c:catAx>
      <c:valAx>
        <c:axId val="85326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0" i="0" u="none" strike="noStrike" kern="1200" baseline="0" dirty="0">
                    <a:solidFill>
                      <a:prstClr val="white">
                        <a:lumMod val="65000"/>
                        <a:lumOff val="35000"/>
                      </a:prstClr>
                    </a:solidFill>
                  </a:rPr>
                  <a:t> Total </a:t>
                </a:r>
                <a:r>
                  <a:rPr lang="en-IN" sz="800" b="0" i="0" u="none" strike="noStrike" kern="1200" baseline="0" dirty="0" err="1">
                    <a:solidFill>
                      <a:prstClr val="white">
                        <a:lumMod val="65000"/>
                        <a:lumOff val="35000"/>
                      </a:prstClr>
                    </a:solidFill>
                  </a:rPr>
                  <a:t>No.of</a:t>
                </a:r>
                <a:r>
                  <a:rPr lang="en-IN" sz="800" b="0" i="0" u="none" strike="noStrike" kern="1200" baseline="0" dirty="0">
                    <a:solidFill>
                      <a:prstClr val="white">
                        <a:lumMod val="65000"/>
                        <a:lumOff val="35000"/>
                      </a:prstClr>
                    </a:solidFill>
                  </a:rPr>
                  <a:t> People in each age category</a:t>
                </a:r>
              </a:p>
            </c:rich>
          </c:tx>
          <c:layout>
            <c:manualLayout>
              <c:xMode val="edge"/>
              <c:yMode val="edge"/>
              <c:x val="3.8109756097560975E-2"/>
              <c:y val="4.675925925925927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534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[KPMG_VI_New_raw_data_update_final.xlsx]Sheet31!PivotTable27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 of cars owned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7188689505165853E-3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59434475258292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4377379010331706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7188689505165853E-3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4377379010331706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59434475258292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7188689505165853E-3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4377379010331706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359434475258292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Sheet31!$B$3:$B$4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7188689505165853E-3"/>
                  <c:y val="-8.487556272013328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24F-4F4C-9CBE-BF0721FBECD8}"/>
                </c:ext>
              </c:extLst>
            </c:dLbl>
            <c:dLbl>
              <c:idx val="3"/>
              <c:layout>
                <c:manualLayout>
                  <c:x val="-5.437737901033170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4F-4F4C-9CBE-BF0721FBEC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Sheet31!$A$5:$A$10</c:f>
              <c:strCache>
                <c:ptCount val="5"/>
                <c:pt idx="0">
                  <c:v>New South Wales</c:v>
                </c:pt>
                <c:pt idx="1">
                  <c:v>NSW</c:v>
                </c:pt>
                <c:pt idx="2">
                  <c:v>QLD</c:v>
                </c:pt>
                <c:pt idx="3">
                  <c:v>VIC</c:v>
                </c:pt>
                <c:pt idx="4">
                  <c:v>Victoria</c:v>
                </c:pt>
              </c:strCache>
            </c:strRef>
          </c:cat>
          <c:val>
            <c:numRef>
              <c:f>Sheet31!$B$5:$B$10</c:f>
              <c:numCache>
                <c:formatCode>General</c:formatCode>
                <c:ptCount val="5"/>
                <c:pt idx="0">
                  <c:v>238</c:v>
                </c:pt>
                <c:pt idx="1">
                  <c:v>4963</c:v>
                </c:pt>
                <c:pt idx="2">
                  <c:v>2129</c:v>
                </c:pt>
                <c:pt idx="3">
                  <c:v>2371</c:v>
                </c:pt>
                <c:pt idx="4">
                  <c:v>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4F-4F4C-9CBE-BF0721FBECD8}"/>
            </c:ext>
          </c:extLst>
        </c:ser>
        <c:ser>
          <c:idx val="1"/>
          <c:order val="1"/>
          <c:tx>
            <c:strRef>
              <c:f>Sheet31!$C$3:$C$4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1.359434475258292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4F-4F4C-9CBE-BF0721FBEC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Sheet31!$A$5:$A$10</c:f>
              <c:strCache>
                <c:ptCount val="5"/>
                <c:pt idx="0">
                  <c:v>New South Wales</c:v>
                </c:pt>
                <c:pt idx="1">
                  <c:v>NSW</c:v>
                </c:pt>
                <c:pt idx="2">
                  <c:v>QLD</c:v>
                </c:pt>
                <c:pt idx="3">
                  <c:v>VIC</c:v>
                </c:pt>
                <c:pt idx="4">
                  <c:v>Victoria</c:v>
                </c:pt>
              </c:strCache>
            </c:strRef>
          </c:cat>
          <c:val>
            <c:numRef>
              <c:f>Sheet31!$C$5:$C$10</c:f>
              <c:numCache>
                <c:formatCode>General</c:formatCode>
                <c:ptCount val="5"/>
                <c:pt idx="0">
                  <c:v>247</c:v>
                </c:pt>
                <c:pt idx="1">
                  <c:v>5237</c:v>
                </c:pt>
                <c:pt idx="2">
                  <c:v>2133</c:v>
                </c:pt>
                <c:pt idx="3">
                  <c:v>2170</c:v>
                </c:pt>
                <c:pt idx="4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4F-4F4C-9CBE-BF0721FBEC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3125648"/>
        <c:axId val="857954864"/>
      </c:barChart>
      <c:catAx>
        <c:axId val="853125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State Names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954864"/>
        <c:crosses val="autoZero"/>
        <c:auto val="1"/>
        <c:lblAlgn val="ctr"/>
        <c:lblOffset val="100"/>
        <c:noMultiLvlLbl val="0"/>
      </c:catAx>
      <c:valAx>
        <c:axId val="85795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cars owned or not owned</a:t>
                </a:r>
              </a:p>
            </c:rich>
          </c:tx>
          <c:layout>
            <c:manualLayout>
              <c:xMode val="edge"/>
              <c:yMode val="edge"/>
              <c:x val="1.1990573956931431E-2"/>
              <c:y val="0.174767117789276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2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1674112"/>
            <a:ext cx="3777728" cy="175488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Sprocket Central </a:t>
            </a:r>
            <a:r>
              <a:rPr lang="en-US" sz="4000" dirty="0" err="1"/>
              <a:t>pvt.Ltd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Hari Shankar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A9584-B0F4-F16D-4BC7-61C0355634D4}"/>
              </a:ext>
            </a:extLst>
          </p:cNvPr>
          <p:cNvSpPr txBox="1"/>
          <p:nvPr/>
        </p:nvSpPr>
        <p:spPr>
          <a:xfrm>
            <a:off x="7097307" y="3788601"/>
            <a:ext cx="338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analytics Approach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F56C8-FA5C-2A13-D756-BBC1C88AC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8852-C969-B3A6-6C45-35780FFE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6274"/>
            <a:ext cx="12192000" cy="63366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RFM Analysis and customer classification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B618-4D79-1C00-2C53-05C95567F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17664"/>
            <a:ext cx="5999747" cy="3571957"/>
          </a:xfrm>
        </p:spPr>
        <p:txBody>
          <a:bodyPr>
            <a:normAutofit/>
          </a:bodyPr>
          <a:lstStyle/>
          <a:p>
            <a:r>
              <a:rPr lang="en-US" dirty="0"/>
              <a:t>RFM analysis is used to determine which customers a business should target to increase its revenue and value.</a:t>
            </a:r>
          </a:p>
          <a:p>
            <a:r>
              <a:rPr lang="en-US" dirty="0"/>
              <a:t>The RFM (Recency, Frequency, and Monetary) model shows customers that have displayed high levels of engagement with the business in the three categories mentioned.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984246-4AF2-2257-233A-14C5F765B80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62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Model Development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E893FCD-B893-E59E-9E81-5A5D0040D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962429"/>
              </p:ext>
            </p:extLst>
          </p:nvPr>
        </p:nvGraphicFramePr>
        <p:xfrm>
          <a:off x="6623385" y="1499937"/>
          <a:ext cx="4495800" cy="4788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63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AF5DE-84DA-6F39-8510-3D5052EE1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641D-31CA-F0D9-8FA9-2448CC58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6274"/>
            <a:ext cx="12192000" cy="63366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Customer Title Definition List with RFM Values assigned</a:t>
            </a:r>
            <a:endParaRPr lang="en-IN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90D05-D795-6A4D-CFF8-2DE03A76A80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91889286"/>
              </p:ext>
            </p:extLst>
          </p:nvPr>
        </p:nvGraphicFramePr>
        <p:xfrm>
          <a:off x="818146" y="1820779"/>
          <a:ext cx="9785685" cy="3456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7857">
                  <a:extLst>
                    <a:ext uri="{9D8B030D-6E8A-4147-A177-3AD203B41FA5}">
                      <a16:colId xmlns:a16="http://schemas.microsoft.com/office/drawing/2014/main" val="1211971076"/>
                    </a:ext>
                  </a:extLst>
                </a:gridCol>
                <a:gridCol w="1784032">
                  <a:extLst>
                    <a:ext uri="{9D8B030D-6E8A-4147-A177-3AD203B41FA5}">
                      <a16:colId xmlns:a16="http://schemas.microsoft.com/office/drawing/2014/main" val="802779435"/>
                    </a:ext>
                  </a:extLst>
                </a:gridCol>
                <a:gridCol w="5970328">
                  <a:extLst>
                    <a:ext uri="{9D8B030D-6E8A-4147-A177-3AD203B41FA5}">
                      <a16:colId xmlns:a16="http://schemas.microsoft.com/office/drawing/2014/main" val="603435012"/>
                    </a:ext>
                  </a:extLst>
                </a:gridCol>
                <a:gridCol w="1183468">
                  <a:extLst>
                    <a:ext uri="{9D8B030D-6E8A-4147-A177-3AD203B41FA5}">
                      <a16:colId xmlns:a16="http://schemas.microsoft.com/office/drawing/2014/main" val="2245890213"/>
                    </a:ext>
                  </a:extLst>
                </a:gridCol>
              </a:tblGrid>
              <a:tr h="280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Customer Title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RFM Value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67812"/>
                  </a:ext>
                </a:extLst>
              </a:tr>
              <a:tr h="280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Platinum Customer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Most recent buy, buys often, most spent</a:t>
                      </a:r>
                      <a:endParaRPr lang="en-US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444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066643"/>
                  </a:ext>
                </a:extLst>
              </a:tr>
              <a:tr h="280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Loyal</a:t>
                      </a: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Most recent buy, buys often, spends large amount of money</a:t>
                      </a:r>
                      <a:endParaRPr lang="en-US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433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574964"/>
                  </a:ext>
                </a:extLst>
              </a:tr>
              <a:tr h="2971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Becoming Loyal</a:t>
                      </a: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Relatively recent, bought more than once, spends large amount of money</a:t>
                      </a:r>
                      <a:endParaRPr lang="en-US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413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06742"/>
                  </a:ext>
                </a:extLst>
              </a:tr>
              <a:tr h="280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Recent Customer</a:t>
                      </a: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bought recently, not very often, average money spent</a:t>
                      </a:r>
                      <a:endParaRPr lang="en-US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344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050359"/>
                  </a:ext>
                </a:extLst>
              </a:tr>
              <a:tr h="280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Customer</a:t>
                      </a: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bought recently, never bought before, spent small amount</a:t>
                      </a:r>
                      <a:endParaRPr lang="en-US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323</a:t>
                      </a:r>
                      <a:endParaRPr lang="en-IN" sz="9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185626"/>
                  </a:ext>
                </a:extLst>
              </a:tr>
              <a:tr h="280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6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 Bloomer</a:t>
                      </a: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No purchase recently, but RFM value is larger than average</a:t>
                      </a:r>
                      <a:endParaRPr lang="en-US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311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807025"/>
                  </a:ext>
                </a:extLst>
              </a:tr>
              <a:tr h="280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7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Losing Customer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purchases was a while ago, below average RFM value</a:t>
                      </a:r>
                      <a:endParaRPr lang="en-US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224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292334"/>
                  </a:ext>
                </a:extLst>
              </a:tr>
              <a:tr h="313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High Risk Customer</a:t>
                      </a:r>
                      <a:endParaRPr lang="en-IN" sz="9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Purchase was long time ago, frequency is quite high, amount spent is high</a:t>
                      </a:r>
                      <a:endParaRPr lang="en-US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212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83499"/>
                  </a:ext>
                </a:extLst>
              </a:tr>
              <a:tr h="3208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Almost Lost Customer</a:t>
                      </a:r>
                      <a:endParaRPr lang="en-IN" sz="9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Very low recency, low frequency, but high amount spent</a:t>
                      </a:r>
                      <a:endParaRPr lang="en-US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124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70297"/>
                  </a:ext>
                </a:extLst>
              </a:tr>
              <a:tr h="280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10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Evasive Customer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Very low recency, very low frequency, small amount spent</a:t>
                      </a:r>
                      <a:endParaRPr lang="en-US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112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206545"/>
                  </a:ext>
                </a:extLst>
              </a:tr>
              <a:tr h="280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11</a:t>
                      </a:r>
                      <a:endParaRPr lang="en-IN" sz="9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Lost Customer</a:t>
                      </a:r>
                      <a:endParaRPr lang="en-IN" sz="9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very low RFM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111</a:t>
                      </a:r>
                      <a:endParaRPr lang="en-IN" sz="9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7" marR="6497" marT="6497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57303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B2A86B6-0037-9E73-C193-D2214AA3EE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62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Model Development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9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2A7A0-E6CE-CC1A-F387-451D99E3A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FC53-5B2C-A818-0D28-AE936935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6274"/>
            <a:ext cx="12192000" cy="63366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Customer Title Distribution in Dataset</a:t>
            </a:r>
            <a:endParaRPr lang="en-IN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DBDC9D-DE43-665F-B098-431933E39AB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62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Model Development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590E078-0CB3-8B55-0FE4-0F205C049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829360"/>
              </p:ext>
            </p:extLst>
          </p:nvPr>
        </p:nvGraphicFramePr>
        <p:xfrm>
          <a:off x="0" y="1929364"/>
          <a:ext cx="6336632" cy="3524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D48FA3F-CBA7-67FA-DF00-35E3DCD923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3807"/>
              </p:ext>
            </p:extLst>
          </p:nvPr>
        </p:nvGraphicFramePr>
        <p:xfrm>
          <a:off x="6336632" y="1929364"/>
          <a:ext cx="5438273" cy="3524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660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6D9A8D-070A-B8DC-CDFE-9AEFA8530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79" y="1323476"/>
            <a:ext cx="9440034" cy="2296724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US" b="1" dirty="0"/>
              <a:t>Introduction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b="1" dirty="0"/>
              <a:t>Data Exploration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IN" b="1" dirty="0"/>
              <a:t>Model Development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b="1" dirty="0"/>
              <a:t>Interpretation </a:t>
            </a:r>
            <a:endParaRPr lang="en-IN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0127BA-7E63-F161-B787-B5BAE67777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62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Agenda:</a:t>
            </a:r>
          </a:p>
        </p:txBody>
      </p:sp>
    </p:spTree>
    <p:extLst>
      <p:ext uri="{BB962C8B-B14F-4D97-AF65-F5344CB8AC3E}">
        <p14:creationId xmlns:p14="http://schemas.microsoft.com/office/powerpoint/2010/main" val="82601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CDC6-1180-213C-EF80-82D35678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6274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Introduction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FA499-DE2E-F3B0-C4F9-9626A74F5A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Outline of Problem</a:t>
            </a:r>
          </a:p>
          <a:p>
            <a:r>
              <a:rPr lang="en-US" sz="1500" dirty="0"/>
              <a:t>Sprocket Central is a company that specializes in high-quality bikes and cycling accessories </a:t>
            </a:r>
          </a:p>
          <a:p>
            <a:r>
              <a:rPr lang="en-US" sz="1500" dirty="0"/>
              <a:t>There marketing team is looking to boost business sales by analyzing provided datasets.</a:t>
            </a:r>
          </a:p>
          <a:p>
            <a:r>
              <a:rPr lang="en-US" sz="1500" dirty="0"/>
              <a:t>Using the 3 datasets provided the aim is to analyze and recommend 1000 customers that Sprockets Central </a:t>
            </a:r>
            <a:r>
              <a:rPr lang="en-IN" sz="1500" dirty="0"/>
              <a:t>should target to drive higher value to the company</a:t>
            </a:r>
            <a:r>
              <a:rPr lang="en-IN" sz="1400" dirty="0"/>
              <a:t>.</a:t>
            </a:r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63FF0-A7D4-DF78-A161-B225F7A36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Contents of Data Analysis</a:t>
            </a:r>
          </a:p>
          <a:p>
            <a:r>
              <a:rPr lang="en-US" sz="1500" dirty="0"/>
              <a:t>‘New’ and ‘Old’ Customer age distributions</a:t>
            </a:r>
          </a:p>
          <a:p>
            <a:r>
              <a:rPr lang="en-US" sz="1500" dirty="0"/>
              <a:t>Bike related purchases over the last 3 years by gender</a:t>
            </a:r>
          </a:p>
          <a:p>
            <a:r>
              <a:rPr lang="en-US" sz="1500" dirty="0"/>
              <a:t>Job industry distribution</a:t>
            </a:r>
          </a:p>
          <a:p>
            <a:r>
              <a:rPr lang="en-US" sz="1500" dirty="0"/>
              <a:t>Wealth segmentation by age category</a:t>
            </a:r>
          </a:p>
          <a:p>
            <a:r>
              <a:rPr lang="en-US" sz="1500" dirty="0"/>
              <a:t>Number of cars owned and not owned by state</a:t>
            </a:r>
          </a:p>
          <a:p>
            <a:r>
              <a:rPr lang="en-US" sz="1500" dirty="0"/>
              <a:t>RFM Analysis and customers classification</a:t>
            </a:r>
            <a:endParaRPr lang="en-IN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FBC34-5309-B093-6EBB-C38838F745C5}"/>
              </a:ext>
            </a:extLst>
          </p:cNvPr>
          <p:cNvSpPr txBox="1"/>
          <p:nvPr/>
        </p:nvSpPr>
        <p:spPr>
          <a:xfrm>
            <a:off x="0" y="974211"/>
            <a:ext cx="1195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Identify and Recommend Top 1000 Customers to Target From datasets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9D20D-8BA5-9943-71F1-05956C9775CC}"/>
              </a:ext>
            </a:extLst>
          </p:cNvPr>
          <p:cNvSpPr txBox="1"/>
          <p:nvPr/>
        </p:nvSpPr>
        <p:spPr>
          <a:xfrm>
            <a:off x="0" y="6293528"/>
            <a:ext cx="6897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will be done with the three phases of: Data Exploration, Model Development, and Interpretation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4705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37F8-1FA5-F886-389F-FB2ECFF36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903071"/>
            <a:ext cx="4596668" cy="3786939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Key Issues for Data Quality Assessment</a:t>
            </a:r>
          </a:p>
          <a:p>
            <a:r>
              <a:rPr lang="en-US" dirty="0"/>
              <a:t>Accuracy: Correct values</a:t>
            </a:r>
          </a:p>
          <a:p>
            <a:r>
              <a:rPr lang="en-US" dirty="0"/>
              <a:t>Completeness: Data field with values</a:t>
            </a:r>
          </a:p>
          <a:p>
            <a:r>
              <a:rPr lang="en-US" dirty="0"/>
              <a:t>Consistency: Values free from Contradiction</a:t>
            </a:r>
          </a:p>
          <a:p>
            <a:r>
              <a:rPr lang="en-US" dirty="0"/>
              <a:t>Currency: Values up to data</a:t>
            </a:r>
          </a:p>
          <a:p>
            <a:r>
              <a:rPr lang="en-US" dirty="0"/>
              <a:t>Relevancy: Data items with value Meta-data</a:t>
            </a:r>
          </a:p>
          <a:p>
            <a:r>
              <a:rPr lang="en-US" dirty="0"/>
              <a:t>Validity: Data containing allowable values</a:t>
            </a:r>
          </a:p>
          <a:p>
            <a:r>
              <a:rPr lang="en-US" dirty="0"/>
              <a:t>Uniqueness: Records that are duplicated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F4830F-24BC-515E-B413-4A1D8448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6274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Data Exploration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E7847-1721-2977-8027-EC3691B5ED07}"/>
              </a:ext>
            </a:extLst>
          </p:cNvPr>
          <p:cNvSpPr txBox="1"/>
          <p:nvPr/>
        </p:nvSpPr>
        <p:spPr>
          <a:xfrm>
            <a:off x="0" y="1158877"/>
            <a:ext cx="774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Quality Assessment and ‘Clean up’</a:t>
            </a:r>
            <a:endParaRPr lang="en-IN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25686F-FE4D-8933-9EDD-58BEF65ED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40069"/>
              </p:ext>
            </p:extLst>
          </p:nvPr>
        </p:nvGraphicFramePr>
        <p:xfrm>
          <a:off x="4596669" y="2036255"/>
          <a:ext cx="7595329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15">
                  <a:extLst>
                    <a:ext uri="{9D8B030D-6E8A-4147-A177-3AD203B41FA5}">
                      <a16:colId xmlns:a16="http://schemas.microsoft.com/office/drawing/2014/main" val="174520357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982202015"/>
                    </a:ext>
                  </a:extLst>
                </a:gridCol>
                <a:gridCol w="1383957">
                  <a:extLst>
                    <a:ext uri="{9D8B030D-6E8A-4147-A177-3AD203B41FA5}">
                      <a16:colId xmlns:a16="http://schemas.microsoft.com/office/drawing/2014/main" val="1870405766"/>
                    </a:ext>
                  </a:extLst>
                </a:gridCol>
                <a:gridCol w="1243913">
                  <a:extLst>
                    <a:ext uri="{9D8B030D-6E8A-4147-A177-3AD203B41FA5}">
                      <a16:colId xmlns:a16="http://schemas.microsoft.com/office/drawing/2014/main" val="4172244244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1311264585"/>
                    </a:ext>
                  </a:extLst>
                </a:gridCol>
                <a:gridCol w="1062681">
                  <a:extLst>
                    <a:ext uri="{9D8B030D-6E8A-4147-A177-3AD203B41FA5}">
                      <a16:colId xmlns:a16="http://schemas.microsoft.com/office/drawing/2014/main" val="2618632611"/>
                    </a:ext>
                  </a:extLst>
                </a:gridCol>
                <a:gridCol w="815544">
                  <a:extLst>
                    <a:ext uri="{9D8B030D-6E8A-4147-A177-3AD203B41FA5}">
                      <a16:colId xmlns:a16="http://schemas.microsoft.com/office/drawing/2014/main" val="173633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Consistency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Currency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Relevancy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Validity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8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DOB: Inaccurate</a:t>
                      </a:r>
                    </a:p>
                    <a:p>
                      <a:r>
                        <a:rPr lang="en-US" sz="1100" dirty="0"/>
                        <a:t>Age: Missing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Job title: blanks</a:t>
                      </a:r>
                    </a:p>
                    <a:p>
                      <a:r>
                        <a:rPr lang="en-US" sz="1100" dirty="0"/>
                        <a:t>Customer id: incomplete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Gender: inconsistency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Deceased customers: filter out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column: delete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2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Customer Address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Customer id: incomplete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States: inconsistency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Transactions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Profit: Missing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Customer id:</a:t>
                      </a:r>
                      <a:r>
                        <a:rPr lang="en-IN" sz="1100" dirty="0"/>
                        <a:t> incomplete</a:t>
                      </a:r>
                    </a:p>
                    <a:p>
                      <a:r>
                        <a:rPr lang="en-IN" sz="1100" dirty="0"/>
                        <a:t>Online Order : blanks</a:t>
                      </a:r>
                    </a:p>
                    <a:p>
                      <a:r>
                        <a:rPr lang="en-IN" sz="1100" dirty="0"/>
                        <a:t>Brand: blanks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Cancelled Status order: filter out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 price:  format</a:t>
                      </a:r>
                    </a:p>
                    <a:p>
                      <a:r>
                        <a:rPr lang="en-US" sz="1100" dirty="0"/>
                        <a:t>Product sold date: format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29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94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4F84-6E9C-741D-2C5F-FBFCB021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6274"/>
            <a:ext cx="12192000" cy="729915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‘New’ and ‘Old’ Customer Age Distributions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A80-4FF6-8189-A9A5-5FAF897F8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1596190"/>
            <a:ext cx="5770636" cy="41029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customers are aged between 40-49 in ‘New’. In ‘Old’ majority of customers are aged between 40-49 also.</a:t>
            </a:r>
          </a:p>
          <a:p>
            <a:r>
              <a:rPr lang="en-US" dirty="0"/>
              <a:t>The lower age groups are under 20 and 80+ for both ‘New’ and ‘Old’ customer list.</a:t>
            </a:r>
          </a:p>
          <a:p>
            <a:r>
              <a:rPr lang="en-US" dirty="0"/>
              <a:t>The ‘New’ customer list suggests that age groups 20-29 and 40-69 are most populated.</a:t>
            </a:r>
          </a:p>
          <a:p>
            <a:r>
              <a:rPr lang="en-IN" dirty="0"/>
              <a:t>The ‘Old’ customer list suggests 20-69.</a:t>
            </a:r>
          </a:p>
          <a:p>
            <a:r>
              <a:rPr lang="en-IN" dirty="0"/>
              <a:t>There is steep drop of customers in the 30-39 age group in ‘New’.</a:t>
            </a:r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62B1C3-A07C-CEB5-63CB-13181F0AC8D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62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Data Exploration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0E038EE-EB1A-88F2-99E2-6B61E41A57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430904"/>
              </p:ext>
            </p:extLst>
          </p:nvPr>
        </p:nvGraphicFramePr>
        <p:xfrm>
          <a:off x="6994358" y="1447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990062-15B8-73E8-F917-EEE6A9CB9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58275"/>
              </p:ext>
            </p:extLst>
          </p:nvPr>
        </p:nvGraphicFramePr>
        <p:xfrm>
          <a:off x="6929588" y="4038600"/>
          <a:ext cx="47015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459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41DF-ED62-EA83-CCB7-0D077178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6274"/>
            <a:ext cx="12192000" cy="63366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Bike related purchases over last 3 years by gender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9F8F-DB78-4F71-F569-DED1BA681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17664"/>
            <a:ext cx="5999747" cy="3563936"/>
          </a:xfrm>
        </p:spPr>
        <p:txBody>
          <a:bodyPr>
            <a:normAutofit/>
          </a:bodyPr>
          <a:lstStyle/>
          <a:p>
            <a:r>
              <a:rPr lang="en-US" sz="2100" dirty="0"/>
              <a:t>Over the last three years about 50% of bike related purchases were made by females to 48% of purchases made by males. Approximately 2% were made by unknown gender.</a:t>
            </a:r>
          </a:p>
          <a:p>
            <a:r>
              <a:rPr lang="en-US" sz="2100" dirty="0"/>
              <a:t>Numerically, females purchases almost 10000 more than males</a:t>
            </a:r>
          </a:p>
          <a:p>
            <a:r>
              <a:rPr lang="en-US" sz="2100" dirty="0"/>
              <a:t>Females makeup majority of bike related sales</a:t>
            </a:r>
            <a:endParaRPr lang="en-IN" sz="21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B14911-7EE8-B30D-CE2F-E3C5FDE456B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62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Data Exploration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8FA0849-2D98-D143-47EA-F0F1E26539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758700"/>
              </p:ext>
            </p:extLst>
          </p:nvPr>
        </p:nvGraphicFramePr>
        <p:xfrm>
          <a:off x="6908934" y="1617664"/>
          <a:ext cx="4304498" cy="2441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80A9609-9B7E-B947-EAA2-2CAE81719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627859"/>
              </p:ext>
            </p:extLst>
          </p:nvPr>
        </p:nvGraphicFramePr>
        <p:xfrm>
          <a:off x="6908934" y="4176634"/>
          <a:ext cx="4416792" cy="2620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261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897E-2C9E-F40D-8B50-EB543D3C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66274"/>
            <a:ext cx="12192001" cy="75139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Job Industry Distribution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93EA-1B07-384F-A295-C74769D21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17664"/>
            <a:ext cx="4856841" cy="3622671"/>
          </a:xfrm>
        </p:spPr>
        <p:txBody>
          <a:bodyPr>
            <a:normAutofit/>
          </a:bodyPr>
          <a:lstStyle/>
          <a:p>
            <a:r>
              <a:rPr lang="en-US" dirty="0"/>
              <a:t>42% of ‘New’ Customers are in Health and financial services.</a:t>
            </a:r>
          </a:p>
          <a:p>
            <a:r>
              <a:rPr lang="en-US" dirty="0"/>
              <a:t>The smallest number for customers are in agricultural and tele communications at 3%</a:t>
            </a:r>
          </a:p>
          <a:p>
            <a:r>
              <a:rPr lang="en-US" dirty="0"/>
              <a:t>Similar pattern in ‘Old’ customers list, at 23% an 18% in Health and financial services respectively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9A5E5E-FD6D-06F4-011E-9D703044B4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62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Data Exploration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707456-33E6-D67D-92B9-A26B2F534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854943"/>
              </p:ext>
            </p:extLst>
          </p:nvPr>
        </p:nvGraphicFramePr>
        <p:xfrm>
          <a:off x="8478252" y="1617664"/>
          <a:ext cx="3641557" cy="5240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BAD0F32-74EE-65C2-9B9E-B81505B70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979447"/>
              </p:ext>
            </p:extLst>
          </p:nvPr>
        </p:nvGraphicFramePr>
        <p:xfrm>
          <a:off x="5061283" y="1617664"/>
          <a:ext cx="3513221" cy="5240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09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2F99D-761C-8893-21C3-4C58667A3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FE61-82BE-C135-9F98-30FDDDD3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6274"/>
            <a:ext cx="12192000" cy="63366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Wealth segmentation by age category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9340-23E5-98B8-B9AC-7B78780B0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17664"/>
            <a:ext cx="5999747" cy="3748420"/>
          </a:xfrm>
        </p:spPr>
        <p:txBody>
          <a:bodyPr>
            <a:normAutofit/>
          </a:bodyPr>
          <a:lstStyle/>
          <a:p>
            <a:r>
              <a:rPr lang="en-US" dirty="0"/>
              <a:t>In all age categories the largest number of customers are classified as ‘mass customers’.</a:t>
            </a:r>
          </a:p>
          <a:p>
            <a:r>
              <a:rPr lang="en-US" dirty="0"/>
              <a:t>The next category is the ‘High net wort’ customers.</a:t>
            </a:r>
          </a:p>
          <a:p>
            <a:r>
              <a:rPr lang="en-US" dirty="0"/>
              <a:t>The Affluent customers can outperform high net worth customers in the 40-49 age group.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0F5EB3-E595-8552-12DF-EC552E208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62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Data Exploration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BB10BDC-FDBA-2A2D-CCE2-2BF1FB8D1A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381295"/>
              </p:ext>
            </p:extLst>
          </p:nvPr>
        </p:nvGraphicFramePr>
        <p:xfrm>
          <a:off x="6593305" y="4030579"/>
          <a:ext cx="52537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8E7C0A9-3AD0-13C2-A2E9-2C959A84E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653820"/>
              </p:ext>
            </p:extLst>
          </p:nvPr>
        </p:nvGraphicFramePr>
        <p:xfrm>
          <a:off x="6593304" y="1097590"/>
          <a:ext cx="525378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712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C30E6-7F2A-D8F8-7400-5ADCD272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C992-7F77-F467-F7BC-C27E504F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6274"/>
            <a:ext cx="12192000" cy="63366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Number of Cars Owned and Not Owned by state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0E80-A055-9F24-42EC-2613937FF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17664"/>
            <a:ext cx="5999747" cy="4189578"/>
          </a:xfrm>
        </p:spPr>
        <p:txBody>
          <a:bodyPr>
            <a:normAutofit/>
          </a:bodyPr>
          <a:lstStyle/>
          <a:p>
            <a:r>
              <a:rPr lang="en-US" dirty="0"/>
              <a:t>NSW has the largest number of people 	that do not own a car. NSW seems to have a higher number of people from which data was collected.</a:t>
            </a:r>
          </a:p>
          <a:p>
            <a:r>
              <a:rPr lang="en-US" dirty="0"/>
              <a:t>Victoria is also split quite evenly. But both numbers are significantly lower than those of NSW.</a:t>
            </a:r>
          </a:p>
          <a:p>
            <a:r>
              <a:rPr lang="en-US" dirty="0"/>
              <a:t>QLD has a relatively high number of customers that own a car.</a:t>
            </a:r>
          </a:p>
          <a:p>
            <a:pPr lvl="1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E42993-E183-B15F-8D05-05FF1354A9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62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Data Exploration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14E7AC-69DB-B7B1-D2BC-3BEB2ABEB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286125"/>
              </p:ext>
            </p:extLst>
          </p:nvPr>
        </p:nvGraphicFramePr>
        <p:xfrm>
          <a:off x="6192256" y="1732548"/>
          <a:ext cx="5710986" cy="361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6534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{CA934034-35F5-469A-B6AE-A124E5180739}tf11665031_win32</Template>
  <TotalTime>6173</TotalTime>
  <Words>997</Words>
  <Application>Microsoft Office PowerPoint</Application>
  <PresentationFormat>Widescreen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</vt:lpstr>
      <vt:lpstr>Arial</vt:lpstr>
      <vt:lpstr>Arial Nova</vt:lpstr>
      <vt:lpstr>Arial Nova Light</vt:lpstr>
      <vt:lpstr>Wingdings 2</vt:lpstr>
      <vt:lpstr>SlateVTI</vt:lpstr>
      <vt:lpstr>Sprocket Central pvt.Ltd</vt:lpstr>
      <vt:lpstr>PowerPoint Presentation</vt:lpstr>
      <vt:lpstr>Introduction</vt:lpstr>
      <vt:lpstr>Data Exploration</vt:lpstr>
      <vt:lpstr>‘New’ and ‘Old’ Customer Age Distributions</vt:lpstr>
      <vt:lpstr>Bike related purchases over last 3 years by gender</vt:lpstr>
      <vt:lpstr>Job Industry Distribution</vt:lpstr>
      <vt:lpstr>Wealth segmentation by age category</vt:lpstr>
      <vt:lpstr>Number of Cars Owned and Not Owned by state</vt:lpstr>
      <vt:lpstr>RFM Analysis and customer classification</vt:lpstr>
      <vt:lpstr>Customer Title Definition List with RFM Values assigned</vt:lpstr>
      <vt:lpstr>Customer Title Distribution in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Sprocket Central pvt.Ltd</dc:title>
  <dc:creator>Hari Shankar</dc:creator>
  <cp:lastModifiedBy>Hari Shankar</cp:lastModifiedBy>
  <cp:revision>1</cp:revision>
  <dcterms:created xsi:type="dcterms:W3CDTF">2024-02-05T06:48:19Z</dcterms:created>
  <dcterms:modified xsi:type="dcterms:W3CDTF">2024-02-09T13:42:00Z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