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7348" y="1062227"/>
            <a:ext cx="1004569" cy="5654040"/>
          </a:xfrm>
          <a:custGeom>
            <a:avLst/>
            <a:gdLst/>
            <a:ahLst/>
            <a:cxnLst/>
            <a:rect l="l" t="t" r="r" b="b"/>
            <a:pathLst>
              <a:path w="1004570" h="5654040">
                <a:moveTo>
                  <a:pt x="0" y="0"/>
                </a:moveTo>
                <a:lnTo>
                  <a:pt x="1004316" y="5654039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46292" y="4107180"/>
            <a:ext cx="3912235" cy="2609215"/>
          </a:xfrm>
          <a:custGeom>
            <a:avLst/>
            <a:gdLst/>
            <a:ahLst/>
            <a:cxnLst/>
            <a:rect l="l" t="t" r="r" b="b"/>
            <a:pathLst>
              <a:path w="3912234" h="2609215">
                <a:moveTo>
                  <a:pt x="3912107" y="0"/>
                </a:moveTo>
                <a:lnTo>
                  <a:pt x="0" y="2609087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5492" y="1057655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992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025" y="2025910"/>
            <a:ext cx="7639684" cy="396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9373" y="6395100"/>
            <a:ext cx="212317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hankar1811/shankar123.git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38546" y="1050767"/>
            <a:ext cx="3919854" cy="5662930"/>
            <a:chOff x="6142482" y="1057655"/>
            <a:chExt cx="3919854" cy="5662930"/>
          </a:xfrm>
        </p:grpSpPr>
        <p:sp>
          <p:nvSpPr>
            <p:cNvPr id="3" name="object 3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4172" y="1970532"/>
            <a:ext cx="1437640" cy="1099185"/>
            <a:chOff x="614172" y="1970532"/>
            <a:chExt cx="1437640" cy="1099185"/>
          </a:xfrm>
        </p:grpSpPr>
        <p:sp>
          <p:nvSpPr>
            <p:cNvPr id="8" name="object 8"/>
            <p:cNvSpPr/>
            <p:nvPr/>
          </p:nvSpPr>
          <p:spPr>
            <a:xfrm>
              <a:off x="614172" y="2197608"/>
              <a:ext cx="1013460" cy="871855"/>
            </a:xfrm>
            <a:custGeom>
              <a:avLst/>
              <a:gdLst/>
              <a:ahLst/>
              <a:cxnLst/>
              <a:rect l="l" t="t" r="r" b="b"/>
              <a:pathLst>
                <a:path w="1013460" h="871855">
                  <a:moveTo>
                    <a:pt x="795527" y="871727"/>
                  </a:moveTo>
                  <a:lnTo>
                    <a:pt x="217931" y="871727"/>
                  </a:lnTo>
                  <a:lnTo>
                    <a:pt x="0" y="435864"/>
                  </a:lnTo>
                  <a:lnTo>
                    <a:pt x="217931" y="0"/>
                  </a:lnTo>
                  <a:lnTo>
                    <a:pt x="795527" y="0"/>
                  </a:lnTo>
                  <a:lnTo>
                    <a:pt x="1013460" y="435864"/>
                  </a:lnTo>
                  <a:lnTo>
                    <a:pt x="795527" y="87172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17903" y="1970532"/>
              <a:ext cx="533400" cy="463550"/>
            </a:xfrm>
            <a:custGeom>
              <a:avLst/>
              <a:gdLst/>
              <a:ahLst/>
              <a:cxnLst/>
              <a:rect l="l" t="t" r="r" b="b"/>
              <a:pathLst>
                <a:path w="533400" h="463550">
                  <a:moveTo>
                    <a:pt x="417575" y="463295"/>
                  </a:moveTo>
                  <a:lnTo>
                    <a:pt x="115824" y="463295"/>
                  </a:lnTo>
                  <a:lnTo>
                    <a:pt x="0" y="231647"/>
                  </a:lnTo>
                  <a:lnTo>
                    <a:pt x="115824" y="0"/>
                  </a:lnTo>
                  <a:lnTo>
                    <a:pt x="417575" y="0"/>
                  </a:lnTo>
                  <a:lnTo>
                    <a:pt x="533400" y="231647"/>
                  </a:lnTo>
                  <a:lnTo>
                    <a:pt x="417575" y="46329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096767" y="2040636"/>
            <a:ext cx="1374775" cy="1187450"/>
          </a:xfrm>
          <a:custGeom>
            <a:avLst/>
            <a:gdLst/>
            <a:ahLst/>
            <a:cxnLst/>
            <a:rect l="l" t="t" r="r" b="b"/>
            <a:pathLst>
              <a:path w="1374775" h="1187450">
                <a:moveTo>
                  <a:pt x="1078991" y="1187196"/>
                </a:moveTo>
                <a:lnTo>
                  <a:pt x="297180" y="1187196"/>
                </a:lnTo>
                <a:lnTo>
                  <a:pt x="0" y="592836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6"/>
                </a:lnTo>
                <a:lnTo>
                  <a:pt x="1078991" y="1187196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6392" y="5372100"/>
            <a:ext cx="597535" cy="510540"/>
          </a:xfrm>
          <a:custGeom>
            <a:avLst/>
            <a:gdLst/>
            <a:ahLst/>
            <a:cxnLst/>
            <a:rect l="l" t="t" r="r" b="b"/>
            <a:pathLst>
              <a:path w="597535" h="510539">
                <a:moveTo>
                  <a:pt x="469391" y="510539"/>
                </a:moveTo>
                <a:lnTo>
                  <a:pt x="128016" y="510539"/>
                </a:lnTo>
                <a:lnTo>
                  <a:pt x="0" y="256032"/>
                </a:lnTo>
                <a:lnTo>
                  <a:pt x="128016" y="0"/>
                </a:lnTo>
                <a:lnTo>
                  <a:pt x="469391" y="0"/>
                </a:lnTo>
                <a:lnTo>
                  <a:pt x="597408" y="256032"/>
                </a:lnTo>
                <a:lnTo>
                  <a:pt x="469391" y="510539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0873" y="3413565"/>
            <a:ext cx="5914658" cy="8675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45"/>
              </a:spcBef>
            </a:pPr>
            <a:r>
              <a:rPr lang="en-IN" sz="2650" dirty="0" err="1">
                <a:latin typeface="Times New Roman" panose="02020603050405020304"/>
                <a:cs typeface="Times New Roman" panose="02020603050405020304"/>
              </a:rPr>
              <a:t>Nandamuri</a:t>
            </a:r>
            <a:r>
              <a:rPr lang="en-IN" sz="2650" dirty="0">
                <a:latin typeface="Times New Roman" panose="02020603050405020304"/>
                <a:cs typeface="Times New Roman" panose="02020603050405020304"/>
              </a:rPr>
              <a:t> Hemanth Bhavani Sankar</a:t>
            </a:r>
            <a:endParaRPr sz="2650" dirty="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  <a:spcBef>
                <a:spcPts val="520"/>
              </a:spcBef>
            </a:pPr>
            <a:r>
              <a:rPr lang="en-US" sz="1950" dirty="0">
                <a:solidFill>
                  <a:srgbClr val="2D936B"/>
                </a:solidFill>
              </a:rPr>
              <a:t>                         </a:t>
            </a:r>
            <a:r>
              <a:rPr sz="1950" dirty="0">
                <a:solidFill>
                  <a:srgbClr val="2D936B"/>
                </a:solidFill>
              </a:rPr>
              <a:t>Final</a:t>
            </a:r>
            <a:r>
              <a:rPr sz="1950" spc="-75" dirty="0">
                <a:solidFill>
                  <a:srgbClr val="2D936B"/>
                </a:solidFill>
              </a:rPr>
              <a:t> </a:t>
            </a:r>
            <a:r>
              <a:rPr sz="1950" spc="-10" dirty="0">
                <a:solidFill>
                  <a:srgbClr val="2D936B"/>
                </a:solidFill>
              </a:rPr>
              <a:t>Project</a:t>
            </a:r>
            <a:endParaRPr sz="1950" dirty="0"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2826" y="1360509"/>
            <a:ext cx="20129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/>
              <a:t>RESULTS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44017" y="6410875"/>
            <a:ext cx="6858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b="1" spc="-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44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b="1" spc="37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nual</a:t>
            </a:r>
            <a:r>
              <a:rPr sz="900" b="1" spc="-10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pc="-10" dirty="0"/>
              <a:t>Achievements:</a:t>
            </a:r>
            <a:endParaRPr spc="-10" dirty="0"/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Successfully</a:t>
            </a:r>
            <a:r>
              <a:rPr b="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b="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functioning</a:t>
            </a:r>
            <a:r>
              <a:rPr b="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keylogger.</a:t>
            </a:r>
            <a:endParaRPr b="0" spc="-10" dirty="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Captured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b="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b="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real-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time.</a:t>
            </a:r>
            <a:endParaRPr b="0" spc="-10" dirty="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Demonstrated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b="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b="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user-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friendly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interface.</a:t>
            </a:r>
            <a:endParaRPr b="0" spc="-1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pc="-10" dirty="0"/>
              <a:t>Metrics:</a:t>
            </a:r>
            <a:endParaRPr spc="-10" dirty="0"/>
          </a:p>
          <a:p>
            <a:pPr marL="114300" indent="-111125">
              <a:lnSpc>
                <a:spcPct val="100000"/>
              </a:lnSpc>
              <a:spcBef>
                <a:spcPts val="51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b="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100%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keystroke</a:t>
            </a:r>
            <a:r>
              <a:rPr b="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capture.</a:t>
            </a:r>
            <a:endParaRPr b="0" spc="-10" dirty="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b="0" dirty="0">
                <a:latin typeface="Times New Roman" panose="02020603050405020304"/>
                <a:cs typeface="Times New Roman" panose="02020603050405020304"/>
              </a:rPr>
              <a:t>Performance: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noticeable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lag.</a:t>
            </a:r>
            <a:endParaRPr b="0" spc="-2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-9525">
              <a:lnSpc>
                <a:spcPct val="100000"/>
              </a:lnSpc>
              <a:buSzPct val="96000"/>
              <a:buFont typeface="Arial MT"/>
              <a:buChar char="•"/>
              <a:tabLst>
                <a:tab pos="114300" algn="l"/>
                <a:tab pos="799465" algn="l"/>
                <a:tab pos="2138045" algn="l"/>
                <a:tab pos="3211830" algn="l"/>
                <a:tab pos="4026535" algn="l"/>
                <a:tab pos="4643755" algn="l"/>
                <a:tab pos="5558790" algn="l"/>
                <a:tab pos="6456045" algn="l"/>
              </a:tabLst>
            </a:pPr>
            <a:r>
              <a:rPr b="0" spc="-20" dirty="0">
                <a:latin typeface="Times New Roman" panose="02020603050405020304"/>
                <a:cs typeface="Times New Roman" panose="02020603050405020304"/>
              </a:rPr>
              <a:t>	User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Feedback: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Positive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indicating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ease</a:t>
            </a:r>
            <a:r>
              <a:rPr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b="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b="0" spc="-10" dirty="0">
                <a:latin typeface="Times New Roman" panose="02020603050405020304"/>
                <a:cs typeface="Times New Roman" panose="02020603050405020304"/>
              </a:rPr>
              <a:t>utility.</a:t>
            </a:r>
            <a:endParaRPr b="0" spc="-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40" y="1299362"/>
            <a:ext cx="8044815" cy="453970"/>
          </a:xfrm>
        </p:spPr>
        <p:txBody>
          <a:bodyPr/>
          <a:lstStyle/>
          <a:p>
            <a:r>
              <a:rPr lang="en-IN" dirty="0"/>
              <a:t>PROJECT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55" y="2895600"/>
            <a:ext cx="7639684" cy="685800"/>
          </a:xfrm>
        </p:spPr>
        <p:txBody>
          <a:bodyPr/>
          <a:lstStyle/>
          <a:p>
            <a:r>
              <a:rPr lang="en-IN" dirty="0">
                <a:hlinkClick r:id="rId1" tooltip="" action="ppaction://hlinkfile"/>
              </a:rPr>
              <a:t>https://github.com/shankar1811/shankar123.git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227"/>
            <a:ext cx="10058400" cy="5654040"/>
          </a:xfrm>
          <a:custGeom>
            <a:avLst/>
            <a:gdLst/>
            <a:ahLst/>
            <a:cxnLst/>
            <a:rect l="l" t="t" r="r" b="b"/>
            <a:pathLst>
              <a:path w="10058400" h="5654040">
                <a:moveTo>
                  <a:pt x="10058400" y="5654039"/>
                </a:moveTo>
                <a:lnTo>
                  <a:pt x="0" y="5654039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403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76555" y="3207416"/>
            <a:ext cx="51454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Keylogger</a:t>
            </a:r>
            <a:r>
              <a:rPr sz="3950" spc="5" dirty="0"/>
              <a:t> </a:t>
            </a:r>
            <a:r>
              <a:rPr sz="3950" spc="-10" dirty="0"/>
              <a:t>Application</a:t>
            </a:r>
            <a:endParaRPr sz="3950"/>
          </a:p>
        </p:txBody>
      </p:sp>
      <p:grpSp>
        <p:nvGrpSpPr>
          <p:cNvPr id="12" name="object 12"/>
          <p:cNvGrpSpPr/>
          <p:nvPr/>
        </p:nvGrpSpPr>
        <p:grpSpPr>
          <a:xfrm>
            <a:off x="385572" y="6347460"/>
            <a:ext cx="3057525" cy="242570"/>
            <a:chOff x="385572" y="6347460"/>
            <a:chExt cx="3057525" cy="24257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8" y="6394704"/>
              <a:ext cx="1767840" cy="1645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2" y="6347460"/>
              <a:ext cx="3057143" cy="24231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596255"/>
          </a:xfrm>
          <a:custGeom>
            <a:avLst/>
            <a:gdLst/>
            <a:ahLst/>
            <a:cxnLst/>
            <a:rect l="l" t="t" r="r" b="b"/>
            <a:pathLst>
              <a:path w="10058400" h="5596255">
                <a:moveTo>
                  <a:pt x="10058400" y="5596127"/>
                </a:moveTo>
                <a:lnTo>
                  <a:pt x="0" y="559612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59612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4664" y="1427987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9727" y="292607"/>
                </a:lnTo>
                <a:lnTo>
                  <a:pt x="74675" y="277368"/>
                </a:lnTo>
                <a:lnTo>
                  <a:pt x="44195" y="254507"/>
                </a:lnTo>
                <a:lnTo>
                  <a:pt x="6095" y="188976"/>
                </a:lnTo>
                <a:lnTo>
                  <a:pt x="0" y="149352"/>
                </a:lnTo>
                <a:lnTo>
                  <a:pt x="6095" y="109728"/>
                </a:lnTo>
                <a:lnTo>
                  <a:pt x="21335" y="73152"/>
                </a:lnTo>
                <a:lnTo>
                  <a:pt x="74675" y="19812"/>
                </a:lnTo>
                <a:lnTo>
                  <a:pt x="109727" y="4572"/>
                </a:lnTo>
                <a:lnTo>
                  <a:pt x="149351" y="0"/>
                </a:lnTo>
                <a:lnTo>
                  <a:pt x="188975" y="4572"/>
                </a:lnTo>
                <a:lnTo>
                  <a:pt x="225551" y="19812"/>
                </a:lnTo>
                <a:lnTo>
                  <a:pt x="278891" y="73152"/>
                </a:lnTo>
                <a:lnTo>
                  <a:pt x="294131" y="109728"/>
                </a:lnTo>
                <a:lnTo>
                  <a:pt x="298703" y="149352"/>
                </a:lnTo>
                <a:lnTo>
                  <a:pt x="294131" y="188976"/>
                </a:lnTo>
                <a:lnTo>
                  <a:pt x="278891" y="224028"/>
                </a:lnTo>
                <a:lnTo>
                  <a:pt x="254507" y="254507"/>
                </a:lnTo>
                <a:lnTo>
                  <a:pt x="188975" y="292607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84564" y="5686044"/>
            <a:ext cx="535305" cy="535305"/>
          </a:xfrm>
          <a:custGeom>
            <a:avLst/>
            <a:gdLst/>
            <a:ahLst/>
            <a:cxnLst/>
            <a:rect l="l" t="t" r="r" b="b"/>
            <a:pathLst>
              <a:path w="535304" h="535304">
                <a:moveTo>
                  <a:pt x="266700" y="534924"/>
                </a:moveTo>
                <a:lnTo>
                  <a:pt x="228600" y="531876"/>
                </a:lnTo>
                <a:lnTo>
                  <a:pt x="190500" y="524256"/>
                </a:lnTo>
                <a:lnTo>
                  <a:pt x="121920" y="492252"/>
                </a:lnTo>
                <a:lnTo>
                  <a:pt x="91440" y="469391"/>
                </a:lnTo>
                <a:lnTo>
                  <a:pt x="42671" y="413004"/>
                </a:lnTo>
                <a:lnTo>
                  <a:pt x="12192" y="344423"/>
                </a:lnTo>
                <a:lnTo>
                  <a:pt x="0" y="268224"/>
                </a:lnTo>
                <a:lnTo>
                  <a:pt x="3048" y="228600"/>
                </a:lnTo>
                <a:lnTo>
                  <a:pt x="12192" y="190500"/>
                </a:lnTo>
                <a:lnTo>
                  <a:pt x="42671" y="121920"/>
                </a:lnTo>
                <a:lnTo>
                  <a:pt x="91440" y="67056"/>
                </a:lnTo>
                <a:lnTo>
                  <a:pt x="121920" y="44195"/>
                </a:lnTo>
                <a:lnTo>
                  <a:pt x="155448" y="25908"/>
                </a:lnTo>
                <a:lnTo>
                  <a:pt x="228600" y="3048"/>
                </a:lnTo>
                <a:lnTo>
                  <a:pt x="266700" y="0"/>
                </a:lnTo>
                <a:lnTo>
                  <a:pt x="306324" y="3048"/>
                </a:lnTo>
                <a:lnTo>
                  <a:pt x="344424" y="12192"/>
                </a:lnTo>
                <a:lnTo>
                  <a:pt x="413003" y="44195"/>
                </a:lnTo>
                <a:lnTo>
                  <a:pt x="469392" y="92964"/>
                </a:lnTo>
                <a:lnTo>
                  <a:pt x="509016" y="155448"/>
                </a:lnTo>
                <a:lnTo>
                  <a:pt x="531876" y="228600"/>
                </a:lnTo>
                <a:lnTo>
                  <a:pt x="534924" y="268224"/>
                </a:lnTo>
                <a:lnTo>
                  <a:pt x="531876" y="307848"/>
                </a:lnTo>
                <a:lnTo>
                  <a:pt x="509016" y="381000"/>
                </a:lnTo>
                <a:lnTo>
                  <a:pt x="469392" y="443484"/>
                </a:lnTo>
                <a:lnTo>
                  <a:pt x="413003" y="492252"/>
                </a:lnTo>
                <a:lnTo>
                  <a:pt x="379476" y="510539"/>
                </a:lnTo>
                <a:lnTo>
                  <a:pt x="306324" y="531876"/>
                </a:lnTo>
                <a:lnTo>
                  <a:pt x="266700" y="5349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1767" y="6112764"/>
            <a:ext cx="216407" cy="21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623" y="4209288"/>
            <a:ext cx="3403600" cy="2482850"/>
            <a:chOff x="39623" y="4209288"/>
            <a:chExt cx="3403600" cy="24828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1" y="6347460"/>
              <a:ext cx="3057143" cy="242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3" y="4209288"/>
              <a:ext cx="1431035" cy="24825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16389" y="1625720"/>
            <a:ext cx="194881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AGENDA</a:t>
            </a:r>
            <a:endParaRPr sz="395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1616510" y="2281695"/>
            <a:ext cx="4037965" cy="372173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 Statement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 Value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Wow</a:t>
            </a:r>
            <a:r>
              <a:rPr sz="2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Factor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390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Modelling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29565" indent="-31686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32956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Results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6616" y="5458967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59" h="376554">
                <a:moveTo>
                  <a:pt x="377951" y="376428"/>
                </a:moveTo>
                <a:lnTo>
                  <a:pt x="0" y="376428"/>
                </a:lnTo>
                <a:lnTo>
                  <a:pt x="0" y="0"/>
                </a:lnTo>
                <a:lnTo>
                  <a:pt x="377951" y="0"/>
                </a:lnTo>
                <a:lnTo>
                  <a:pt x="377951" y="376428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50380" y="3448811"/>
            <a:ext cx="2286000" cy="2697480"/>
            <a:chOff x="6850380" y="3448811"/>
            <a:chExt cx="2286000" cy="2697480"/>
          </a:xfrm>
        </p:grpSpPr>
        <p:sp>
          <p:nvSpPr>
            <p:cNvPr id="4" name="object 4"/>
            <p:cNvSpPr/>
            <p:nvPr/>
          </p:nvSpPr>
          <p:spPr>
            <a:xfrm>
              <a:off x="7976616" y="5897879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50380" y="3448811"/>
              <a:ext cx="2286000" cy="269748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407152" y="2247900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4"/>
                </a:moveTo>
                <a:lnTo>
                  <a:pt x="0" y="268224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0323" y="1596541"/>
            <a:ext cx="46501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sz="3500" spc="-10" dirty="0"/>
              <a:t>PROBLEM</a:t>
            </a:r>
            <a:r>
              <a:rPr sz="3500" dirty="0"/>
              <a:t>	</a:t>
            </a:r>
            <a:r>
              <a:rPr sz="3500" spc="-60" dirty="0"/>
              <a:t>STATEMENT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490252" y="2434850"/>
            <a:ext cx="6379210" cy="129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Challenge: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79375" marR="5080">
              <a:lnSpc>
                <a:spcPct val="100000"/>
              </a:lnSpc>
              <a:spcBef>
                <a:spcPts val="1670"/>
              </a:spcBef>
              <a:tabLst>
                <a:tab pos="1400175" algn="l"/>
                <a:tab pos="1649730" algn="l"/>
                <a:tab pos="2729230" algn="l"/>
                <a:tab pos="2926715" algn="l"/>
                <a:tab pos="3544570" algn="l"/>
                <a:tab pos="3909060" algn="l"/>
                <a:tab pos="4453255" algn="l"/>
                <a:tab pos="4797425" algn="l"/>
                <a:tab pos="4864735" algn="l"/>
                <a:tab pos="6117590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security,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research,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purposes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cumbersome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322" y="4054869"/>
            <a:ext cx="51619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94765" algn="l"/>
                <a:tab pos="2021205" algn="l"/>
                <a:tab pos="2729865" algn="l"/>
                <a:tab pos="4903470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user-friendliness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or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557322" y="3702859"/>
            <a:ext cx="6311265" cy="730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5"/>
              </a:spcBef>
              <a:tabLst>
                <a:tab pos="629285" algn="l"/>
                <a:tab pos="2035175" algn="l"/>
                <a:tab pos="3134995" algn="l"/>
                <a:tab pos="3699510" algn="l"/>
                <a:tab pos="4458970" algn="l"/>
                <a:tab pos="5308600" algn="l"/>
              </a:tabLst>
            </a:pP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inefficient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tools.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Existing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detailed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322" y="4406878"/>
            <a:ext cx="240538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capabilities.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141464" y="3236976"/>
            <a:ext cx="2917190" cy="3154680"/>
            <a:chOff x="7141464" y="3236976"/>
            <a:chExt cx="2917190" cy="3154680"/>
          </a:xfrm>
        </p:grpSpPr>
        <p:sp>
          <p:nvSpPr>
            <p:cNvPr id="4" name="object 4"/>
            <p:cNvSpPr/>
            <p:nvPr/>
          </p:nvSpPr>
          <p:spPr>
            <a:xfrm>
              <a:off x="7717535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41464" y="3236976"/>
              <a:ext cx="2916935" cy="315467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68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PROJECT</a:t>
            </a:r>
            <a:r>
              <a:rPr sz="3500" spc="20" dirty="0"/>
              <a:t> </a:t>
            </a:r>
            <a:r>
              <a:rPr sz="3500" spc="-10" dirty="0"/>
              <a:t>OVERVIEW</a:t>
            </a:r>
            <a:endParaRPr sz="35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025" y="2620692"/>
            <a:ext cx="6699250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3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application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300" spc="23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2300" spc="229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Tkinter.</a:t>
            </a:r>
            <a:r>
              <a:rPr sz="2300" spc="229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23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300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captures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keystrokes,</a:t>
            </a:r>
            <a:r>
              <a:rPr sz="23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3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3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3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3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JSON</a:t>
            </a:r>
            <a:r>
              <a:rPr sz="2300" spc="4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formats,</a:t>
            </a:r>
            <a:r>
              <a:rPr sz="23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offers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user-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friendly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218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0"/>
              </a:spcBef>
            </a:pPr>
            <a:r>
              <a:rPr sz="2650" spc="-25" dirty="0"/>
              <a:t>WHO</a:t>
            </a:r>
            <a:r>
              <a:rPr sz="2650" spc="-200" dirty="0"/>
              <a:t> </a:t>
            </a:r>
            <a:r>
              <a:rPr sz="2650" dirty="0"/>
              <a:t>ARE</a:t>
            </a:r>
            <a:r>
              <a:rPr sz="2650" spc="-95" dirty="0"/>
              <a:t> </a:t>
            </a:r>
            <a:r>
              <a:rPr sz="2650" dirty="0"/>
              <a:t>THE</a:t>
            </a:r>
            <a:r>
              <a:rPr sz="2650" spc="-45" dirty="0"/>
              <a:t> </a:t>
            </a:r>
            <a:r>
              <a:rPr sz="2650" dirty="0"/>
              <a:t>END</a:t>
            </a:r>
            <a:r>
              <a:rPr sz="2650" spc="-50" dirty="0"/>
              <a:t> </a:t>
            </a:r>
            <a:r>
              <a:rPr sz="2650" spc="-10" dirty="0"/>
              <a:t>USERS?</a:t>
            </a:r>
            <a:endParaRPr sz="265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7408" y="6150864"/>
            <a:ext cx="1799843" cy="400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8397" y="2559310"/>
            <a:ext cx="7731125" cy="21361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14300" indent="-111125">
              <a:lnSpc>
                <a:spcPct val="100000"/>
              </a:lnSpc>
              <a:spcBef>
                <a:spcPts val="148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300" b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Analysts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activity.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Researchers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requiring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interaction.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400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300" b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Analysts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3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assess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typing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efficiency.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6000"/>
              <a:buFont typeface="Arial MT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3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Professionals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3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troubleshooting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debugging.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276855"/>
            <a:ext cx="2225040" cy="26791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YOUR</a:t>
            </a:r>
            <a:r>
              <a:rPr spc="-5" dirty="0"/>
              <a:t> </a:t>
            </a:r>
            <a:r>
              <a:rPr dirty="0"/>
              <a:t>SOLUTION</a:t>
            </a:r>
            <a:r>
              <a:rPr spc="-35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ITS</a:t>
            </a:r>
            <a:r>
              <a:rPr spc="30" dirty="0"/>
              <a:t> </a:t>
            </a:r>
            <a:r>
              <a:rPr spc="-20" dirty="0"/>
              <a:t>VALUE</a:t>
            </a:r>
            <a:r>
              <a:rPr spc="-90" dirty="0"/>
              <a:t> </a:t>
            </a:r>
            <a:r>
              <a:rPr spc="-10" dirty="0"/>
              <a:t>PROPOSITION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6894" y="2448599"/>
            <a:ext cx="6153785" cy="364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rebuchet MS" panose="020B0603020202020204"/>
                <a:cs typeface="Trebuchet MS" panose="020B0603020202020204"/>
              </a:rPr>
              <a:t>Keylogger</a:t>
            </a:r>
            <a:r>
              <a:rPr sz="1950" b="1" spc="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50" b="1" spc="-10" dirty="0">
                <a:latin typeface="Trebuchet MS" panose="020B0603020202020204"/>
                <a:cs typeface="Trebuchet MS" panose="020B0603020202020204"/>
              </a:rPr>
              <a:t>Solution:</a:t>
            </a:r>
            <a:endParaRPr sz="1950">
              <a:latin typeface="Trebuchet MS" panose="020B0603020202020204"/>
              <a:cs typeface="Trebuchet MS" panose="020B0603020202020204"/>
            </a:endParaRPr>
          </a:p>
          <a:p>
            <a:pPr marL="100330" indent="-95250">
              <a:lnSpc>
                <a:spcPct val="1000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Ease</a:t>
            </a:r>
            <a:r>
              <a:rPr sz="19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5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9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19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19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logging.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715" indent="-7620">
              <a:lnSpc>
                <a:spcPts val="238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	Comprehensive</a:t>
            </a:r>
            <a:r>
              <a:rPr sz="1950" b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Captures</a:t>
            </a:r>
            <a:r>
              <a:rPr sz="19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195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19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text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JSON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formats</a:t>
            </a:r>
            <a:r>
              <a:rPr sz="19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9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versatile</a:t>
            </a:r>
            <a:r>
              <a:rPr sz="19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usage.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00330" indent="-95250">
              <a:lnSpc>
                <a:spcPts val="2285"/>
              </a:lnSpc>
              <a:buSzPct val="95000"/>
              <a:buFont typeface="Arial MT"/>
              <a:buChar char="•"/>
              <a:tabLst>
                <a:tab pos="100330" algn="l"/>
                <a:tab pos="1440815" algn="l"/>
                <a:tab pos="2955925" algn="l"/>
                <a:tab pos="4243070" algn="l"/>
                <a:tab pos="5364480" algn="l"/>
                <a:tab pos="5832475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Real-</a:t>
            </a:r>
            <a:r>
              <a:rPr sz="1950" b="1" spc="-2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b="1" spc="-1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Immediate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2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2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latin typeface="Times New Roman" panose="02020603050405020304"/>
                <a:cs typeface="Times New Roman" panose="02020603050405020304"/>
              </a:rPr>
              <a:t>keylogger's</a:t>
            </a:r>
            <a:r>
              <a:rPr sz="19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status.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1950" b="1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50" b="1" spc="-10" dirty="0">
                <a:latin typeface="Trebuchet MS" panose="020B0603020202020204"/>
                <a:cs typeface="Trebuchet MS" panose="020B0603020202020204"/>
              </a:rPr>
              <a:t>Proposition:</a:t>
            </a:r>
            <a:endParaRPr sz="1950">
              <a:latin typeface="Trebuchet MS" panose="020B0603020202020204"/>
              <a:cs typeface="Trebuchet MS" panose="020B0603020202020204"/>
            </a:endParaRPr>
          </a:p>
          <a:p>
            <a:pPr marL="100330" indent="-95250">
              <a:lnSpc>
                <a:spcPct val="100000"/>
              </a:lnSpc>
              <a:spcBef>
                <a:spcPts val="2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Quickly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deploy</a:t>
            </a:r>
            <a:r>
              <a:rPr sz="19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19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keystroke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logging.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00330" indent="-95250">
              <a:lnSpc>
                <a:spcPct val="100000"/>
              </a:lnSpc>
              <a:spcBef>
                <a:spcPts val="3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Detail-Oriented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thorough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19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logs.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7620" indent="-7620">
              <a:lnSpc>
                <a:spcPts val="238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	Versatility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Applicable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9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professional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research contexts.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5100"/>
            <a:ext cx="1478915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900" spc="1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9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388" y="3848100"/>
            <a:ext cx="2034540" cy="28209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9827" y="1331449"/>
            <a:ext cx="62014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THE</a:t>
            </a:r>
            <a:r>
              <a:rPr sz="3500" spc="30" dirty="0"/>
              <a:t> </a:t>
            </a:r>
            <a:r>
              <a:rPr sz="3500" dirty="0"/>
              <a:t>WOW</a:t>
            </a:r>
            <a:r>
              <a:rPr sz="3500" spc="80" dirty="0"/>
              <a:t> </a:t>
            </a:r>
            <a:r>
              <a:rPr sz="3500" dirty="0"/>
              <a:t>IN YOUR</a:t>
            </a:r>
            <a:r>
              <a:rPr sz="3500" spc="20" dirty="0"/>
              <a:t> </a:t>
            </a:r>
            <a:r>
              <a:rPr sz="3500" spc="-10" dirty="0"/>
              <a:t>SOLUTION</a:t>
            </a:r>
            <a:endParaRPr sz="35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09071" y="2000393"/>
            <a:ext cx="6247765" cy="18364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00330" indent="-95250">
              <a:lnSpc>
                <a:spcPct val="100000"/>
              </a:lnSpc>
              <a:spcBef>
                <a:spcPts val="1315"/>
              </a:spcBef>
              <a:buSzPct val="95000"/>
              <a:buFont typeface="Times New Roman" panose="02020603050405020304"/>
              <a:buChar char="•"/>
              <a:tabLst>
                <a:tab pos="100330" algn="l"/>
              </a:tabLst>
            </a:pPr>
            <a:r>
              <a:rPr sz="1950" b="1" spc="-10" dirty="0">
                <a:latin typeface="Times New Roman" panose="02020603050405020304"/>
                <a:cs typeface="Times New Roman" panose="02020603050405020304"/>
              </a:rPr>
              <a:t>User-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Friendly</a:t>
            </a:r>
            <a:r>
              <a:rPr sz="195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Interface:</a:t>
            </a:r>
            <a:r>
              <a:rPr sz="195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Intuitive</a:t>
            </a:r>
            <a:r>
              <a:rPr sz="19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GUI</a:t>
            </a:r>
            <a:r>
              <a:rPr sz="19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built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Tkinter.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00330" indent="-95250">
              <a:lnSpc>
                <a:spcPct val="100000"/>
              </a:lnSpc>
              <a:spcBef>
                <a:spcPts val="1225"/>
              </a:spcBef>
              <a:buSzPct val="95000"/>
              <a:buFont typeface="Times New Roman" panose="02020603050405020304"/>
              <a:buChar char="•"/>
              <a:tabLst>
                <a:tab pos="10033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Detailed</a:t>
            </a:r>
            <a:r>
              <a:rPr sz="19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Logs:</a:t>
            </a:r>
            <a:r>
              <a:rPr sz="195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JSON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9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formats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9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analysis.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marR="5080" indent="-7620">
              <a:lnSpc>
                <a:spcPct val="152000"/>
              </a:lnSpc>
              <a:buSzPct val="95000"/>
              <a:buFont typeface="Times New Roman" panose="02020603050405020304"/>
              <a:buChar char="•"/>
              <a:tabLst>
                <a:tab pos="100330" algn="l"/>
                <a:tab pos="1468755" algn="l"/>
                <a:tab pos="2676525" algn="l"/>
                <a:tab pos="3991610" algn="l"/>
                <a:tab pos="4833620" algn="l"/>
                <a:tab pos="5985510" algn="l"/>
              </a:tabLst>
            </a:pPr>
            <a:r>
              <a:rPr sz="1950" b="1" dirty="0">
                <a:latin typeface="Times New Roman" panose="02020603050405020304"/>
                <a:cs typeface="Times New Roman" panose="02020603050405020304"/>
              </a:rPr>
              <a:t>	Real-</a:t>
            </a:r>
            <a:r>
              <a:rPr sz="1950" b="1" spc="-2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b="1" spc="-10" dirty="0">
                <a:latin typeface="Times New Roman" panose="02020603050405020304"/>
                <a:cs typeface="Times New Roman" panose="02020603050405020304"/>
              </a:rPr>
              <a:t>Updates:</a:t>
            </a:r>
            <a:r>
              <a:rPr sz="19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Immediate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status.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6687" y="1299362"/>
            <a:ext cx="2727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MODELLING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335281" y="6410875"/>
            <a:ext cx="635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12" y="6398175"/>
            <a:ext cx="148209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6/13/2024</a:t>
            </a:r>
            <a:r>
              <a:rPr sz="900" spc="3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00" spc="114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9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00" spc="-14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ual</a:t>
            </a:r>
            <a:r>
              <a:rPr sz="900" b="1" spc="-114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4773" y="6395100"/>
            <a:ext cx="86360" cy="160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270" y="1810769"/>
            <a:ext cx="6941184" cy="43630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300" b="1" spc="-20" dirty="0"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3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10" dirty="0">
                <a:latin typeface="Times New Roman" panose="02020603050405020304"/>
                <a:cs typeface="Times New Roman" panose="02020603050405020304"/>
              </a:rPr>
              <a:t>Implementation: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900"/>
              </a:spcBef>
              <a:buSzPct val="96000"/>
              <a:buFont typeface="Times New Roman" panose="02020603050405020304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Languages</a:t>
            </a:r>
            <a:r>
              <a:rPr sz="23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dirty="0">
                <a:latin typeface="Times New Roman" panose="02020603050405020304"/>
                <a:cs typeface="Times New Roman" panose="02020603050405020304"/>
              </a:rPr>
              <a:t>Libraries:</a:t>
            </a:r>
            <a:r>
              <a:rPr sz="23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Python,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Tkinter,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pynput,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json.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395"/>
              </a:spcBef>
              <a:buSzPct val="96000"/>
              <a:buFont typeface="Times New Roman" panose="02020603050405020304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3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10" dirty="0">
                <a:latin typeface="Times New Roman" panose="02020603050405020304"/>
                <a:cs typeface="Times New Roman" panose="02020603050405020304"/>
              </a:rPr>
              <a:t>Functions: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515"/>
              </a:spcBef>
              <a:buSzPct val="96000"/>
              <a:buChar char="•"/>
              <a:tabLst>
                <a:tab pos="49212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generate_text_log(key)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10"/>
              </a:spcBef>
              <a:buSzPct val="96000"/>
              <a:buChar char="•"/>
              <a:tabLst>
                <a:tab pos="49212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generate_json_file(keys_used)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15"/>
              </a:spcBef>
              <a:buSzPct val="96000"/>
              <a:buChar char="•"/>
              <a:tabLst>
                <a:tab pos="49212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on_press(key)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900"/>
              </a:spcBef>
              <a:buSzPct val="96000"/>
              <a:buChar char="•"/>
              <a:tabLst>
                <a:tab pos="492125" algn="l"/>
              </a:tabLst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on_release(key)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14300" indent="-111125">
              <a:lnSpc>
                <a:spcPct val="100000"/>
              </a:lnSpc>
              <a:spcBef>
                <a:spcPts val="1390"/>
              </a:spcBef>
              <a:buSzPct val="96000"/>
              <a:buFont typeface="Times New Roman" panose="02020603050405020304"/>
              <a:buChar char="•"/>
              <a:tabLst>
                <a:tab pos="114300" algn="l"/>
              </a:tabLst>
            </a:pPr>
            <a:r>
              <a:rPr sz="2300" b="1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3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spc="-10" dirty="0">
                <a:latin typeface="Times New Roman" panose="02020603050405020304"/>
                <a:cs typeface="Times New Roman" panose="02020603050405020304"/>
              </a:rPr>
              <a:t>Features: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515"/>
              </a:spcBef>
              <a:buSzPct val="96000"/>
              <a:buChar char="•"/>
              <a:tabLst>
                <a:tab pos="49212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3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formats.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492760" lvl="1" indent="-111125">
              <a:lnSpc>
                <a:spcPct val="100000"/>
              </a:lnSpc>
              <a:spcBef>
                <a:spcPts val="15"/>
              </a:spcBef>
              <a:buSzPct val="96000"/>
              <a:buChar char="•"/>
              <a:tabLst>
                <a:tab pos="49212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start/stop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functionality.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2563</Words>
  <Application>WPS Presentation</Application>
  <PresentationFormat>Custom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Times New Roman</vt:lpstr>
      <vt:lpstr>Arial MT</vt:lpstr>
      <vt:lpstr>Microsoft YaHei</vt:lpstr>
      <vt:lpstr>Arial Unicode MS</vt:lpstr>
      <vt:lpstr>Calibri</vt:lpstr>
      <vt:lpstr>Office Theme</vt:lpstr>
      <vt:lpstr>                         Final Project</vt:lpstr>
      <vt:lpstr>Keylogger Application</vt:lpstr>
      <vt:lpstr>AGENDA</vt:lpstr>
      <vt:lpstr>PROBLEM	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Template_Presentation_Students[1]</dc:title>
  <dc:creator>Midathada Layasri</dc:creator>
  <cp:lastModifiedBy>viswe</cp:lastModifiedBy>
  <cp:revision>5</cp:revision>
  <dcterms:created xsi:type="dcterms:W3CDTF">2024-06-13T05:14:00Z</dcterms:created>
  <dcterms:modified xsi:type="dcterms:W3CDTF">2024-06-20T17:54:10Z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2024-06-12T17:00:00Z</vt:filetime>
  </property>
  <property fmtid="{D5CDD505-2E9C-101B-9397-08002B2CF9AE}" pid="3" name="LastSaved">
    <vt:filetime>2024-06-12T17:00:00Z</vt:filetime>
  </property>
  <property fmtid="{D5CDD505-2E9C-101B-9397-08002B2CF9AE}" pid="4" name="Producer">
    <vt:lpwstr>Microsoft: Print To PDF</vt:lpwstr>
  </property>
  <property fmtid="{D5CDD505-2E9C-101B-9397-08002B2CF9AE}" pid="5" name="ICV">
    <vt:lpwstr>2FB17CB83BAA473AB3C10D3B8E27508E_12</vt:lpwstr>
  </property>
  <property fmtid="{D5CDD505-2E9C-101B-9397-08002B2CF9AE}" pid="6" name="KSOProductBuildVer">
    <vt:lpwstr>1033-12.2.0.17119</vt:lpwstr>
  </property>
</Properties>
</file>