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2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5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8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2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3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1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51A2-BD0D-A34F-912E-FE984A6265AC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93C7-117E-FE44-895C-39C44BB0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ewsroom.fb.com/news/2014/06/building-a-more-diverse-facebook/" TargetMode="External"/><Relationship Id="rId4" Type="http://schemas.openxmlformats.org/officeDocument/2006/relationships/hyperlink" Target="http://www.cnet.com/news/say-what-young-people-are-just-smarter/" TargetMode="External"/><Relationship Id="rId5" Type="http://schemas.openxmlformats.org/officeDocument/2006/relationships/hyperlink" Target="https://news.ycombinator.com/item?id=3367644" TargetMode="External"/><Relationship Id="rId6" Type="http://schemas.openxmlformats.org/officeDocument/2006/relationships/hyperlink" Target="https://backchannel.com/how-can-we-achieve-age-diversity-in-silicon-valley-11a847cb37b7%23.27tiy8apa" TargetMode="External"/><Relationship Id="rId7" Type="http://schemas.openxmlformats.org/officeDocument/2006/relationships/hyperlink" Target="http://www.payscale.com/top-tech-employers-compared-2012/employee-demographics" TargetMode="External"/><Relationship Id="rId8" Type="http://schemas.openxmlformats.org/officeDocument/2006/relationships/hyperlink" Target="https://www.eeoc.gov/laws/types/age.cf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rcurynews.com/business/ci_30128942/facebook-still-struggles-workforce-divers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74" y="1707865"/>
            <a:ext cx="8403771" cy="147002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omic Sans MS"/>
                <a:cs typeface="Comic Sans MS"/>
              </a:rPr>
              <a:t>Ex ante view of </a:t>
            </a:r>
            <a:r>
              <a:rPr lang="en-US" sz="2000" dirty="0" smtClean="0">
                <a:latin typeface="Comic Sans MS"/>
                <a:cs typeface="Comic Sans MS"/>
              </a:rPr>
              <a:t>Disparity in Age Distribution in Technology Companies (as learned from JCN Inc.)*</a:t>
            </a:r>
            <a:br>
              <a:rPr lang="en-US" sz="2000" dirty="0" smtClean="0">
                <a:latin typeface="Comic Sans MS"/>
                <a:cs typeface="Comic Sans MS"/>
              </a:rPr>
            </a:br>
            <a:r>
              <a:rPr lang="en-US" sz="2000" dirty="0">
                <a:latin typeface="Comic Sans MS"/>
                <a:cs typeface="Comic Sans MS"/>
              </a:rPr>
              <a:t/>
            </a:r>
            <a:br>
              <a:rPr lang="en-US" sz="2000" dirty="0">
                <a:latin typeface="Comic Sans MS"/>
                <a:cs typeface="Comic Sans MS"/>
              </a:rPr>
            </a:br>
            <a:r>
              <a:rPr lang="en-US" sz="2000" dirty="0" smtClean="0">
                <a:latin typeface="Comic Sans MS"/>
                <a:cs typeface="Comic Sans MS"/>
              </a:rPr>
              <a:t>Persuasion : Immediate Industry wide Policy </a:t>
            </a:r>
            <a:r>
              <a:rPr lang="en-US" sz="2000" dirty="0">
                <a:latin typeface="Comic Sans MS"/>
                <a:cs typeface="Comic Sans MS"/>
              </a:rPr>
              <a:t>c</a:t>
            </a:r>
            <a:r>
              <a:rPr lang="en-US" sz="2000" dirty="0" smtClean="0">
                <a:latin typeface="Comic Sans MS"/>
                <a:cs typeface="Comic Sans MS"/>
              </a:rPr>
              <a:t>hanges for </a:t>
            </a:r>
            <a:r>
              <a:rPr lang="en-US" sz="2000" dirty="0" smtClean="0">
                <a:latin typeface="Comic Sans MS"/>
                <a:cs typeface="Comic Sans MS"/>
              </a:rPr>
              <a:t>Proactive </a:t>
            </a:r>
            <a:r>
              <a:rPr lang="en-US" sz="2000" dirty="0">
                <a:latin typeface="Comic Sans MS"/>
                <a:cs typeface="Comic Sans MS"/>
              </a:rPr>
              <a:t>P</a:t>
            </a:r>
            <a:r>
              <a:rPr lang="en-US" sz="2000" dirty="0" smtClean="0">
                <a:latin typeface="Comic Sans MS"/>
                <a:cs typeface="Comic Sans MS"/>
              </a:rPr>
              <a:t>revention</a:t>
            </a:r>
            <a:endParaRPr lang="en-US" sz="2000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632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Natarajan Shankar</a:t>
            </a:r>
          </a:p>
          <a:p>
            <a:r>
              <a:rPr lang="en-US" sz="1800" dirty="0" smtClean="0"/>
              <a:t>W201</a:t>
            </a:r>
          </a:p>
          <a:p>
            <a:r>
              <a:rPr lang="en-US" sz="1800" dirty="0" smtClean="0"/>
              <a:t>Summer 2016</a:t>
            </a:r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18969" y="5488920"/>
            <a:ext cx="7151330" cy="985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>
                <a:latin typeface="Comic Sans MS"/>
                <a:cs typeface="Comic Sans MS"/>
              </a:rPr>
              <a:t>*</a:t>
            </a:r>
            <a:r>
              <a:rPr lang="en-US" sz="1400" dirty="0">
                <a:latin typeface="Comic Sans MS"/>
                <a:cs typeface="Comic Sans MS"/>
              </a:rPr>
              <a:t>E</a:t>
            </a:r>
            <a:r>
              <a:rPr lang="en-US" sz="1400" dirty="0" smtClean="0">
                <a:latin typeface="Comic Sans MS"/>
                <a:cs typeface="Comic Sans MS"/>
              </a:rPr>
              <a:t>xpanded scope and extension of an age distribution issue that I observed within my team at my employer - JCN Inc. in the last 5 years</a:t>
            </a:r>
            <a:endParaRPr lang="en-US" sz="1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275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18743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mic Sans MS"/>
                <a:cs typeface="Comic Sans MS"/>
              </a:rPr>
              <a:t>A</a:t>
            </a:r>
            <a:r>
              <a:rPr lang="en-US" sz="2000" dirty="0" smtClean="0">
                <a:latin typeface="Comic Sans MS"/>
                <a:cs typeface="Comic Sans MS"/>
              </a:rPr>
              <a:t>ge distribution bias </a:t>
            </a:r>
            <a:r>
              <a:rPr lang="en-US" sz="2000" dirty="0" smtClean="0">
                <a:latin typeface="Comic Sans MS"/>
                <a:cs typeface="Comic Sans MS"/>
              </a:rPr>
              <a:t>at leading</a:t>
            </a:r>
            <a:r>
              <a:rPr lang="en-US" sz="2000" dirty="0" smtClean="0">
                <a:latin typeface="Comic Sans MS"/>
                <a:cs typeface="Comic Sans MS"/>
              </a:rPr>
              <a:t> </a:t>
            </a:r>
            <a:r>
              <a:rPr lang="en-US" sz="2000" dirty="0">
                <a:latin typeface="Comic Sans MS"/>
                <a:cs typeface="Comic Sans MS"/>
              </a:rPr>
              <a:t>t</a:t>
            </a:r>
            <a:r>
              <a:rPr lang="en-US" sz="2000" dirty="0" smtClean="0">
                <a:latin typeface="Comic Sans MS"/>
                <a:cs typeface="Comic Sans MS"/>
              </a:rPr>
              <a:t>echnology companies</a:t>
            </a:r>
            <a:endParaRPr lang="en-US" sz="20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129"/>
            <a:ext cx="8400026" cy="430161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dirty="0" smtClean="0">
                <a:latin typeface="Comic Sans MS"/>
                <a:cs typeface="Comic Sans MS"/>
              </a:rPr>
              <a:t>Lack of diversity in gender and ethnicity at technology companies is a well documented and discussed issue [1] [2] [3]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Comic Sans MS"/>
                <a:cs typeface="Comic Sans MS"/>
              </a:rPr>
              <a:t>P</a:t>
            </a:r>
            <a:r>
              <a:rPr lang="en-US" sz="1600" dirty="0" smtClean="0">
                <a:latin typeface="Comic Sans MS"/>
                <a:cs typeface="Comic Sans MS"/>
              </a:rPr>
              <a:t>ublic pronouncements by prominent industry influencers have indicated possible wide spread existence of </a:t>
            </a:r>
            <a:r>
              <a:rPr lang="en-US" sz="1600" dirty="0" smtClean="0">
                <a:latin typeface="Comic Sans MS"/>
                <a:cs typeface="Comic Sans MS"/>
              </a:rPr>
              <a:t>age biased </a:t>
            </a:r>
            <a:r>
              <a:rPr lang="en-US" sz="1600" dirty="0" smtClean="0">
                <a:latin typeface="Comic Sans MS"/>
                <a:cs typeface="Comic Sans MS"/>
              </a:rPr>
              <a:t>thinking </a:t>
            </a:r>
            <a:r>
              <a:rPr lang="en-US" sz="1600" dirty="0" smtClean="0">
                <a:latin typeface="Comic Sans MS"/>
                <a:cs typeface="Comic Sans MS"/>
              </a:rPr>
              <a:t>amongst technology Executives:</a:t>
            </a:r>
            <a:endParaRPr lang="en-US" sz="1600" dirty="0" smtClean="0">
              <a:latin typeface="Comic Sans MS"/>
              <a:cs typeface="Comic Sans M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latin typeface="Comic Sans MS"/>
                <a:cs typeface="Comic Sans MS"/>
              </a:rPr>
              <a:t>"I want to stress the importance of being young and technical," Facebook's </a:t>
            </a:r>
            <a:r>
              <a:rPr lang="en-US" sz="1200" dirty="0" smtClean="0">
                <a:latin typeface="Comic Sans MS"/>
                <a:cs typeface="Comic Sans MS"/>
              </a:rPr>
              <a:t>CEO at Y Combinator Startup event in 2007 [4]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>
                <a:latin typeface="Comic Sans MS"/>
                <a:cs typeface="Comic Sans MS"/>
              </a:rPr>
              <a:t>Prominent Venture Capitalist in 2011 at the NASSCOM Product Enclave : </a:t>
            </a:r>
            <a:r>
              <a:rPr lang="en-US" sz="1200" dirty="0" smtClean="0">
                <a:latin typeface="Comic Sans MS"/>
                <a:cs typeface="Comic Sans MS"/>
              </a:rPr>
              <a:t>“People </a:t>
            </a:r>
            <a:r>
              <a:rPr lang="en-US" sz="1200" dirty="0" smtClean="0">
                <a:latin typeface="Comic Sans MS"/>
                <a:cs typeface="Comic Sans MS"/>
              </a:rPr>
              <a:t>under 35 are the people who make change happen”[5]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Comic Sans MS"/>
                <a:cs typeface="Comic Sans MS"/>
              </a:rPr>
              <a:t>Technology companies are not currently required to report age distribution as a workforce metric to Federal </a:t>
            </a:r>
            <a:r>
              <a:rPr lang="en-US" sz="1600" dirty="0" smtClean="0">
                <a:latin typeface="Comic Sans MS"/>
                <a:cs typeface="Comic Sans MS"/>
              </a:rPr>
              <a:t>watch group a</a:t>
            </a:r>
            <a:r>
              <a:rPr lang="en-US" sz="1600" dirty="0" smtClean="0">
                <a:latin typeface="Comic Sans MS"/>
                <a:cs typeface="Comic Sans MS"/>
              </a:rPr>
              <a:t>gencies </a:t>
            </a:r>
            <a:r>
              <a:rPr lang="en-US" sz="1600" dirty="0" smtClean="0">
                <a:latin typeface="Comic Sans MS"/>
                <a:cs typeface="Comic Sans MS"/>
              </a:rPr>
              <a:t>[6]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Comic Sans MS"/>
                <a:cs typeface="Comic Sans MS"/>
              </a:rPr>
              <a:t>Outdated and implicitly discriminatory employment practices used without target driven regulatory supervision</a:t>
            </a:r>
          </a:p>
          <a:p>
            <a:pPr>
              <a:buFont typeface="+mj-lt"/>
              <a:buAutoNum type="arabicPeriod"/>
            </a:pPr>
            <a:endParaRPr lang="en-US" sz="1600" dirty="0" smtClean="0">
              <a:latin typeface="Comic Sans MS"/>
              <a:cs typeface="Comic Sans MS"/>
            </a:endParaRPr>
          </a:p>
          <a:p>
            <a:pPr marL="0" indent="0" algn="ctr">
              <a:buNone/>
            </a:pPr>
            <a:r>
              <a:rPr lang="en-US" sz="1600" dirty="0" smtClean="0">
                <a:solidFill>
                  <a:srgbClr val="0000FF"/>
                </a:solidFill>
                <a:latin typeface="Comic Sans MS"/>
                <a:cs typeface="Comic Sans MS"/>
              </a:rPr>
              <a:t>Age </a:t>
            </a:r>
            <a:r>
              <a:rPr lang="en-US" sz="1600" dirty="0">
                <a:solidFill>
                  <a:srgbClr val="0000FF"/>
                </a:solidFill>
                <a:latin typeface="Comic Sans MS"/>
                <a:cs typeface="Comic Sans MS"/>
              </a:rPr>
              <a:t>distribution bias is now apparent </a:t>
            </a:r>
            <a:r>
              <a:rPr lang="en-US" sz="1600" dirty="0" smtClean="0">
                <a:latin typeface="Comic Sans MS"/>
                <a:cs typeface="Comic Sans MS"/>
              </a:rPr>
              <a:t>at most social gatherings</a:t>
            </a:r>
            <a:endParaRPr lang="en-US" sz="1600" dirty="0" smtClean="0">
              <a:latin typeface="Comic Sans MS"/>
              <a:cs typeface="Comic Sans MS"/>
            </a:endParaRPr>
          </a:p>
          <a:p>
            <a:pPr marL="0" indent="0" algn="ctr">
              <a:buNone/>
            </a:pPr>
            <a:endParaRPr lang="en-US" sz="1600" dirty="0" smtClean="0">
              <a:latin typeface="Comic Sans MS"/>
              <a:cs typeface="Comic Sans MS"/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lang="en-US" sz="1600" dirty="0" smtClean="0">
                <a:solidFill>
                  <a:srgbClr val="0000FF"/>
                </a:solidFill>
                <a:latin typeface="Comic Sans MS"/>
                <a:cs typeface="Comic Sans MS"/>
              </a:rPr>
              <a:t>ersuasion challenge is to influence </a:t>
            </a:r>
            <a:r>
              <a:rPr lang="en-US" sz="1600" dirty="0" smtClean="0">
                <a:solidFill>
                  <a:srgbClr val="0000FF"/>
                </a:solidFill>
                <a:latin typeface="Comic Sans MS"/>
                <a:cs typeface="Comic Sans MS"/>
              </a:rPr>
              <a:t>leading </a:t>
            </a:r>
            <a:r>
              <a:rPr lang="en-US" sz="1600" dirty="0" smtClean="0">
                <a:solidFill>
                  <a:srgbClr val="0000FF"/>
                </a:solidFill>
                <a:latin typeface="Comic Sans MS"/>
                <a:cs typeface="Comic Sans MS"/>
              </a:rPr>
              <a:t>companies to address age distribution bias</a:t>
            </a:r>
            <a:endParaRPr lang="en-US" sz="16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>
              <a:buFont typeface="+mj-lt"/>
              <a:buAutoNum type="arabicPeriod"/>
            </a:pPr>
            <a:endParaRPr lang="en-US" sz="1600" dirty="0" smtClean="0">
              <a:latin typeface="Comic Sans MS"/>
              <a:cs typeface="Comic Sans MS"/>
            </a:endParaRPr>
          </a:p>
          <a:p>
            <a:pPr>
              <a:buFont typeface="+mj-lt"/>
              <a:buAutoNum type="arabicPeriod"/>
            </a:pPr>
            <a:endParaRPr lang="en-US" sz="1600" dirty="0" smtClean="0">
              <a:latin typeface="Comic Sans MS"/>
              <a:cs typeface="Comic Sans MS"/>
            </a:endParaRPr>
          </a:p>
          <a:p>
            <a:pPr lvl="1"/>
            <a:endParaRPr lang="en-US" sz="1400" dirty="0" smtClean="0">
              <a:latin typeface="Comic Sans MS"/>
              <a:cs typeface="Comic Sans MS"/>
            </a:endParaRPr>
          </a:p>
          <a:p>
            <a:pPr marL="457200" lvl="1" indent="0">
              <a:buNone/>
            </a:pPr>
            <a:endParaRPr lang="en-US" sz="1400" dirty="0" smtClean="0">
              <a:latin typeface="Comic Sans MS"/>
              <a:cs typeface="Comic Sans MS"/>
            </a:endParaRPr>
          </a:p>
          <a:p>
            <a:endParaRPr lang="en-US" sz="1600" dirty="0" smtClean="0">
              <a:latin typeface="Comic Sans MS"/>
              <a:cs typeface="Comic Sans MS"/>
            </a:endParaRPr>
          </a:p>
          <a:p>
            <a:endParaRPr lang="en-US" sz="1600" dirty="0">
              <a:latin typeface="Comic Sans MS"/>
              <a:cs typeface="Comic Sans MS"/>
            </a:endParaRPr>
          </a:p>
        </p:txBody>
      </p:sp>
      <p:pic>
        <p:nvPicPr>
          <p:cNvPr id="4" name="Picture 3" descr="3054204-poster-p-1-he-other-unconscious-bias-in-te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241932"/>
            <a:ext cx="2946399" cy="1767163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6052468" y="1125923"/>
            <a:ext cx="549405" cy="549451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7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30" y="125580"/>
            <a:ext cx="8394218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/>
                <a:cs typeface="Comic Sans MS"/>
              </a:rPr>
              <a:t>Effecting </a:t>
            </a:r>
            <a:r>
              <a:rPr lang="en-US" sz="2000" dirty="0" smtClean="0">
                <a:latin typeface="Comic Sans MS"/>
                <a:cs typeface="Comic Sans MS"/>
              </a:rPr>
              <a:t>policy implementation through Data and Persuasion</a:t>
            </a:r>
            <a:endParaRPr lang="en-US" sz="20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1" y="1254260"/>
            <a:ext cx="8694057" cy="5214249"/>
          </a:xfrm>
        </p:spPr>
        <p:txBody>
          <a:bodyPr>
            <a:no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en-US" sz="1400" dirty="0" smtClean="0">
                <a:latin typeface="Comic Sans MS"/>
                <a:cs typeface="Comic Sans MS"/>
              </a:rPr>
              <a:t>Prior to </a:t>
            </a:r>
            <a:r>
              <a:rPr lang="en-US" sz="1400" dirty="0" smtClean="0">
                <a:latin typeface="Comic Sans MS"/>
                <a:cs typeface="Comic Sans MS"/>
              </a:rPr>
              <a:t>policy </a:t>
            </a:r>
            <a:r>
              <a:rPr lang="en-US" sz="1400" dirty="0" smtClean="0">
                <a:latin typeface="Comic Sans MS"/>
                <a:cs typeface="Comic Sans MS"/>
              </a:rPr>
              <a:t>change leading to behavioral change, </a:t>
            </a: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company leaders must first be persuaded </a:t>
            </a:r>
            <a:r>
              <a:rPr lang="en-US" sz="1400" dirty="0" smtClean="0">
                <a:latin typeface="Comic Sans MS"/>
                <a:cs typeface="Comic Sans MS"/>
              </a:rPr>
              <a:t>about the origin </a:t>
            </a:r>
            <a:r>
              <a:rPr lang="en-US" sz="1400" dirty="0" smtClean="0">
                <a:latin typeface="Comic Sans MS"/>
                <a:cs typeface="Comic Sans MS"/>
              </a:rPr>
              <a:t>and propagation </a:t>
            </a:r>
            <a:r>
              <a:rPr lang="en-US" sz="1400" dirty="0" smtClean="0">
                <a:latin typeface="Comic Sans MS"/>
                <a:cs typeface="Comic Sans MS"/>
              </a:rPr>
              <a:t>dynamics of </a:t>
            </a:r>
            <a:r>
              <a:rPr lang="en-US" sz="1400" dirty="0" smtClean="0">
                <a:latin typeface="Comic Sans MS"/>
                <a:cs typeface="Comic Sans MS"/>
              </a:rPr>
              <a:t>the </a:t>
            </a:r>
            <a:r>
              <a:rPr lang="en-US" sz="1400" dirty="0" smtClean="0">
                <a:latin typeface="Comic Sans MS"/>
                <a:cs typeface="Comic Sans MS"/>
              </a:rPr>
              <a:t>problem</a:t>
            </a: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.</a:t>
            </a:r>
            <a:endParaRPr lang="en-US" sz="1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marL="742950" lvl="2" indent="-342900">
              <a:buFont typeface="+mj-lt"/>
              <a:buAutoNum type="arabicPeriod"/>
            </a:pPr>
            <a:r>
              <a:rPr lang="en-US" sz="1400" dirty="0" smtClean="0">
                <a:latin typeface="Comic Sans MS"/>
                <a:cs typeface="Comic Sans MS"/>
              </a:rPr>
              <a:t>With </a:t>
            </a:r>
            <a:r>
              <a:rPr lang="en-US" sz="1400" dirty="0" smtClean="0">
                <a:latin typeface="Comic Sans MS"/>
                <a:cs typeface="Comic Sans MS"/>
              </a:rPr>
              <a:t>a age stratified workforce </a:t>
            </a:r>
            <a:r>
              <a:rPr lang="en-US" sz="1400" dirty="0" smtClean="0">
                <a:latin typeface="Comic Sans MS"/>
                <a:cs typeface="Comic Sans MS"/>
              </a:rPr>
              <a:t>already having </a:t>
            </a:r>
            <a:r>
              <a:rPr lang="en-US" sz="1400" dirty="0" smtClean="0">
                <a:latin typeface="Comic Sans MS"/>
                <a:cs typeface="Comic Sans MS"/>
              </a:rPr>
              <a:t>incidentally evolved </a:t>
            </a:r>
            <a:r>
              <a:rPr lang="en-US" sz="1400" dirty="0" smtClean="0">
                <a:latin typeface="Comic Sans MS"/>
                <a:cs typeface="Comic Sans MS"/>
              </a:rPr>
              <a:t>in the last decade, </a:t>
            </a: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the problem issue is now obvious </a:t>
            </a:r>
            <a:r>
              <a:rPr lang="en-US" sz="1400" dirty="0" smtClean="0">
                <a:latin typeface="Comic Sans MS"/>
                <a:cs typeface="Comic Sans MS"/>
              </a:rPr>
              <a:t>at </a:t>
            </a:r>
            <a:r>
              <a:rPr lang="en-US" sz="1400" dirty="0" smtClean="0">
                <a:latin typeface="Comic Sans MS"/>
                <a:cs typeface="Comic Sans MS"/>
              </a:rPr>
              <a:t>its </a:t>
            </a:r>
            <a:r>
              <a:rPr lang="en-US" sz="1400" dirty="0" smtClean="0">
                <a:latin typeface="Comic Sans MS"/>
                <a:cs typeface="Comic Sans MS"/>
              </a:rPr>
              <a:t>current </a:t>
            </a:r>
            <a:r>
              <a:rPr lang="en-US" sz="1400" dirty="0" smtClean="0">
                <a:latin typeface="Comic Sans MS"/>
                <a:cs typeface="Comic Sans MS"/>
              </a:rPr>
              <a:t>degree of magnification but most company executives have not acknowledged it.</a:t>
            </a:r>
            <a:endParaRPr lang="en-US" sz="1400" dirty="0" smtClean="0">
              <a:latin typeface="Comic Sans MS"/>
              <a:cs typeface="Comic Sans MS"/>
            </a:endParaRPr>
          </a:p>
          <a:p>
            <a:pPr marL="742950" lvl="2" indent="-342900">
              <a:buFont typeface="+mj-lt"/>
              <a:buAutoNum type="arabicPeriod"/>
            </a:pPr>
            <a:r>
              <a:rPr lang="en-US" sz="1400" smtClean="0">
                <a:latin typeface="Comic Sans MS"/>
                <a:cs typeface="Comic Sans MS"/>
              </a:rPr>
              <a:t>Data [7] shows </a:t>
            </a:r>
            <a:r>
              <a:rPr lang="en-US" sz="1400" dirty="0" smtClean="0">
                <a:latin typeface="Comic Sans MS"/>
                <a:cs typeface="Comic Sans MS"/>
              </a:rPr>
              <a:t>a </a:t>
            </a: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significantly lower </a:t>
            </a: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median </a:t>
            </a: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age in prominent </a:t>
            </a: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newer companies</a:t>
            </a:r>
            <a:r>
              <a:rPr lang="en-US" sz="1400" dirty="0" smtClean="0">
                <a:latin typeface="Comic Sans MS"/>
                <a:cs typeface="Comic Sans MS"/>
              </a:rPr>
              <a:t> with </a:t>
            </a: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major clustering around the median</a:t>
            </a:r>
            <a:r>
              <a:rPr lang="en-US" sz="1400" dirty="0" smtClean="0">
                <a:latin typeface="Comic Sans MS"/>
                <a:cs typeface="Comic Sans MS"/>
              </a:rPr>
              <a:t> . Age distribution data is not published or available otherwise but incidental observation shows that </a:t>
            </a: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data points with age &gt; 40 are very few</a:t>
            </a:r>
            <a:r>
              <a:rPr lang="en-US" sz="1400" dirty="0" smtClean="0">
                <a:latin typeface="Comic Sans MS"/>
                <a:cs typeface="Comic Sans MS"/>
              </a:rPr>
              <a:t>.</a:t>
            </a:r>
            <a:endParaRPr lang="en-US" sz="1400" dirty="0" smtClean="0">
              <a:latin typeface="Comic Sans MS"/>
              <a:cs typeface="Comic Sans MS"/>
            </a:endParaRPr>
          </a:p>
          <a:p>
            <a:pPr marL="742950" lvl="2" indent="-342900">
              <a:buFont typeface="+mj-lt"/>
              <a:buAutoNum type="arabicPeriod"/>
            </a:pPr>
            <a:endParaRPr lang="en-US" sz="1400" dirty="0" smtClean="0">
              <a:latin typeface="Comic Sans MS"/>
              <a:cs typeface="Comic Sans MS"/>
            </a:endParaRPr>
          </a:p>
          <a:p>
            <a:pPr marL="742950" lvl="2" indent="-342900">
              <a:buFont typeface="+mj-lt"/>
              <a:buAutoNum type="arabicPeriod"/>
            </a:pPr>
            <a:endParaRPr lang="en-US" sz="1400" dirty="0">
              <a:latin typeface="Comic Sans MS"/>
              <a:cs typeface="Comic Sans MS"/>
            </a:endParaRPr>
          </a:p>
          <a:p>
            <a:pPr marL="742950" lvl="2" indent="-342900">
              <a:buFont typeface="+mj-lt"/>
              <a:buAutoNum type="arabicPeriod"/>
            </a:pPr>
            <a:endParaRPr lang="en-US" sz="1400" dirty="0" smtClean="0">
              <a:latin typeface="Comic Sans MS"/>
              <a:cs typeface="Comic Sans MS"/>
            </a:endParaRPr>
          </a:p>
          <a:p>
            <a:pPr marL="742950" lvl="2" indent="-342900">
              <a:buFont typeface="+mj-lt"/>
              <a:buAutoNum type="arabicPeriod"/>
            </a:pPr>
            <a:endParaRPr lang="en-US" sz="1400" dirty="0">
              <a:latin typeface="Comic Sans MS"/>
              <a:cs typeface="Comic Sans MS"/>
            </a:endParaRPr>
          </a:p>
          <a:p>
            <a:pPr marL="742950" lvl="2" indent="-342900">
              <a:buFont typeface="+mj-lt"/>
              <a:buAutoNum type="arabicPeriod"/>
            </a:pPr>
            <a:endParaRPr lang="en-US" sz="1400" dirty="0" smtClean="0">
              <a:latin typeface="Comic Sans MS"/>
              <a:cs typeface="Comic Sans MS"/>
            </a:endParaRPr>
          </a:p>
          <a:p>
            <a:pPr marL="742950" lvl="2" indent="-342900">
              <a:buFont typeface="+mj-lt"/>
              <a:buAutoNum type="arabicPeriod"/>
            </a:pPr>
            <a:endParaRPr lang="en-US" sz="1400" dirty="0">
              <a:latin typeface="Comic Sans MS"/>
              <a:cs typeface="Comic Sans MS"/>
            </a:endParaRPr>
          </a:p>
          <a:p>
            <a:pPr marL="400050" lvl="2" indent="0">
              <a:buNone/>
            </a:pPr>
            <a:endParaRPr lang="en-US" sz="1400" dirty="0" smtClean="0">
              <a:latin typeface="Comic Sans MS"/>
              <a:cs typeface="Comic Sans MS"/>
            </a:endParaRPr>
          </a:p>
          <a:p>
            <a:pPr marL="400050" lvl="2" indent="0">
              <a:buNone/>
            </a:pPr>
            <a:endParaRPr lang="en-US" sz="1400" dirty="0" smtClean="0">
              <a:latin typeface="Comic Sans MS"/>
              <a:cs typeface="Comic Sans MS"/>
            </a:endParaRPr>
          </a:p>
          <a:p>
            <a:pPr marL="742950" lvl="2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Some issues need deeper study. </a:t>
            </a:r>
            <a:r>
              <a:rPr lang="en-US" sz="1400" dirty="0" smtClean="0">
                <a:latin typeface="Comic Sans MS"/>
                <a:cs typeface="Comic Sans MS"/>
              </a:rPr>
              <a:t>Older </a:t>
            </a:r>
            <a:r>
              <a:rPr lang="en-US" sz="1400" dirty="0" smtClean="0">
                <a:latin typeface="Comic Sans MS"/>
                <a:cs typeface="Comic Sans MS"/>
              </a:rPr>
              <a:t>employees are not staying! Why</a:t>
            </a:r>
            <a:r>
              <a:rPr lang="en-US" sz="1400" dirty="0" smtClean="0">
                <a:latin typeface="Comic Sans MS"/>
                <a:cs typeface="Comic Sans MS"/>
              </a:rPr>
              <a:t>?</a:t>
            </a:r>
          </a:p>
          <a:p>
            <a:pPr marL="742950" lvl="2" indent="-342900">
              <a:buFont typeface="+mj-lt"/>
              <a:buAutoNum type="arabicPeriod"/>
            </a:pPr>
            <a:r>
              <a:rPr lang="en-US" sz="1400" dirty="0" smtClean="0">
                <a:latin typeface="Comic Sans MS"/>
                <a:cs typeface="Comic Sans MS"/>
              </a:rPr>
              <a:t>Policy change will require immediate and drastic changes to existing hiring and retention policies</a:t>
            </a:r>
          </a:p>
          <a:p>
            <a:pPr marL="742950" lvl="2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0000FF"/>
                </a:solidFill>
                <a:latin typeface="Comic Sans MS"/>
                <a:cs typeface="Comic Sans MS"/>
              </a:rPr>
              <a:t>Persuasion is the key element to get decision makers on board</a:t>
            </a:r>
            <a:endParaRPr lang="en-US" sz="1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sz="1400" dirty="0" smtClean="0">
              <a:latin typeface="Comic Sans MS"/>
              <a:cs typeface="Comic Sans MS"/>
            </a:endParaRPr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35134"/>
              </p:ext>
            </p:extLst>
          </p:nvPr>
        </p:nvGraphicFramePr>
        <p:xfrm>
          <a:off x="1753418" y="3358211"/>
          <a:ext cx="4230469" cy="162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776"/>
                <a:gridCol w="705530"/>
                <a:gridCol w="783975"/>
                <a:gridCol w="846094"/>
                <a:gridCol w="846094"/>
              </a:tblGrid>
              <a:tr h="36094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Company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Median Age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Age variance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Years with Company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Total Years of</a:t>
                      </a:r>
                      <a:r>
                        <a:rPr lang="en-US" sz="1000" baseline="0" dirty="0" smtClean="0"/>
                        <a:t> Experience</a:t>
                      </a:r>
                      <a:endParaRPr lang="en-US" sz="1000" dirty="0"/>
                    </a:p>
                  </a:txBody>
                  <a:tcPr/>
                </a:tc>
              </a:tr>
              <a:tr h="22212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Facebook Inc.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212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Google Inc.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5.05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21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IBM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High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9.91</a:t>
                      </a:r>
                      <a:endParaRPr lang="en-US" sz="1000" dirty="0"/>
                    </a:p>
                  </a:txBody>
                  <a:tcPr/>
                </a:tc>
              </a:tr>
              <a:tr h="34099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Hewlett Packard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High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5.17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10.27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05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54606" cy="766634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Comic Sans MS"/>
                <a:cs typeface="Comic Sans MS"/>
              </a:rPr>
              <a:t>What’s needed? </a:t>
            </a:r>
            <a:br>
              <a:rPr lang="en-US" sz="2000" dirty="0" smtClean="0">
                <a:latin typeface="Comic Sans MS"/>
                <a:cs typeface="Comic Sans MS"/>
              </a:rPr>
            </a:br>
            <a:r>
              <a:rPr lang="en-US" sz="2000" dirty="0">
                <a:latin typeface="Comic Sans MS"/>
                <a:cs typeface="Comic Sans MS"/>
              </a:rPr>
              <a:t>	</a:t>
            </a:r>
            <a:r>
              <a:rPr lang="en-US" sz="2000" dirty="0" smtClean="0">
                <a:latin typeface="Comic Sans MS"/>
                <a:cs typeface="Comic Sans MS"/>
              </a:rPr>
              <a:t>	… and the </a:t>
            </a:r>
            <a:r>
              <a:rPr lang="en-US" sz="2000" dirty="0">
                <a:latin typeface="Comic Sans MS"/>
                <a:cs typeface="Comic Sans MS"/>
              </a:rPr>
              <a:t>c</a:t>
            </a:r>
            <a:r>
              <a:rPr lang="en-US" sz="2000" dirty="0" smtClean="0">
                <a:latin typeface="Comic Sans MS"/>
                <a:cs typeface="Comic Sans MS"/>
              </a:rPr>
              <a:t>ase </a:t>
            </a:r>
            <a:r>
              <a:rPr lang="en-US" sz="2000" dirty="0" smtClean="0">
                <a:latin typeface="Comic Sans MS"/>
                <a:cs typeface="Comic Sans MS"/>
              </a:rPr>
              <a:t>for pre-emptive persuasion</a:t>
            </a:r>
            <a:br>
              <a:rPr lang="en-US" sz="2000" dirty="0" smtClean="0">
                <a:latin typeface="Comic Sans MS"/>
                <a:cs typeface="Comic Sans MS"/>
              </a:rPr>
            </a:br>
            <a:endParaRPr lang="en-US" sz="20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910"/>
            <a:ext cx="4696542" cy="387309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500" dirty="0" smtClean="0">
                <a:latin typeface="Comic Sans MS"/>
                <a:cs typeface="Comic Sans MS"/>
              </a:rPr>
              <a:t>Access to </a:t>
            </a:r>
            <a:r>
              <a:rPr lang="en-US" sz="1500" dirty="0" smtClean="0">
                <a:latin typeface="Comic Sans MS"/>
                <a:cs typeface="Comic Sans MS"/>
              </a:rPr>
              <a:t>age distribution data will provide an immediate perspective at each company. Companies such as Facebook and Google must lead the way with independent reporting of data.</a:t>
            </a:r>
            <a:endParaRPr lang="en-US" sz="1500" dirty="0">
              <a:latin typeface="Comic Sans MS"/>
              <a:cs typeface="Comic Sans MS"/>
            </a:endParaRPr>
          </a:p>
          <a:p>
            <a:pPr>
              <a:buFont typeface="+mj-lt"/>
              <a:buAutoNum type="arabicPeriod"/>
            </a:pPr>
            <a:r>
              <a:rPr lang="en-US" sz="1500" dirty="0" smtClean="0">
                <a:latin typeface="Comic Sans MS"/>
                <a:cs typeface="Comic Sans MS"/>
              </a:rPr>
              <a:t>Implementation</a:t>
            </a:r>
            <a:r>
              <a:rPr lang="en-US" sz="1500" dirty="0" smtClean="0">
                <a:latin typeface="Comic Sans MS"/>
                <a:cs typeface="Comic Sans MS"/>
              </a:rPr>
              <a:t> of immediate staffing process changes to address stratified populations with equivalent decision team will start the rectification process</a:t>
            </a:r>
          </a:p>
          <a:p>
            <a:pPr marL="0" indent="0">
              <a:buNone/>
            </a:pPr>
            <a:endParaRPr lang="en-US" sz="1500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500" dirty="0" smtClean="0">
                <a:latin typeface="Comic Sans MS"/>
                <a:cs typeface="Comic Sans MS"/>
              </a:rPr>
              <a:t>Rectifying</a:t>
            </a:r>
            <a:r>
              <a:rPr lang="en-US" sz="1500" dirty="0" smtClean="0">
                <a:latin typeface="Comic Sans MS"/>
                <a:cs typeface="Comic Sans MS"/>
              </a:rPr>
              <a:t> </a:t>
            </a:r>
            <a:r>
              <a:rPr lang="en-US" sz="1500" dirty="0" smtClean="0">
                <a:latin typeface="Comic Sans MS"/>
                <a:cs typeface="Comic Sans MS"/>
              </a:rPr>
              <a:t>the issue prior to it becoming a business affecting factor makes good </a:t>
            </a:r>
            <a:r>
              <a:rPr lang="en-US" sz="1500" dirty="0" smtClean="0">
                <a:latin typeface="Comic Sans MS"/>
                <a:cs typeface="Comic Sans MS"/>
              </a:rPr>
              <a:t>sense!</a:t>
            </a:r>
            <a:endParaRPr lang="en-US" sz="1500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sz="1500" dirty="0" smtClean="0">
              <a:latin typeface="Comic Sans MS"/>
              <a:cs typeface="Comic Sans MS"/>
            </a:endParaRPr>
          </a:p>
          <a:p>
            <a:pPr marL="0" indent="0" algn="r">
              <a:buNone/>
            </a:pPr>
            <a:r>
              <a:rPr lang="en-US" sz="1500" dirty="0">
                <a:latin typeface="Comic Sans MS"/>
                <a:cs typeface="Comic Sans MS"/>
              </a:rPr>
              <a:t>	</a:t>
            </a:r>
            <a:r>
              <a:rPr lang="en-US" sz="1500" dirty="0" smtClean="0">
                <a:latin typeface="Comic Sans MS"/>
                <a:cs typeface="Comic Sans MS"/>
              </a:rPr>
              <a:t>Doing </a:t>
            </a:r>
            <a:r>
              <a:rPr lang="en-US" sz="1500" dirty="0" smtClean="0">
                <a:latin typeface="Comic Sans MS"/>
                <a:cs typeface="Comic Sans MS"/>
              </a:rPr>
              <a:t>the right thing is the American </a:t>
            </a:r>
            <a:r>
              <a:rPr lang="en-US" sz="1500" dirty="0" smtClean="0">
                <a:latin typeface="Comic Sans MS"/>
                <a:cs typeface="Comic Sans MS"/>
              </a:rPr>
              <a:t>way and it</a:t>
            </a:r>
            <a:r>
              <a:rPr lang="fr-FR" sz="1500" dirty="0" smtClean="0">
                <a:latin typeface="Comic Sans MS"/>
                <a:cs typeface="Comic Sans MS"/>
              </a:rPr>
              <a:t>’</a:t>
            </a:r>
            <a:r>
              <a:rPr lang="en-US" sz="1500" dirty="0" smtClean="0">
                <a:latin typeface="Comic Sans MS"/>
                <a:cs typeface="Comic Sans MS"/>
              </a:rPr>
              <a:t>s the law! [8]</a:t>
            </a:r>
            <a:endParaRPr lang="en-US" sz="1500" dirty="0" smtClean="0">
              <a:latin typeface="Comic Sans MS"/>
              <a:cs typeface="Comic Sans MS"/>
            </a:endParaRPr>
          </a:p>
          <a:p>
            <a:endParaRPr lang="en-US" sz="1500" dirty="0">
              <a:latin typeface="Comic Sans MS"/>
              <a:cs typeface="Comic Sans MS"/>
            </a:endParaRPr>
          </a:p>
        </p:txBody>
      </p:sp>
      <p:pic>
        <p:nvPicPr>
          <p:cNvPr id="4" name="Picture 3" descr="age-discrimination-workpl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03" y="3174878"/>
            <a:ext cx="3001296" cy="28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6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9" y="1600200"/>
            <a:ext cx="884229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hlinkClick r:id="rId2"/>
              </a:rPr>
              <a:t>http://www.forbes.com/sites/bonniemarcus/2015/08/12/the-lack-of-diversity-in-tech-is-a-cultural-issue/#631d3ed83577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hlinkClick r:id="rId2"/>
              </a:rPr>
              <a:t>http://www.mercurynews.com/business/ci_30128942/facebook-still-struggles-workforce-diversity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hlinkClick r:id="rId3"/>
              </a:rPr>
              <a:t>http://newsroom.fb.com/news/2014/06/building-a-more-diverse-facebook/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hlinkClick r:id="rId4"/>
              </a:rPr>
              <a:t>http://www.cnet.com/news/say-what-young-people-are-just-smarter/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hlinkClick r:id="rId5"/>
              </a:rPr>
              <a:t>https://news.ycombinator.com/item?id=</a:t>
            </a:r>
            <a:r>
              <a:rPr lang="en-US" sz="1600" dirty="0" smtClean="0">
                <a:hlinkClick r:id="rId5"/>
              </a:rPr>
              <a:t>3367644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hlinkClick r:id="rId6"/>
              </a:rPr>
              <a:t>https://backchannel.com/how-can-we-achieve-age-diversity-in-silicon-valley-11a847cb37b7#.27tiy8apa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://www.payscale.com/top-tech-employers-compared-2012/employee-</a:t>
            </a:r>
            <a:r>
              <a:rPr lang="en-US" sz="1600" dirty="0" smtClean="0">
                <a:hlinkClick r:id="rId7"/>
              </a:rPr>
              <a:t>demographics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hlinkClick r:id="rId8"/>
              </a:rPr>
              <a:t>https://www.eeoc.gov/laws/types/age.cfm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662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640</Words>
  <Application>Microsoft Macintosh PowerPoint</Application>
  <PresentationFormat>On-screen Show (4:3)</PresentationFormat>
  <Paragraphs>85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Ex ante view of Disparity in Age Distribution in Technology Companies (as learned from JCN Inc.)*  Persuasion : Immediate Industry wide Policy changes for Proactive Prevention</vt:lpstr>
      <vt:lpstr>Age distribution bias at leading technology companies</vt:lpstr>
      <vt:lpstr>Effecting policy implementation through Data and Persuasion</vt:lpstr>
      <vt:lpstr>What’s needed?    … and the case for pre-emptive persuasion </vt:lpstr>
      <vt:lpstr>References</vt:lpstr>
    </vt:vector>
  </TitlesOfParts>
  <Company>Principal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Natarajan Shankar</dc:creator>
  <cp:lastModifiedBy>Natarajan Shankar</cp:lastModifiedBy>
  <cp:revision>158</cp:revision>
  <dcterms:created xsi:type="dcterms:W3CDTF">2016-07-18T14:06:30Z</dcterms:created>
  <dcterms:modified xsi:type="dcterms:W3CDTF">2016-07-19T00:02:34Z</dcterms:modified>
</cp:coreProperties>
</file>