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0" r:id="rId4"/>
    <p:sldId id="268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8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4193-5E62-534F-BE65-00199E9AE3E2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BC9F-743E-094D-AE08-DA57CD19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8032850" cy="147002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Collective Decision Bias in Engineering </a:t>
            </a:r>
            <a:r>
              <a:rPr lang="en-US" sz="2400" dirty="0"/>
              <a:t>H</a:t>
            </a:r>
            <a:r>
              <a:rPr lang="en-US" sz="2400" dirty="0" smtClean="0"/>
              <a:t>iring leading to </a:t>
            </a:r>
            <a:r>
              <a:rPr lang="en-US" sz="2400" dirty="0" smtClean="0"/>
              <a:t>measured </a:t>
            </a:r>
            <a:r>
              <a:rPr lang="en-US" sz="2400" dirty="0" smtClean="0"/>
              <a:t>convergence </a:t>
            </a:r>
            <a:r>
              <a:rPr lang="en-US" sz="2400" dirty="0" smtClean="0"/>
              <a:t>towards</a:t>
            </a:r>
            <a:r>
              <a:rPr lang="en-US" sz="2400" dirty="0" smtClean="0"/>
              <a:t> </a:t>
            </a:r>
            <a:r>
              <a:rPr lang="en-US" sz="2400" dirty="0" smtClean="0"/>
              <a:t>homogeneous and </a:t>
            </a:r>
            <a:r>
              <a:rPr lang="en-US" sz="2400" dirty="0"/>
              <a:t>m</a:t>
            </a:r>
            <a:r>
              <a:rPr lang="en-US" sz="2400" dirty="0" smtClean="0"/>
              <a:t>onolithic nature of </a:t>
            </a:r>
            <a:r>
              <a:rPr lang="en-US" sz="2400" dirty="0" smtClean="0"/>
              <a:t>software </a:t>
            </a:r>
            <a:r>
              <a:rPr lang="en-US" sz="2400" dirty="0"/>
              <a:t>d</a:t>
            </a:r>
            <a:r>
              <a:rPr lang="en-US" sz="2400" dirty="0" smtClean="0"/>
              <a:t>evelopment </a:t>
            </a:r>
            <a:r>
              <a:rPr lang="en-US" sz="2400" dirty="0"/>
              <a:t>t</a:t>
            </a:r>
            <a:r>
              <a:rPr lang="en-US" sz="2400" dirty="0" smtClean="0"/>
              <a:t>eams</a:t>
            </a:r>
            <a:r>
              <a:rPr lang="en-US" sz="2400" dirty="0" smtClean="0"/>
              <a:t>, at JCN Inc.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302" y="3844166"/>
            <a:ext cx="6400800" cy="566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Background, Actors, Issues and Counteraction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1730" y="4599816"/>
            <a:ext cx="6400800" cy="1245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Natarajan Shankar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Assignment 4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W203, University of California, Berkeley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May 2016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JCN Inc. Background, Organizational Context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91" y="1554982"/>
            <a:ext cx="8832620" cy="50475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JCN Inc. Historical </a:t>
            </a:r>
            <a:r>
              <a:rPr lang="en-US" sz="2000" dirty="0" smtClean="0"/>
              <a:t>Background – Strategic goals set in 2011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Company projected to grow 11% - 16% year over year, from 2011 – 2015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en-US" sz="1600" dirty="0" smtClean="0"/>
              <a:t>ignificant </a:t>
            </a:r>
            <a:r>
              <a:rPr lang="en-US" sz="1600" b="1" dirty="0" smtClean="0"/>
              <a:t>product innovation </a:t>
            </a:r>
            <a:r>
              <a:rPr lang="en-US" sz="1600" dirty="0" smtClean="0"/>
              <a:t>needed in order to </a:t>
            </a:r>
            <a:r>
              <a:rPr lang="en-US" sz="1600" dirty="0"/>
              <a:t>counter market forces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Focus was </a:t>
            </a:r>
            <a:r>
              <a:rPr lang="en-US" sz="1600" dirty="0" smtClean="0"/>
              <a:t>to increase competitive scope of product and market width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 smtClean="0"/>
          </a:p>
          <a:p>
            <a:pPr marL="514350" indent="-457200">
              <a:buFont typeface="+mj-lt"/>
              <a:buAutoNum type="arabicPeriod"/>
            </a:pPr>
            <a:r>
              <a:rPr lang="en-US" sz="2000" dirty="0" smtClean="0"/>
              <a:t>Tactical goals </a:t>
            </a:r>
            <a:r>
              <a:rPr lang="en-US" sz="2000" dirty="0" smtClean="0"/>
              <a:t>at work, </a:t>
            </a:r>
            <a:r>
              <a:rPr lang="en-US" sz="2000" dirty="0" smtClean="0"/>
              <a:t>2011 - 2015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Brought on-board talented </a:t>
            </a:r>
            <a:r>
              <a:rPr lang="en-US" sz="1600" b="1" dirty="0" smtClean="0"/>
              <a:t>software engineering</a:t>
            </a:r>
            <a:r>
              <a:rPr lang="en-US" sz="1600" dirty="0" smtClean="0"/>
              <a:t> </a:t>
            </a:r>
            <a:r>
              <a:rPr lang="en-US" sz="1600" dirty="0" smtClean="0"/>
              <a:t>(focus of this report) </a:t>
            </a:r>
            <a:r>
              <a:rPr lang="en-US" sz="1600" dirty="0" smtClean="0"/>
              <a:t>and support staff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Increased engineering staffing, to </a:t>
            </a:r>
            <a:r>
              <a:rPr lang="en-US" sz="1600" dirty="0" smtClean="0"/>
              <a:t>attain</a:t>
            </a:r>
            <a:r>
              <a:rPr lang="en-US" sz="1600" dirty="0" smtClean="0"/>
              <a:t> </a:t>
            </a:r>
            <a:r>
              <a:rPr lang="en-US" sz="1600" dirty="0" smtClean="0"/>
              <a:t>product velocity &amp; support 20%+ </a:t>
            </a:r>
            <a:r>
              <a:rPr lang="en-US" sz="1600" dirty="0" smtClean="0"/>
              <a:t>y/y growth of JCN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E</a:t>
            </a:r>
            <a:r>
              <a:rPr lang="en-US" sz="1600" dirty="0" smtClean="0"/>
              <a:t>stablished </a:t>
            </a:r>
            <a:r>
              <a:rPr lang="en-US" sz="1600" b="1" dirty="0" smtClean="0"/>
              <a:t>execution </a:t>
            </a:r>
            <a:r>
              <a:rPr lang="en-US" sz="1600" b="1" dirty="0" smtClean="0"/>
              <a:t>roadmap </a:t>
            </a:r>
            <a:r>
              <a:rPr lang="en-US" sz="1600" dirty="0" smtClean="0"/>
              <a:t>in 2011, </a:t>
            </a:r>
            <a:r>
              <a:rPr lang="en-US" sz="1600" dirty="0" smtClean="0"/>
              <a:t>with </a:t>
            </a:r>
            <a:r>
              <a:rPr lang="en-US" sz="1600" b="1" dirty="0" smtClean="0"/>
              <a:t>multi year execution term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Implementation of Tactical </a:t>
            </a:r>
            <a:r>
              <a:rPr lang="en-US" sz="2000" dirty="0" smtClean="0"/>
              <a:t>goals, 2011 - 2015</a:t>
            </a:r>
            <a:endParaRPr lang="en-US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Executive strategy </a:t>
            </a:r>
            <a:r>
              <a:rPr lang="en-US" sz="1600" dirty="0" smtClean="0">
                <a:sym typeface="Wingdings"/>
              </a:rPr>
              <a:t> Managers’ tactical directive  Engineers’ implementation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Since 2011, active hiring of talented software development </a:t>
            </a:r>
            <a:r>
              <a:rPr lang="en-US" sz="1600" dirty="0" smtClean="0"/>
              <a:t>staff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600" dirty="0" smtClean="0"/>
              <a:t>Goal was hiring of Innovation skills plus hiring of Implementation skills</a:t>
            </a:r>
            <a:endParaRPr lang="en-US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Focused hiring </a:t>
            </a:r>
            <a:r>
              <a:rPr lang="en-US" sz="1600" dirty="0" smtClean="0"/>
              <a:t>has continued year over </a:t>
            </a:r>
            <a:r>
              <a:rPr lang="en-US" sz="1600" dirty="0" smtClean="0"/>
              <a:t>year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6335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Progressive Insertion of Bias in Hiring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104"/>
            <a:ext cx="8416123" cy="561346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S</a:t>
            </a:r>
            <a:r>
              <a:rPr lang="en-US" sz="2000" dirty="0" smtClean="0"/>
              <a:t>taff </a:t>
            </a:r>
            <a:r>
              <a:rPr lang="en-US" sz="2000" dirty="0"/>
              <a:t>selection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Hiring has focused on candidates</a:t>
            </a:r>
            <a:r>
              <a:rPr lang="en-US" sz="1600" dirty="0" smtClean="0"/>
              <a:t> </a:t>
            </a:r>
            <a:r>
              <a:rPr lang="en-US" sz="1600" dirty="0" smtClean="0"/>
              <a:t>with </a:t>
            </a:r>
            <a:r>
              <a:rPr lang="en-US" sz="1600" b="1" dirty="0" smtClean="0"/>
              <a:t>similar </a:t>
            </a:r>
            <a:r>
              <a:rPr lang="en-US" sz="1600" b="1" dirty="0" smtClean="0"/>
              <a:t>personality and background</a:t>
            </a:r>
            <a:endParaRPr lang="en-US" sz="1600" b="1" dirty="0" smtClean="0"/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Focused on hiring of </a:t>
            </a:r>
            <a:r>
              <a:rPr lang="en-US" sz="1600" dirty="0" smtClean="0"/>
              <a:t>strong implementation engineers to support delivery of product roadmap</a:t>
            </a:r>
          </a:p>
          <a:p>
            <a:pPr marL="1771650" lvl="3" indent="-457200">
              <a:buFont typeface="+mj-lt"/>
              <a:buAutoNum type="arabicPeriod"/>
            </a:pPr>
            <a:r>
              <a:rPr lang="en-US" sz="1600" dirty="0" smtClean="0"/>
              <a:t>Close to 100% focus</a:t>
            </a:r>
            <a:r>
              <a:rPr lang="en-US" sz="1600" dirty="0" smtClean="0"/>
              <a:t> </a:t>
            </a:r>
            <a:r>
              <a:rPr lang="en-US" sz="1600" dirty="0" smtClean="0"/>
              <a:t>personalities with </a:t>
            </a:r>
            <a:r>
              <a:rPr lang="en-US" sz="1600" b="1" dirty="0" smtClean="0"/>
              <a:t>least dissonance, most conformance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Engineers </a:t>
            </a:r>
            <a:r>
              <a:rPr lang="en-US" sz="1600" dirty="0" smtClean="0"/>
              <a:t>conducted </a:t>
            </a:r>
            <a:r>
              <a:rPr lang="en-US" sz="1600" dirty="0"/>
              <a:t>interviews and </a:t>
            </a:r>
            <a:r>
              <a:rPr lang="en-US" sz="1600" dirty="0" smtClean="0"/>
              <a:t>influenced </a:t>
            </a:r>
            <a:r>
              <a:rPr lang="en-US" sz="1600" dirty="0" smtClean="0"/>
              <a:t>hiring </a:t>
            </a:r>
            <a:r>
              <a:rPr lang="en-US" sz="1600" dirty="0"/>
              <a:t>decisions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Short discussions, 45 minutes to 1 hour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b="1" dirty="0" smtClean="0"/>
              <a:t>Measured </a:t>
            </a:r>
            <a:r>
              <a:rPr lang="en-US" sz="1600" b="1" dirty="0" smtClean="0"/>
              <a:t>candidates by their own </a:t>
            </a:r>
            <a:r>
              <a:rPr lang="en-US" sz="1600" b="1" dirty="0" smtClean="0"/>
              <a:t>standards, a limited set of attributes</a:t>
            </a:r>
            <a:endParaRPr lang="en-US" sz="1600" b="1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Sought </a:t>
            </a:r>
            <a:r>
              <a:rPr lang="en-US" sz="1600" dirty="0" smtClean="0"/>
              <a:t>a </a:t>
            </a:r>
            <a:r>
              <a:rPr lang="en-US" sz="1600" b="1" dirty="0" smtClean="0"/>
              <a:t>style </a:t>
            </a:r>
            <a:r>
              <a:rPr lang="en-US" sz="1600" b="1" dirty="0"/>
              <a:t>of </a:t>
            </a:r>
            <a:r>
              <a:rPr lang="en-US" sz="1600" b="1" dirty="0" smtClean="0"/>
              <a:t>thinking </a:t>
            </a:r>
            <a:r>
              <a:rPr lang="en-US" sz="1600" dirty="0" smtClean="0"/>
              <a:t>that </a:t>
            </a:r>
            <a:r>
              <a:rPr lang="en-US" sz="1600" dirty="0" smtClean="0"/>
              <a:t>was</a:t>
            </a:r>
            <a:r>
              <a:rPr lang="en-US" sz="1600" dirty="0" smtClean="0"/>
              <a:t> </a:t>
            </a:r>
            <a:r>
              <a:rPr lang="en-US" sz="1600" b="1" dirty="0" smtClean="0"/>
              <a:t>set by their own recent work</a:t>
            </a:r>
            <a:endParaRPr lang="en-US" sz="1600" b="1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Focused </a:t>
            </a:r>
            <a:r>
              <a:rPr lang="en-US" sz="1600" dirty="0" smtClean="0"/>
              <a:t>completely </a:t>
            </a:r>
            <a:r>
              <a:rPr lang="en-US" sz="1600" dirty="0"/>
              <a:t>on candidate’s technical </a:t>
            </a:r>
            <a:r>
              <a:rPr lang="en-US" sz="1600" dirty="0" smtClean="0"/>
              <a:t>qualifications, </a:t>
            </a:r>
            <a:r>
              <a:rPr lang="en-US" sz="1600" dirty="0" smtClean="0"/>
              <a:t>in needed area of work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600" b="1" dirty="0" smtClean="0"/>
              <a:t>Teams </a:t>
            </a:r>
            <a:r>
              <a:rPr lang="en-US" sz="1600" b="1" dirty="0" smtClean="0"/>
              <a:t>have snowballed </a:t>
            </a:r>
            <a:r>
              <a:rPr lang="en-US" sz="1600" b="1" dirty="0" smtClean="0"/>
              <a:t>over time, </a:t>
            </a:r>
            <a:r>
              <a:rPr lang="en-US" sz="1600" b="1" dirty="0" smtClean="0"/>
              <a:t>ending up being composed </a:t>
            </a:r>
            <a:r>
              <a:rPr lang="en-US" sz="1600" b="1" dirty="0" smtClean="0"/>
              <a:t>of engineers </a:t>
            </a:r>
            <a:r>
              <a:rPr lang="en-US" sz="1600" b="1" dirty="0" smtClean="0"/>
              <a:t>with </a:t>
            </a:r>
            <a:r>
              <a:rPr lang="en-US" sz="1600" b="1" dirty="0" smtClean="0"/>
              <a:t>similar </a:t>
            </a:r>
            <a:r>
              <a:rPr lang="en-US" sz="1600" b="1" dirty="0" smtClean="0"/>
              <a:t>personalities, with focus on limited attributes </a:t>
            </a:r>
            <a:endParaRPr lang="en-US" sz="1600" b="1" dirty="0"/>
          </a:p>
          <a:p>
            <a:pPr marL="914400" lvl="2" indent="0">
              <a:buNone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</a:t>
            </a:r>
            <a:r>
              <a:rPr lang="en-US" sz="2000" dirty="0" smtClean="0"/>
              <a:t>is/was </a:t>
            </a:r>
            <a:r>
              <a:rPr lang="en-US" sz="2000" dirty="0" smtClean="0"/>
              <a:t>being missed </a:t>
            </a:r>
            <a:r>
              <a:rPr lang="en-US" sz="2000" dirty="0"/>
              <a:t>in the selection </a:t>
            </a:r>
            <a:r>
              <a:rPr lang="en-US" sz="2000" dirty="0" smtClean="0"/>
              <a:t>process?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 smtClean="0"/>
              <a:t>Not a focus</a:t>
            </a:r>
            <a:r>
              <a:rPr lang="en-US" sz="1600" dirty="0" smtClean="0"/>
              <a:t> on s</a:t>
            </a:r>
            <a:r>
              <a:rPr lang="en-US" sz="1600" dirty="0" smtClean="0"/>
              <a:t>eeking </a:t>
            </a:r>
            <a:r>
              <a:rPr lang="en-US" sz="1600" dirty="0"/>
              <a:t>out </a:t>
            </a:r>
            <a:r>
              <a:rPr lang="en-US" sz="1600" b="1" dirty="0" smtClean="0"/>
              <a:t>creative personalities </a:t>
            </a:r>
            <a:r>
              <a:rPr lang="en-US" sz="1600" dirty="0" smtClean="0"/>
              <a:t>with </a:t>
            </a:r>
            <a:r>
              <a:rPr lang="en-US" sz="1600" b="1" dirty="0" smtClean="0"/>
              <a:t>multifaceted background</a:t>
            </a:r>
            <a:endParaRPr lang="en-US" sz="16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 smtClean="0"/>
              <a:t>Rejection </a:t>
            </a:r>
            <a:r>
              <a:rPr lang="en-US" sz="1600" b="1" dirty="0" smtClean="0"/>
              <a:t>of </a:t>
            </a:r>
            <a:r>
              <a:rPr lang="en-US" sz="1600" dirty="0" smtClean="0"/>
              <a:t>candidates</a:t>
            </a:r>
            <a:r>
              <a:rPr lang="en-US" sz="1600" dirty="0" smtClean="0"/>
              <a:t> </a:t>
            </a:r>
            <a:r>
              <a:rPr lang="en-US" sz="1600" dirty="0"/>
              <a:t>who </a:t>
            </a:r>
            <a:r>
              <a:rPr lang="en-US" sz="1600" dirty="0" smtClean="0"/>
              <a:t>did </a:t>
            </a:r>
            <a:r>
              <a:rPr lang="en-US" sz="1600" dirty="0"/>
              <a:t>not </a:t>
            </a:r>
            <a:r>
              <a:rPr lang="en-US" sz="1600" dirty="0" smtClean="0"/>
              <a:t>“do well” </a:t>
            </a:r>
            <a:r>
              <a:rPr lang="en-US" sz="1600" dirty="0"/>
              <a:t>in the </a:t>
            </a:r>
            <a:r>
              <a:rPr lang="en-US" sz="1600" dirty="0" smtClean="0"/>
              <a:t>interview process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Even with </a:t>
            </a:r>
            <a:r>
              <a:rPr lang="en-US" sz="1600" dirty="0" smtClean="0"/>
              <a:t>candidates with strong </a:t>
            </a:r>
            <a:r>
              <a:rPr lang="en-US" sz="1600" dirty="0" smtClean="0"/>
              <a:t>technical </a:t>
            </a:r>
            <a:r>
              <a:rPr lang="en-US" sz="1600" dirty="0" smtClean="0"/>
              <a:t>resumes, </a:t>
            </a:r>
            <a:r>
              <a:rPr lang="en-US" sz="1600" dirty="0" smtClean="0"/>
              <a:t>documented prior success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Including candidate had </a:t>
            </a:r>
            <a:r>
              <a:rPr lang="en-US" sz="1600" dirty="0" smtClean="0"/>
              <a:t>the </a:t>
            </a:r>
            <a:r>
              <a:rPr lang="en-US" sz="1600" dirty="0"/>
              <a:t>references to back up </a:t>
            </a:r>
            <a:r>
              <a:rPr lang="en-US" sz="1600" dirty="0" smtClean="0"/>
              <a:t>claims in resume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Passing over of </a:t>
            </a:r>
            <a:r>
              <a:rPr lang="en-US" sz="1600" b="1" dirty="0" smtClean="0"/>
              <a:t>“</a:t>
            </a:r>
            <a:r>
              <a:rPr lang="en-US" sz="1600" b="1" dirty="0" smtClean="0"/>
              <a:t>non-conformist”</a:t>
            </a:r>
            <a:r>
              <a:rPr lang="en-US" sz="1600" b="1" dirty="0" smtClean="0"/>
              <a:t>, </a:t>
            </a:r>
            <a:r>
              <a:rPr lang="en-US" sz="1600" b="1" dirty="0" smtClean="0"/>
              <a:t>“independent thinker</a:t>
            </a:r>
            <a:r>
              <a:rPr lang="en-US" sz="1600" b="1" dirty="0" smtClean="0"/>
              <a:t>” </a:t>
            </a:r>
            <a:r>
              <a:rPr lang="en-US" sz="1600" dirty="0" smtClean="0"/>
              <a:t>style </a:t>
            </a:r>
            <a:r>
              <a:rPr lang="en-US" sz="1600" dirty="0" smtClean="0"/>
              <a:t>candidates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936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9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T</a:t>
            </a:r>
            <a:r>
              <a:rPr lang="en-US" sz="3200" dirty="0" smtClean="0">
                <a:solidFill>
                  <a:srgbClr val="0000FF"/>
                </a:solidFill>
              </a:rPr>
              <a:t>rend that indicates possible Bias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104"/>
            <a:ext cx="8229600" cy="561346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Operational data at JCN, Inc., 2011 – </a:t>
            </a:r>
            <a:r>
              <a:rPr lang="en-US" sz="1800" dirty="0" smtClean="0"/>
              <a:t>2015</a:t>
            </a:r>
            <a:endParaRPr lang="en-US" sz="1800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Progressive, extremely talented and adept engineering teams driving engineering </a:t>
            </a:r>
            <a:r>
              <a:rPr lang="en-US" sz="1400" b="1" dirty="0" smtClean="0"/>
              <a:t>execution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Gravitation of hired talent towards core software </a:t>
            </a:r>
            <a:r>
              <a:rPr lang="en-US" sz="1400" b="1" dirty="0" smtClean="0"/>
              <a:t>coding and execution</a:t>
            </a:r>
            <a:r>
              <a:rPr lang="en-US" sz="1400" dirty="0" smtClean="0"/>
              <a:t> skills </a:t>
            </a:r>
            <a:r>
              <a:rPr lang="en-US" sz="1400" b="1" dirty="0" smtClean="0"/>
              <a:t>in product area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 dirty="0" smtClean="0"/>
              <a:t>Significant </a:t>
            </a:r>
            <a:r>
              <a:rPr lang="en-US" sz="1400" b="1" dirty="0" smtClean="0"/>
              <a:t>decrease</a:t>
            </a:r>
            <a:r>
              <a:rPr lang="en-US" sz="1400" dirty="0" smtClean="0"/>
              <a:t> in hiring of people with </a:t>
            </a:r>
            <a:r>
              <a:rPr lang="en-US" sz="1400" b="1" dirty="0" smtClean="0"/>
              <a:t>visionary</a:t>
            </a:r>
            <a:r>
              <a:rPr lang="en-US" sz="1400" dirty="0" smtClean="0"/>
              <a:t> </a:t>
            </a:r>
            <a:r>
              <a:rPr lang="en-US" sz="1400" b="1" dirty="0" smtClean="0"/>
              <a:t>creative skills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</a:t>
            </a:r>
            <a:r>
              <a:rPr lang="en-US" sz="1800" dirty="0" smtClean="0"/>
              <a:t>eer reviews of </a:t>
            </a:r>
            <a:r>
              <a:rPr lang="en-US" sz="1800" b="1" dirty="0" smtClean="0"/>
              <a:t>new hires</a:t>
            </a:r>
            <a:r>
              <a:rPr lang="en-US" sz="1800" dirty="0" smtClean="0"/>
              <a:t> indicate: </a:t>
            </a:r>
            <a:endParaRPr lang="en-US" sz="1800" dirty="0"/>
          </a:p>
          <a:p>
            <a:pPr marL="914400" lvl="1" indent="-514350">
              <a:buFont typeface="+mj-lt"/>
              <a:buAutoNum type="arabicPeriod"/>
            </a:pPr>
            <a:endParaRPr lang="en-US" sz="1400" b="1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b="1" dirty="0"/>
          </a:p>
          <a:p>
            <a:pPr marL="914400" lvl="1" indent="-514350">
              <a:buFont typeface="+mj-lt"/>
              <a:buAutoNum type="arabicPeriod"/>
            </a:pPr>
            <a:endParaRPr lang="en-US" sz="1400" b="1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b="1" dirty="0"/>
          </a:p>
          <a:p>
            <a:pPr marL="914400" lvl="1" indent="-514350">
              <a:buFont typeface="+mj-lt"/>
              <a:buAutoNum type="arabicPeriod"/>
            </a:pPr>
            <a:endParaRPr lang="en-US" sz="1400" b="1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b="1" dirty="0"/>
          </a:p>
          <a:p>
            <a:pPr marL="914400" lvl="1" indent="-514350">
              <a:buFont typeface="+mj-lt"/>
              <a:buAutoNum type="arabicPeriod"/>
            </a:pPr>
            <a:endParaRPr lang="en-US" sz="1400" b="1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Data for the </a:t>
            </a:r>
            <a:r>
              <a:rPr lang="en-US" sz="1800" b="1" dirty="0" smtClean="0"/>
              <a:t>overall team </a:t>
            </a:r>
            <a:r>
              <a:rPr lang="en-US" sz="1800" dirty="0" smtClean="0"/>
              <a:t>(measured </a:t>
            </a:r>
            <a:r>
              <a:rPr lang="en-US" sz="1800" dirty="0" smtClean="0"/>
              <a:t>ex post facto in 2015 for past years):</a:t>
            </a:r>
          </a:p>
          <a:p>
            <a:pPr marL="1314450" lvl="2" indent="-514350">
              <a:buFont typeface="+mj-lt"/>
              <a:buAutoNum type="arabicPeriod"/>
            </a:pPr>
            <a:endParaRPr lang="en-US" sz="1000" b="1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dirty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59461"/>
              </p:ext>
            </p:extLst>
          </p:nvPr>
        </p:nvGraphicFramePr>
        <p:xfrm>
          <a:off x="1450734" y="2463734"/>
          <a:ext cx="6380584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808584"/>
              </a:tblGrid>
              <a:tr h="29154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Subjective personality metrics of new hires,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dirty="0" smtClean="0"/>
                        <a:t>gathered via peer review, averaged across all new </a:t>
                      </a:r>
                      <a:r>
                        <a:rPr lang="en-US" sz="1100" dirty="0" smtClean="0"/>
                        <a:t>hires, </a:t>
                      </a:r>
                    </a:p>
                    <a:p>
                      <a:pPr algn="ctr"/>
                      <a:r>
                        <a:rPr lang="en-US" sz="1050" dirty="0" smtClean="0"/>
                        <a:t>% regarded by peers to posses that</a:t>
                      </a:r>
                      <a:r>
                        <a:rPr lang="en-US" sz="1050" baseline="0" dirty="0" smtClean="0"/>
                        <a:t> attribute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91542">
                <a:tc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Year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Measures of new</a:t>
                      </a:r>
                      <a:r>
                        <a:rPr lang="en-US" sz="1100" baseline="0" dirty="0" smtClean="0"/>
                        <a:t> hire </a:t>
                      </a:r>
                      <a:r>
                        <a:rPr lang="en-US" sz="1100" baseline="0" dirty="0" smtClean="0"/>
                        <a:t>C</a:t>
                      </a:r>
                      <a:r>
                        <a:rPr lang="en-US" sz="1100" dirty="0" smtClean="0"/>
                        <a:t>reativity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Measures of Divergence of thought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Measures of Convergence of thought</a:t>
                      </a:r>
                      <a:endParaRPr lang="en-US" sz="1100" dirty="0"/>
                    </a:p>
                  </a:txBody>
                  <a:tcPr/>
                </a:tc>
              </a:tr>
              <a:tr h="190224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2011 - 2012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66</a:t>
                      </a:r>
                      <a:endParaRPr lang="en-US" sz="1050" dirty="0"/>
                    </a:p>
                  </a:txBody>
                  <a:tcPr/>
                </a:tc>
              </a:tr>
              <a:tr h="16672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2012 - 2013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72</a:t>
                      </a:r>
                      <a:endParaRPr lang="en-US" sz="1050" dirty="0"/>
                    </a:p>
                  </a:txBody>
                  <a:tcPr/>
                </a:tc>
              </a:tr>
              <a:tr h="11879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2013</a:t>
                      </a:r>
                      <a:r>
                        <a:rPr lang="en-US" sz="1050" baseline="0" dirty="0" smtClean="0"/>
                        <a:t> - 2014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78</a:t>
                      </a:r>
                      <a:endParaRPr lang="en-US" sz="1050" dirty="0"/>
                    </a:p>
                  </a:txBody>
                  <a:tcPr/>
                </a:tc>
              </a:tr>
              <a:tr h="18484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2014 - 2015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85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70681"/>
              </p:ext>
            </p:extLst>
          </p:nvPr>
        </p:nvGraphicFramePr>
        <p:xfrm>
          <a:off x="1450734" y="4892865"/>
          <a:ext cx="6380584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808584"/>
              </a:tblGrid>
              <a:tr h="29154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Subjective personality metrics of overall</a:t>
                      </a:r>
                      <a:r>
                        <a:rPr lang="en-US" sz="1100" baseline="0" dirty="0" smtClean="0"/>
                        <a:t> team</a:t>
                      </a:r>
                      <a:r>
                        <a:rPr lang="en-US" sz="1100" dirty="0" smtClean="0"/>
                        <a:t>,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dirty="0" smtClean="0"/>
                        <a:t>gathered via</a:t>
                      </a:r>
                      <a:r>
                        <a:rPr lang="en-US" sz="1100" baseline="0" dirty="0" smtClean="0"/>
                        <a:t> peer review, averaged across the </a:t>
                      </a:r>
                      <a:r>
                        <a:rPr lang="en-US" sz="1100" baseline="0" dirty="0" smtClean="0"/>
                        <a:t>team,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% regarded by peers to posses that</a:t>
                      </a:r>
                      <a:r>
                        <a:rPr lang="en-US" sz="1100" baseline="0" dirty="0" smtClean="0"/>
                        <a:t> attribute</a:t>
                      </a: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91542">
                <a:tc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Year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Composite of team c</a:t>
                      </a:r>
                      <a:r>
                        <a:rPr lang="en-US" sz="1100" dirty="0" smtClean="0"/>
                        <a:t>reativity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Measures of Divergence of thought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Measures of Convergence of thought</a:t>
                      </a:r>
                      <a:endParaRPr lang="en-US" sz="1100" dirty="0"/>
                    </a:p>
                  </a:txBody>
                  <a:tcPr/>
                </a:tc>
              </a:tr>
              <a:tr h="190224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82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5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Top </a:t>
            </a:r>
            <a:r>
              <a:rPr lang="en-US" sz="3200" dirty="0" smtClean="0">
                <a:solidFill>
                  <a:srgbClr val="0000FF"/>
                </a:solidFill>
              </a:rPr>
              <a:t>Level Analysis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99" y="989104"/>
            <a:ext cx="8653524" cy="561346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Further quantitative analysis is warranted. The work </a:t>
            </a:r>
            <a:r>
              <a:rPr lang="en-US" sz="1800" dirty="0" smtClean="0"/>
              <a:t>or data here is indicative but is not comprehensive or conclusive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Year to year evolution d</a:t>
            </a:r>
            <a:r>
              <a:rPr lang="en-US" sz="1800" dirty="0" smtClean="0"/>
              <a:t>ata </a:t>
            </a:r>
            <a:r>
              <a:rPr lang="en-US" sz="1800" dirty="0" smtClean="0"/>
              <a:t>at JCN, Inc. points to: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Progressive decrease in new hire creativity </a:t>
            </a:r>
            <a:r>
              <a:rPr lang="en-US" sz="1600" dirty="0" smtClean="0"/>
              <a:t>metric </a:t>
            </a:r>
            <a:r>
              <a:rPr lang="en-US" sz="1600" dirty="0" smtClean="0"/>
              <a:t>(vision, actively seeks and proposes alternatives) 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Progressive decrease in new hire </a:t>
            </a:r>
            <a:r>
              <a:rPr lang="en-US" sz="1600" dirty="0" smtClean="0"/>
              <a:t>divergence </a:t>
            </a:r>
            <a:r>
              <a:rPr lang="en-US" sz="1600" dirty="0" smtClean="0"/>
              <a:t>attribute (</a:t>
            </a:r>
            <a:r>
              <a:rPr lang="en-US" sz="1600" dirty="0" smtClean="0"/>
              <a:t>outspoken, critical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Conforms with rest of team (gender, ethnicity, thinking, </a:t>
            </a:r>
            <a:r>
              <a:rPr lang="en-US" sz="1600" dirty="0" smtClean="0"/>
              <a:t>food, activities)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marL="514350" indent="-457200">
              <a:buFont typeface="+mj-lt"/>
              <a:buAutoNum type="arabicPeriod"/>
            </a:pPr>
            <a:r>
              <a:rPr lang="en-US" sz="1800" dirty="0" smtClean="0"/>
              <a:t>Hiring biases at play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 smtClean="0"/>
              <a:t>Group Think: Progressive growth of organization with similar personalities</a:t>
            </a:r>
            <a:endParaRPr lang="en-US" sz="16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 smtClean="0"/>
              <a:t>Zero Risk: Hiring towards implementation effectiveness has little or no risk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 smtClean="0"/>
              <a:t>Confirmation: Progressively add more of the same</a:t>
            </a:r>
            <a:endParaRPr lang="en-US" sz="1400" dirty="0"/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Look </a:t>
            </a:r>
            <a:r>
              <a:rPr lang="en-US" sz="1600" dirty="0" smtClean="0"/>
              <a:t>beyond the normal, make calculated moves into the divergent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2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Counteraction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99" y="989104"/>
            <a:ext cx="8653524" cy="561346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1800" dirty="0" smtClean="0"/>
          </a:p>
          <a:p>
            <a:pPr marL="514350" indent="-457200">
              <a:buFont typeface="+mj-lt"/>
              <a:buAutoNum type="arabicPeriod"/>
            </a:pPr>
            <a:r>
              <a:rPr lang="en-US" sz="1800" dirty="0" smtClean="0"/>
              <a:t>Counteracting </a:t>
            </a:r>
            <a:r>
              <a:rPr lang="en-US" sz="1800" dirty="0" smtClean="0"/>
              <a:t>the 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Targeted action towards biases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Break the Group </a:t>
            </a:r>
            <a:r>
              <a:rPr lang="en-US" sz="1600" dirty="0" smtClean="0"/>
              <a:t>T</a:t>
            </a:r>
            <a:r>
              <a:rPr lang="en-US" sz="1600" dirty="0" smtClean="0"/>
              <a:t>hink/Confirmation model through discussion and reassurance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Manage the Zero-risk approach by having managers and executives promote outside-the-limits thinking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smtClean="0"/>
              <a:t>Executives</a:t>
            </a:r>
            <a:r>
              <a:rPr lang="en-US" sz="1600" dirty="0" smtClean="0"/>
              <a:t>/Managers to establish </a:t>
            </a:r>
            <a:r>
              <a:rPr lang="en-US" sz="1600" dirty="0"/>
              <a:t>clear weighting of metrics that define an engineering hire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Additional e</a:t>
            </a:r>
            <a:r>
              <a:rPr lang="en-US" sz="1600" dirty="0" smtClean="0"/>
              <a:t>mphasis </a:t>
            </a:r>
            <a:r>
              <a:rPr lang="en-US" sz="1600" dirty="0"/>
              <a:t>on non technical </a:t>
            </a:r>
            <a:r>
              <a:rPr lang="en-US" sz="1600" dirty="0" smtClean="0"/>
              <a:t>traits</a:t>
            </a:r>
            <a:endParaRPr lang="en-US" sz="1600" dirty="0"/>
          </a:p>
          <a:p>
            <a:pPr marL="1771650" lvl="3" indent="-457200">
              <a:buFont typeface="+mj-lt"/>
              <a:buAutoNum type="arabicPeriod"/>
            </a:pPr>
            <a:r>
              <a:rPr lang="en-US" sz="1600" dirty="0" smtClean="0"/>
              <a:t>analyze </a:t>
            </a:r>
            <a:r>
              <a:rPr lang="en-US" sz="1600" dirty="0" smtClean="0"/>
              <a:t>rejections of “non-conforming” candidates</a:t>
            </a:r>
            <a:endParaRPr lang="en-US" sz="1600" dirty="0"/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Place emphasis </a:t>
            </a:r>
            <a:r>
              <a:rPr lang="en-US" sz="1600" dirty="0"/>
              <a:t>on </a:t>
            </a:r>
            <a:r>
              <a:rPr lang="en-US" sz="1600" dirty="0"/>
              <a:t>p</a:t>
            </a:r>
            <a:r>
              <a:rPr lang="en-US" sz="1600" dirty="0" smtClean="0"/>
              <a:t>rofessional references </a:t>
            </a:r>
            <a:r>
              <a:rPr lang="en-US" sz="1600" dirty="0" smtClean="0"/>
              <a:t>and evidence of past </a:t>
            </a:r>
            <a:r>
              <a:rPr lang="en-US" sz="1600" dirty="0"/>
              <a:t>successes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Given the above two points, seek </a:t>
            </a:r>
            <a:r>
              <a:rPr lang="en-US" sz="1600" dirty="0"/>
              <a:t>attributes that indicate </a:t>
            </a:r>
            <a:r>
              <a:rPr lang="en-US" sz="1600" dirty="0" smtClean="0"/>
              <a:t>creativity</a:t>
            </a:r>
          </a:p>
          <a:p>
            <a:pPr marL="1314450" lvl="2" indent="-457200">
              <a:buFont typeface="+mj-lt"/>
              <a:buAutoNum type="arabicPeriod"/>
            </a:pP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Encourage engineering staff with: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Diversity in hiring, not just </a:t>
            </a:r>
            <a:r>
              <a:rPr lang="en-US" sz="1600" dirty="0" smtClean="0"/>
              <a:t>race, </a:t>
            </a:r>
            <a:r>
              <a:rPr lang="en-US" sz="1600" dirty="0" smtClean="0"/>
              <a:t>but with creative traits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Vocal traits are good, selective dissonance is a good trait, discord is not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Look beyond the normal, make calculated moves into the </a:t>
            </a:r>
            <a:r>
              <a:rPr lang="en-US" sz="1600" dirty="0" smtClean="0"/>
              <a:t>divergent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1600" dirty="0" smtClean="0"/>
              <a:t>Payoff if over the long term, look beyond the immediate tasks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914400" lvl="1" indent="-51435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41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842</Words>
  <Application>Microsoft Macintosh PowerPoint</Application>
  <PresentationFormat>On-screen Show (4:3)</PresentationFormat>
  <Paragraphs>130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Collective Decision Bias in Engineering Hiring leading to measured convergence towards homogeneous and monolithic nature of software development teams, at JCN Inc.</vt:lpstr>
      <vt:lpstr>JCN Inc. Background, Organizational Context</vt:lpstr>
      <vt:lpstr>Progressive Insertion of Bias in Hiring</vt:lpstr>
      <vt:lpstr>Trend that indicates possible Bias</vt:lpstr>
      <vt:lpstr>Top Level Analysis</vt:lpstr>
      <vt:lpstr>Counteraction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Scientists May Have Just Found A Solution For Deadly Superbugs</dc:title>
  <dc:creator>Hye Ra Moon</dc:creator>
  <cp:lastModifiedBy>Natarajan Shankar</cp:lastModifiedBy>
  <cp:revision>300</cp:revision>
  <dcterms:created xsi:type="dcterms:W3CDTF">2016-05-23T01:04:59Z</dcterms:created>
  <dcterms:modified xsi:type="dcterms:W3CDTF">2016-05-30T22:54:55Z</dcterms:modified>
</cp:coreProperties>
</file>