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904"/>
    <p:restoredTop sz="86333"/>
  </p:normalViewPr>
  <p:slideViewPr>
    <p:cSldViewPr snapToGrid="0" snapToObjects="1">
      <p:cViewPr varScale="1">
        <p:scale>
          <a:sx n="62" d="100"/>
          <a:sy n="62" d="100"/>
        </p:scale>
        <p:origin x="100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 snapToObjects="1">
      <p:cViewPr varScale="1">
        <p:scale>
          <a:sx n="78" d="100"/>
          <a:sy n="78" d="100"/>
        </p:scale>
        <p:origin x="235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7A12D-A020-BB49-AD67-E7FABE8034BB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82074-0B66-9D45-BB55-386BC2F1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51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A810CD66-9860-7F42-88F4-2E6957560D05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9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1.6. 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classes of animal glycans. (Modified and updated from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Varki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A. 1997. 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FASEB J 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248–255;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Fuster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M,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Esko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JD. 2005. 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 Rev Can 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526–542, with permission from Macmillan; and Stanley P. 2011. 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Cold Spring </a:t>
            </a:r>
            <a:r>
              <a:rPr lang="en-US" sz="9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Harb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Perspect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Biol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a005199. Original art has been adapted and redrawn by R.D. Cummings.) (See Online Appendix 1B for full names and designated symbols for monosaccharides.)</a:t>
            </a:r>
          </a:p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(Note: For a key to symbols used for monosaccharides, use the SNFG link. Embedded links are present but live only in the slide display mode.)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en-US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0016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8BDF-EEB2-1348-862C-303861ED637C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DA3F-3C09-AA45-AB21-B1008B6A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5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8BDF-EEB2-1348-862C-303861ED637C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DA3F-3C09-AA45-AB21-B1008B6A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8BDF-EEB2-1348-862C-303861ED637C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DA3F-3C09-AA45-AB21-B1008B6A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4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8BDF-EEB2-1348-862C-303861ED637C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DA3F-3C09-AA45-AB21-B1008B6A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9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8BDF-EEB2-1348-862C-303861ED637C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DA3F-3C09-AA45-AB21-B1008B6A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8BDF-EEB2-1348-862C-303861ED637C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DA3F-3C09-AA45-AB21-B1008B6A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7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8BDF-EEB2-1348-862C-303861ED637C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DA3F-3C09-AA45-AB21-B1008B6A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1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8BDF-EEB2-1348-862C-303861ED637C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DA3F-3C09-AA45-AB21-B1008B6A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9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8BDF-EEB2-1348-862C-303861ED637C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DA3F-3C09-AA45-AB21-B1008B6A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8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8BDF-EEB2-1348-862C-303861ED637C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DA3F-3C09-AA45-AB21-B1008B6A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8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8BDF-EEB2-1348-862C-303861ED637C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DA3F-3C09-AA45-AB21-B1008B6A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9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78BDF-EEB2-1348-862C-303861ED637C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4DA3F-3C09-AA45-AB21-B1008B6A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6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hyperlink" Target="https://www.ncbi.nlm.nih.gov/books/NBK310274/" TargetMode="External"/><Relationship Id="rId7" Type="http://schemas.openxmlformats.org/officeDocument/2006/relationships/hyperlink" Target="https://www.ncbi.nlm.nih.gov/glycan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cbi.nlm.nih.gov/books/NBK310273/" TargetMode="External"/><Relationship Id="rId5" Type="http://schemas.openxmlformats.org/officeDocument/2006/relationships/image" Target="../media/image2.jpg"/><Relationship Id="rId10" Type="http://schemas.openxmlformats.org/officeDocument/2006/relationships/image" Target="../media/image4.jpeg"/><Relationship Id="rId4" Type="http://schemas.openxmlformats.org/officeDocument/2006/relationships/image" Target="../media/image1.jpeg"/><Relationship Id="rId9" Type="http://schemas.openxmlformats.org/officeDocument/2006/relationships/hyperlink" Target="http://cshlpress.com/default.tpl?action=full&amp;src=pdf&amp;--eqskudatarq=107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50B495B-10F7-4F2F-8101-EAE520C17557}"/>
              </a:ext>
            </a:extLst>
          </p:cNvPr>
          <p:cNvGrpSpPr/>
          <p:nvPr/>
        </p:nvGrpSpPr>
        <p:grpSpPr>
          <a:xfrm>
            <a:off x="258786" y="399551"/>
            <a:ext cx="8607272" cy="6215491"/>
            <a:chOff x="258786" y="399551"/>
            <a:chExt cx="8607272" cy="6215491"/>
          </a:xfrm>
        </p:grpSpPr>
        <p:pic>
          <p:nvPicPr>
            <p:cNvPr id="16386" name="Picture 1">
              <a:hlinkClick r:id="rId3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9074" y="5743218"/>
              <a:ext cx="636984" cy="815578"/>
            </a:xfrm>
            <a:prstGeom prst="rect">
              <a:avLst/>
            </a:prstGeom>
            <a:noFill/>
            <a:ln w="3810">
              <a:solidFill>
                <a:schemeClr val="tx1">
                  <a:alpha val="55000"/>
                </a:schemeClr>
              </a:solidFill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87" name="Rectangle 2"/>
            <p:cNvSpPr txBox="1">
              <a:spLocks noChangeArrowheads="1"/>
            </p:cNvSpPr>
            <p:nvPr/>
          </p:nvSpPr>
          <p:spPr bwMode="auto">
            <a:xfrm>
              <a:off x="983086" y="399551"/>
              <a:ext cx="72459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algn="ctr"/>
              <a:r>
                <a:rPr lang="en-US" sz="1800" b="1" dirty="0"/>
                <a:t>Common Classes of Animal Glycans</a:t>
              </a:r>
              <a:endParaRPr lang="en-US" altLang="en-US" sz="1700" b="1" i="1" dirty="0">
                <a:solidFill>
                  <a:schemeClr val="tx2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84142" y="6384210"/>
              <a:ext cx="4900613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/>
                <a:t>©2017 The Consortium of </a:t>
              </a:r>
              <a:r>
                <a:rPr lang="en-US" sz="900" dirty="0" err="1"/>
                <a:t>Glycobiology</a:t>
              </a:r>
              <a:r>
                <a:rPr lang="en-US" sz="900" dirty="0"/>
                <a:t> Editors, La Jolla, California</a:t>
              </a:r>
            </a:p>
          </p:txBody>
        </p:sp>
        <p:sp>
          <p:nvSpPr>
            <p:cNvPr id="16389" name="Rectangle 14"/>
            <p:cNvSpPr>
              <a:spLocks noChangeArrowheads="1"/>
            </p:cNvSpPr>
            <p:nvPr/>
          </p:nvSpPr>
          <p:spPr bwMode="auto">
            <a:xfrm>
              <a:off x="1599226" y="5788938"/>
              <a:ext cx="6270446" cy="161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algn="ctr"/>
              <a:r>
                <a:rPr lang="en-US" altLang="en-US" sz="1200" b="1" i="1" dirty="0">
                  <a:solidFill>
                    <a:schemeClr val="tx2"/>
                  </a:solidFill>
                </a:rPr>
                <a:t>Chapter 1, Figure 6. Essentials of </a:t>
              </a:r>
              <a:r>
                <a:rPr lang="en-US" altLang="en-US" sz="1200" b="1" i="1" dirty="0" err="1">
                  <a:solidFill>
                    <a:schemeClr val="tx2"/>
                  </a:solidFill>
                </a:rPr>
                <a:t>Glycobiology</a:t>
              </a:r>
              <a:r>
                <a:rPr lang="en-US" altLang="en-US" sz="1200" b="1" i="1" dirty="0">
                  <a:solidFill>
                    <a:schemeClr val="tx2"/>
                  </a:solidFill>
                </a:rPr>
                <a:t>, </a:t>
              </a:r>
              <a:r>
                <a:rPr lang="en-US" altLang="en-US" sz="1000" b="1" dirty="0">
                  <a:solidFill>
                    <a:schemeClr val="tx2"/>
                  </a:solidFill>
                </a:rPr>
                <a:t>Third Edition</a:t>
              </a:r>
              <a:r>
                <a:rPr lang="en-US" altLang="en-US" sz="1200" b="1" i="1" dirty="0">
                  <a:solidFill>
                    <a:schemeClr val="tx2"/>
                  </a:solidFill>
                </a:rPr>
                <a:t> </a:t>
              </a:r>
              <a:endParaRPr lang="en-US" altLang="en-US" sz="1200" b="1" dirty="0">
                <a:solidFill>
                  <a:schemeClr val="tx2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92704" y="1028285"/>
              <a:ext cx="5484489" cy="4343397"/>
            </a:xfrm>
            <a:prstGeom prst="rect">
              <a:avLst/>
            </a:prstGeom>
          </p:spPr>
        </p:pic>
        <p:sp>
          <p:nvSpPr>
            <p:cNvPr id="14" name="Rectangle 13">
              <a:hlinkClick r:id="rId6"/>
              <a:extLst>
                <a:ext uri="{FF2B5EF4-FFF2-40B4-BE49-F238E27FC236}">
                  <a16:creationId xmlns:a16="http://schemas.microsoft.com/office/drawing/2014/main" id="{95672B21-650A-4F09-B711-3CA69965D13B}"/>
                </a:ext>
              </a:extLst>
            </p:cNvPr>
            <p:cNvSpPr/>
            <p:nvPr/>
          </p:nvSpPr>
          <p:spPr>
            <a:xfrm>
              <a:off x="3637149" y="6097847"/>
              <a:ext cx="21739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2"/>
                  </a:solidFill>
                </a:rPr>
                <a:t>Symbol Nomenclature for Glycans (SNFG)</a:t>
              </a:r>
              <a:endParaRPr lang="en-US" altLang="en-US" sz="900" b="1" dirty="0">
                <a:solidFill>
                  <a:schemeClr val="tx2"/>
                </a:solidFill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56CA60F-AF5D-4955-8E39-E2AF370BBA45}"/>
                </a:ext>
              </a:extLst>
            </p:cNvPr>
            <p:cNvGrpSpPr/>
            <p:nvPr/>
          </p:nvGrpSpPr>
          <p:grpSpPr>
            <a:xfrm>
              <a:off x="258786" y="5877048"/>
              <a:ext cx="1316220" cy="565843"/>
              <a:chOff x="258786" y="5877048"/>
              <a:chExt cx="1316220" cy="565843"/>
            </a:xfrm>
          </p:grpSpPr>
          <p:pic>
            <p:nvPicPr>
              <p:cNvPr id="16" name="Picture 2">
                <a:hlinkClick r:id="rId7"/>
                <a:extLst>
                  <a:ext uri="{FF2B5EF4-FFF2-40B4-BE49-F238E27FC236}">
                    <a16:creationId xmlns:a16="http://schemas.microsoft.com/office/drawing/2014/main" id="{3119B81E-C845-442E-AFC6-029DE36000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2568" y="5877048"/>
                <a:ext cx="452438" cy="504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Picture 3">
                <a:hlinkClick r:id="rId9"/>
                <a:extLst>
                  <a:ext uri="{FF2B5EF4-FFF2-40B4-BE49-F238E27FC236}">
                    <a16:creationId xmlns:a16="http://schemas.microsoft.com/office/drawing/2014/main" id="{E21CE44F-5340-4FDB-B9E5-CF11540BA7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3264" y="5880348"/>
                <a:ext cx="418916" cy="415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798192A-F109-4F03-861D-4AA84CD35EA7}"/>
                  </a:ext>
                </a:extLst>
              </p:cNvPr>
              <p:cNvSpPr/>
              <p:nvPr/>
            </p:nvSpPr>
            <p:spPr>
              <a:xfrm>
                <a:off x="258786" y="6258225"/>
                <a:ext cx="870751" cy="1846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Buy the Book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876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158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MS PGothic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Varki, Ajit</dc:creator>
  <cp:lastModifiedBy>Bhaskar</cp:lastModifiedBy>
  <cp:revision>31</cp:revision>
  <dcterms:created xsi:type="dcterms:W3CDTF">2017-05-17T01:16:58Z</dcterms:created>
  <dcterms:modified xsi:type="dcterms:W3CDTF">2017-08-17T07:02:02Z</dcterms:modified>
</cp:coreProperties>
</file>