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54E869C-FAA7-4A87-8728-C306FD365461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4/12/21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7AAC680-9C14-4671-A537-B8A306AD7B5E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4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6980E23-0063-4B8A-AC29-5C6F356B2D5E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4/12/21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0FB6F23-ACF0-4744-B022-6C6968BC7016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Python Programming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08080"/>
                </a:solidFill>
                <a:latin typeface="Trebuchet MS"/>
              </a:rPr>
              <a:t>Powered by Sunil Singh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Introduction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720000" y="202356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Python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 is a general-purpose interpreted, interactive, object-oriented, and high-level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programming language. It was created by Guido van Rossum during 1985- 1990. Like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Perl, Python source code is also available under the GNU General Public License (GPL).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This 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tutorial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 gives enough understanding on 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Python programming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 language.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Python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 is a high-level, interpreted, interactive and object-oriented scripting language.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Python is designed to be highly readable. It uses English keywords frequently where as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other languages use punctuation, and it has fewer syntactical constructions than other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languages.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Python Features</a:t>
            </a:r>
            <a:br/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245880" y="1270080"/>
            <a:ext cx="9459000" cy="4656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600" spc="-1" strike="noStrike">
                <a:solidFill>
                  <a:srgbClr val="404040"/>
                </a:solidFill>
                <a:latin typeface="Trebuchet MS"/>
              </a:rPr>
              <a:t>Easy-to-learn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 − Python has few keywords, simple structure, and a clearly defined syntax. This allows the student to pick up the language quickly.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600" spc="-1" strike="noStrike">
                <a:solidFill>
                  <a:srgbClr val="404040"/>
                </a:solidFill>
                <a:latin typeface="Trebuchet MS"/>
              </a:rPr>
              <a:t>Easy-to-read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 − Python code is more clearly defined and visible to the eyes.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600" spc="-1" strike="noStrike">
                <a:solidFill>
                  <a:srgbClr val="404040"/>
                </a:solidFill>
                <a:latin typeface="Trebuchet MS"/>
              </a:rPr>
              <a:t>Easy-to-maintain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 − Python's source code is fairly easy-to-maintain.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600" spc="-1" strike="noStrike">
                <a:solidFill>
                  <a:srgbClr val="404040"/>
                </a:solidFill>
                <a:latin typeface="Trebuchet MS"/>
              </a:rPr>
              <a:t>A broad standard library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 − Python's bulk of the library is very portable and cross-platform compatible on UNIX, Windows, and Macintosh.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600" spc="-1" strike="noStrike">
                <a:solidFill>
                  <a:srgbClr val="404040"/>
                </a:solidFill>
                <a:latin typeface="Trebuchet MS"/>
              </a:rPr>
              <a:t>Interactive Mode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 − Python has support for an interactive mode which allows interactive testing and debugging of snippets of code.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600" spc="-1" strike="noStrike">
                <a:solidFill>
                  <a:srgbClr val="404040"/>
                </a:solidFill>
                <a:latin typeface="Trebuchet MS"/>
              </a:rPr>
              <a:t>Portable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 − Python can run on a wide variety of hardware platforms and has the same interface on all platforms.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600" spc="-1" strike="noStrike">
                <a:solidFill>
                  <a:srgbClr val="404040"/>
                </a:solidFill>
                <a:latin typeface="Trebuchet MS"/>
              </a:rPr>
              <a:t>Extendable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 − You can add low-level modules to the Python interpreter. These modules enable programmers to add to or customize their tools to be more efficient.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600" spc="-1" strike="noStrike">
                <a:solidFill>
                  <a:srgbClr val="404040"/>
                </a:solidFill>
                <a:latin typeface="Trebuchet MS"/>
              </a:rPr>
              <a:t>Databases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 − Python provides interfaces to all major commercial databases.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600" spc="-1" strike="noStrike">
                <a:solidFill>
                  <a:srgbClr val="404040"/>
                </a:solidFill>
                <a:latin typeface="Trebuchet MS"/>
              </a:rPr>
              <a:t>GUI Programming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 − Python supports GUI applications that can be created and ported to many system calls, libraries and windows systems, such as Windows MFC, Macintosh, and the X Window system of Unix.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600" spc="-1" strike="noStrike">
                <a:solidFill>
                  <a:srgbClr val="404040"/>
                </a:solidFill>
                <a:latin typeface="Trebuchet MS"/>
              </a:rPr>
              <a:t>Scalable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 − Python provides a better structure and support for large programs than shell scripting.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Python - Basic Syntax</a:t>
            </a:r>
            <a:br/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4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The Python language has many similarities to Perl, C, and Java. However, there are some definite differences between the languages.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First Python Program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us execute programs in different modes of programming.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Interactive Mode Programming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Invoking the interpreter without passing a script file as a parameter brings up the following prompt −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Type the following text at the Python prompt and press the Enter −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br/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&gt;&gt;&gt; print(“hello world”)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And Enter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Output: hello world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# This is a comment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64000" y="609480"/>
            <a:ext cx="75477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Indentation in Python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576000" y="1518840"/>
            <a:ext cx="8280000" cy="186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One fairly unique aspect of Python is that the amount of indentation of each program line is significant.</a:t>
            </a:r>
            <a:endParaRPr b="0" lang="en-IN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Python indentation is used to associate and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group statements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360000" y="3610080"/>
            <a:ext cx="8928000" cy="2802240"/>
          </a:xfrm>
          <a:prstGeom prst="rect">
            <a:avLst/>
          </a:prstGeom>
          <a:ln cap="sq" w="88920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28" name="Picture 2_1" descr=""/>
          <p:cNvPicPr/>
          <p:nvPr/>
        </p:nvPicPr>
        <p:blipFill>
          <a:blip r:embed="rId1"/>
          <a:srcRect l="0" t="3191" r="0" b="0"/>
          <a:stretch/>
        </p:blipFill>
        <p:spPr>
          <a:xfrm>
            <a:off x="504000" y="864000"/>
            <a:ext cx="7920000" cy="5869080"/>
          </a:xfrm>
          <a:prstGeom prst="rect">
            <a:avLst/>
          </a:prstGeom>
          <a:ln w="9360">
            <a:noFill/>
          </a:ln>
        </p:spPr>
      </p:pic>
      <p:sp>
        <p:nvSpPr>
          <p:cNvPr id="129" name="TextShape 2"/>
          <p:cNvSpPr txBox="1"/>
          <p:nvPr/>
        </p:nvSpPr>
        <p:spPr>
          <a:xfrm>
            <a:off x="1621440" y="76320"/>
            <a:ext cx="5002560" cy="7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4400" spc="-1" strike="noStrike">
                <a:solidFill>
                  <a:srgbClr val="c00000"/>
                </a:solidFill>
                <a:latin typeface="Arial"/>
                <a:ea typeface="DejaVu Sans"/>
              </a:rPr>
              <a:t>Escape Sequences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08760" y="2038680"/>
            <a:ext cx="9255240" cy="400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3200" spc="-1" strike="noStrike">
                <a:solidFill>
                  <a:srgbClr val="002060"/>
                </a:solidFill>
                <a:latin typeface="Arial"/>
                <a:ea typeface="DejaVu Sans"/>
              </a:rPr>
              <a:t>A string is an immutable sequence of characters</a:t>
            </a:r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solidFill>
                  <a:srgbClr val="002060"/>
                </a:solidFill>
                <a:latin typeface="Arial"/>
                <a:ea typeface="DejaVu Sans"/>
              </a:rPr>
              <a:t>A string literal uses quotes  </a:t>
            </a:r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solidFill>
                  <a:srgbClr val="002060"/>
                </a:solidFill>
                <a:latin typeface="Arial"/>
                <a:ea typeface="DejaVu Sans"/>
              </a:rPr>
              <a:t>'Hello' or "Hello"</a:t>
            </a:r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solidFill>
                  <a:srgbClr val="002060"/>
                </a:solidFill>
                <a:latin typeface="Arial"/>
                <a:ea typeface="DejaVu Sans"/>
              </a:rPr>
              <a:t>For strings, + means “concatenate”</a:t>
            </a:r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solidFill>
                  <a:srgbClr val="002060"/>
                </a:solidFill>
                <a:latin typeface="Arial"/>
                <a:ea typeface="DejaVu Sans"/>
              </a:rPr>
              <a:t>When a string contains numbers, it is still a string</a:t>
            </a:r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solidFill>
                  <a:srgbClr val="002060"/>
                </a:solidFill>
                <a:latin typeface="Arial"/>
                <a:ea typeface="DejaVu Sans"/>
              </a:rPr>
              <a:t>We can convert numbers in a string into a number using int()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2952000" y="864000"/>
            <a:ext cx="4144680" cy="7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4400" spc="-1" strike="noStrike">
                <a:solidFill>
                  <a:srgbClr val="c00000"/>
                </a:solidFill>
                <a:latin typeface="Arial"/>
                <a:ea typeface="DejaVu Sans"/>
              </a:rPr>
              <a:t>Strings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4" name="Picture 2_0" descr=""/>
          <p:cNvPicPr/>
          <p:nvPr/>
        </p:nvPicPr>
        <p:blipFill>
          <a:blip r:embed="rId1"/>
          <a:srcRect l="0" t="4124" r="0" b="0"/>
          <a:stretch/>
        </p:blipFill>
        <p:spPr>
          <a:xfrm>
            <a:off x="360000" y="864000"/>
            <a:ext cx="8928000" cy="5832000"/>
          </a:xfrm>
          <a:prstGeom prst="rect">
            <a:avLst/>
          </a:prstGeom>
          <a:ln w="9360">
            <a:noFill/>
          </a:ln>
        </p:spPr>
      </p:pic>
      <p:sp>
        <p:nvSpPr>
          <p:cNvPr id="135" name="TextShape 2"/>
          <p:cNvSpPr txBox="1"/>
          <p:nvPr/>
        </p:nvSpPr>
        <p:spPr>
          <a:xfrm>
            <a:off x="2810880" y="148320"/>
            <a:ext cx="4533120" cy="7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4400" spc="-1" strike="noStrike">
                <a:solidFill>
                  <a:srgbClr val="c00000"/>
                </a:solidFill>
                <a:latin typeface="Arial"/>
                <a:ea typeface="DejaVu Sans"/>
              </a:rPr>
              <a:t>String Operations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024000" y="768960"/>
            <a:ext cx="4147560" cy="74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If Statement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864000" y="1816920"/>
            <a:ext cx="7848000" cy="293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if statement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 a selection control statement based on the value of a given Boolean expression.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if statement in Python is</a:t>
            </a:r>
            <a:br/>
            <a:br/>
            <a:endParaRPr b="0" lang="en-IN" sz="3200" spc="-1" strike="noStrike">
              <a:latin typeface="Arial"/>
            </a:endParaRPr>
          </a:p>
        </p:txBody>
      </p:sp>
      <p:graphicFrame>
        <p:nvGraphicFramePr>
          <p:cNvPr id="139" name="Table 4"/>
          <p:cNvGraphicFramePr/>
          <p:nvPr/>
        </p:nvGraphicFramePr>
        <p:xfrm>
          <a:off x="762480" y="3353040"/>
          <a:ext cx="7924320" cy="1198440"/>
        </p:xfrm>
        <a:graphic>
          <a:graphicData uri="http://schemas.openxmlformats.org/drawingml/2006/table">
            <a:tbl>
              <a:tblPr/>
              <a:tblGrid>
                <a:gridCol w="3687480"/>
                <a:gridCol w="4236840"/>
              </a:tblGrid>
              <a:tr h="828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If statement </a:t>
                      </a:r>
                      <a:endParaRPr b="0" lang="en-IN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Example use</a:t>
                      </a:r>
                      <a:endParaRPr b="0" lang="en-IN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If condition:</a:t>
                      </a:r>
                      <a:endParaRPr b="0" lang="en-IN" sz="2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statements</a:t>
                      </a:r>
                      <a:endParaRPr b="0" lang="en-IN" sz="2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else:</a:t>
                      </a:r>
                      <a:endParaRPr b="0" lang="en-IN" sz="2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statements</a:t>
                      </a:r>
                      <a:endParaRPr b="0" lang="en-IN" sz="2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2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If grade &gt;=70:</a:t>
                      </a:r>
                      <a:endParaRPr b="0" lang="en-IN" sz="2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print(‘pass’)</a:t>
                      </a:r>
                      <a:endParaRPr b="0" lang="en-IN" sz="2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else:</a:t>
                      </a:r>
                      <a:endParaRPr b="0" lang="en-IN" sz="2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Print(‘fail’)</a:t>
                      </a:r>
                      <a:endParaRPr b="0" lang="en-IN" sz="2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Application>LibreOffice/6.4.6.2$Linux_X86_64 LibreOffice_project/40$Build-2</Application>
  <Words>86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2020-05-10T10:51:38Z</dcterms:created>
  <dc:creator>ganesh</dc:creator>
  <dc:description/>
  <dc:language>en-IN</dc:language>
  <cp:lastModifiedBy/>
  <dcterms:modified xsi:type="dcterms:W3CDTF">2021-04-12T12:19:35Z</dcterms:modified>
  <cp:revision>7</cp:revision>
  <dc:subject/>
  <dc:title>Python Programming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