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8"/>
  </p:notesMasterIdLst>
  <p:handoutMasterIdLst>
    <p:handoutMasterId r:id="rId19"/>
  </p:handoutMasterIdLst>
  <p:sldIdLst>
    <p:sldId id="256" r:id="rId3"/>
    <p:sldId id="276" r:id="rId4"/>
    <p:sldId id="258" r:id="rId5"/>
    <p:sldId id="259" r:id="rId6"/>
    <p:sldId id="281" r:id="rId7"/>
    <p:sldId id="282" r:id="rId8"/>
    <p:sldId id="284" r:id="rId9"/>
    <p:sldId id="285" r:id="rId10"/>
    <p:sldId id="260" r:id="rId11"/>
    <p:sldId id="278" r:id="rId12"/>
    <p:sldId id="279" r:id="rId13"/>
    <p:sldId id="286" r:id="rId14"/>
    <p:sldId id="287" r:id="rId15"/>
    <p:sldId id="280"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62" autoAdjust="0"/>
  </p:normalViewPr>
  <p:slideViewPr>
    <p:cSldViewPr snapToGrid="0">
      <p:cViewPr varScale="1">
        <p:scale>
          <a:sx n="89" d="100"/>
          <a:sy n="89" d="100"/>
        </p:scale>
        <p:origin x="432"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0C4F39-274E-474B-951D-4EF842B6D3E2}" type="datetimeFigureOut">
              <a:rPr lang="en-US" smtClean="0"/>
              <a:t>11/18/2015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D30E2-05A2-47EB-8FBD-42D143891F07}" type="slidenum">
              <a:rPr lang="en-US" smtClean="0"/>
              <a:t>‹#›</a:t>
            </a:fld>
            <a:endParaRPr lang="en-US" dirty="0"/>
          </a:p>
        </p:txBody>
      </p:sp>
    </p:spTree>
    <p:extLst>
      <p:ext uri="{BB962C8B-B14F-4D97-AF65-F5344CB8AC3E}">
        <p14:creationId xmlns:p14="http://schemas.microsoft.com/office/powerpoint/2010/main" val="2841684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4BD91-9045-4FDD-B60E-D3C4965E6380}" type="datetimeFigureOut">
              <a:rPr lang="en-US" smtClean="0"/>
              <a:t>11/18/2015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BC6E7-BC75-4E45-80F6-3B292C9D1458}" type="slidenum">
              <a:rPr lang="en-US" smtClean="0"/>
              <a:t>‹#›</a:t>
            </a:fld>
            <a:endParaRPr lang="en-US" dirty="0"/>
          </a:p>
        </p:txBody>
      </p:sp>
    </p:spTree>
    <p:extLst>
      <p:ext uri="{BB962C8B-B14F-4D97-AF65-F5344CB8AC3E}">
        <p14:creationId xmlns:p14="http://schemas.microsoft.com/office/powerpoint/2010/main" val="6574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a:t>
            </a:fld>
            <a:endParaRPr lang="en-US" dirty="0"/>
          </a:p>
        </p:txBody>
      </p:sp>
    </p:spTree>
    <p:extLst>
      <p:ext uri="{BB962C8B-B14F-4D97-AF65-F5344CB8AC3E}">
        <p14:creationId xmlns:p14="http://schemas.microsoft.com/office/powerpoint/2010/main" val="3780651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6743F71F-68E8-4D0A-8534-20E5ABEA367B}" type="datetime1">
              <a:rPr lang="en-US" smtClean="0"/>
              <a:t>11/18/2015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226482"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33752133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C8BFBF-3B7F-4139-A13A-DE4BAA009850}" type="datetime1">
              <a:rPr lang="en-US" smtClean="0"/>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63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22EABB-38B4-486F-8999-4FD0E4660EE0}" type="datetime1">
              <a:rPr lang="en-US" smtClean="0"/>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rot="5400000">
            <a:off x="6103641" y="2893004"/>
            <a:ext cx="5523744" cy="923330"/>
            <a:chOff x="1815339" y="1496875"/>
            <a:chExt cx="5523744" cy="692497"/>
          </a:xfrm>
        </p:grpSpPr>
        <p:sp>
          <p:nvSpPr>
            <p:cNvPr id="12" name="TextBox 11"/>
            <p:cNvSpPr txBox="1"/>
            <p:nvPr/>
          </p:nvSpPr>
          <p:spPr>
            <a:xfrm>
              <a:off x="4224081"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flipV="1">
              <a:off x="6164660" y="752995"/>
              <a:ext cx="1" cy="2348844"/>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Tree>
    <p:extLst>
      <p:ext uri="{BB962C8B-B14F-4D97-AF65-F5344CB8AC3E}">
        <p14:creationId xmlns:p14="http://schemas.microsoft.com/office/powerpoint/2010/main" val="711413232"/>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orient="horz" pos="360" userDrawn="1">
          <p15:clr>
            <a:srgbClr val="FBAE40"/>
          </p15:clr>
        </p15:guide>
        <p15:guide id="3" orient="horz"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5C3910-D67A-414D-BAF5-83CFD0D4DC84}" type="datetime1">
              <a:rPr lang="en-US" smtClean="0"/>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2" name="Group 11"/>
          <p:cNvGrpSpPr/>
          <p:nvPr/>
        </p:nvGrpSpPr>
        <p:grpSpPr>
          <a:xfrm>
            <a:off x="1563446" y="1526967"/>
            <a:ext cx="9038813" cy="923330"/>
            <a:chOff x="1172584" y="1381459"/>
            <a:chExt cx="6779110" cy="923330"/>
          </a:xfrm>
        </p:grpSpPr>
        <p:sp>
          <p:nvSpPr>
            <p:cNvPr id="13" name="TextBox 12"/>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itle 10"/>
          <p:cNvSpPr>
            <a:spLocks noGrp="1"/>
          </p:cNvSpPr>
          <p:nvPr>
            <p:ph type="title" hasCustomPrompt="1"/>
          </p:nvPr>
        </p:nvSpPr>
        <p:spPr/>
        <p:txBody>
          <a:bodyPr/>
          <a:lstStyle>
            <a:lvl1pPr>
              <a:defRPr/>
            </a:lvl1pPr>
          </a:lstStyle>
          <a:p>
            <a:r>
              <a:rPr lang="en-US" dirty="0" smtClean="0"/>
              <a:t>Click to edit Master title style </a:t>
            </a:r>
            <a:endParaRPr lang="en-US" dirty="0"/>
          </a:p>
        </p:txBody>
      </p:sp>
    </p:spTree>
    <p:extLst>
      <p:ext uri="{BB962C8B-B14F-4D97-AF65-F5344CB8AC3E}">
        <p14:creationId xmlns:p14="http://schemas.microsoft.com/office/powerpoint/2010/main" val="2140883251"/>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248141"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983BCD1C-6B01-49D5-BAB0-A96931C61095}" type="datetime1">
              <a:rPr lang="en-US" smtClean="0"/>
              <a:t>11/18/2015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87456969"/>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0F00EBB-BA08-4AF0-A04F-0A67C6C8912B}" type="datetime1">
              <a:rPr lang="en-US" smtClean="0"/>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240920"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10" name="Content Placeholder 9"/>
          <p:cNvSpPr>
            <a:spLocks noGrp="1"/>
          </p:cNvSpPr>
          <p:nvPr>
            <p:ph sz="quarter" idx="14"/>
          </p:nvPr>
        </p:nvSpPr>
        <p:spPr>
          <a:xfrm>
            <a:off x="6193535"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914400"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6743514"/>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E8CF936-0ABC-43D5-8947-5F1CD1390A61}" type="datetime1">
              <a:rPr lang="en-US" smtClean="0"/>
              <a:t>11/18/2015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64724397"/>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A4EE14-13FE-47E8-9483-65B53DD36B2A}" type="datetime1">
              <a:rPr lang="en-US" smtClean="0"/>
              <a:t>11/18/2015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5937786"/>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91BDA-8F09-40E7-8957-DEDB86C412D4}" type="datetime1">
              <a:rPr lang="en-US" smtClean="0"/>
              <a:t>11/18/2015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659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F25FE2-FB5B-4347-83EA-0EFB3D1DC4B2}" type="datetime1">
              <a:rPr lang="en-US" smtClean="0"/>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2437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E4A8DD-70C1-46B6-8910-0CC5F5D265E2}" type="datetime1">
              <a:rPr lang="en-US" smtClean="0"/>
              <a:t>11/18/2015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Tree>
    <p:extLst>
      <p:ext uri="{BB962C8B-B14F-4D97-AF65-F5344CB8AC3E}">
        <p14:creationId xmlns:p14="http://schemas.microsoft.com/office/powerpoint/2010/main" val="365110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tx2">
                  <a:lumMod val="20000"/>
                  <a:lumOff val="80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C907A035-E320-458B-A227-2406549707E9}" type="datetime1">
              <a:rPr lang="en-US" smtClean="0"/>
              <a:t>11/18/2015</a:t>
            </a:fld>
            <a:endParaRPr lang="en-US" dirty="0"/>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917987" y="304800"/>
            <a:ext cx="10341684" cy="1752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22779369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1296" userDrawn="1">
          <p15:clr>
            <a:srgbClr val="F26B43"/>
          </p15:clr>
        </p15:guide>
        <p15:guide id="3"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70020" y="236074"/>
            <a:ext cx="11177898" cy="3353160"/>
          </a:xfrm>
          <a:prstGeom prst="rect">
            <a:avLst/>
          </a:prstGeom>
        </p:spPr>
      </p:pic>
      <p:sp>
        <p:nvSpPr>
          <p:cNvPr id="6" name="Rectangle 1"/>
          <p:cNvSpPr>
            <a:spLocks noGrp="1" noChangeArrowheads="1"/>
          </p:cNvSpPr>
          <p:nvPr>
            <p:ph type="subTitle" idx="1"/>
          </p:nvPr>
        </p:nvSpPr>
        <p:spPr bwMode="auto">
          <a:xfrm>
            <a:off x="3459637" y="3582333"/>
            <a:ext cx="527272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95000"/>
                    <a:lumOff val="5000"/>
                  </a:schemeClr>
                </a:solidFill>
                <a:effectLst/>
                <a:latin typeface="Rockwell" panose="02060603020205020403" pitchFamily="18" charset="0"/>
                <a:ea typeface="Rockwell" panose="02060603020205020403" pitchFamily="18" charset="0"/>
                <a:cs typeface="Times New Roman" panose="02020603050405020304" pitchFamily="18" charset="0"/>
              </a:rPr>
              <a:t>PROJECT REPORT</a:t>
            </a:r>
            <a:endParaRPr kumimoji="0" lang="en-US" sz="800" b="0" i="0" u="none" strike="noStrike" cap="none" normalizeH="0" baseline="0" dirty="0" smtClean="0">
              <a:ln>
                <a:noFill/>
              </a:ln>
              <a:solidFill>
                <a:schemeClr val="tx1">
                  <a:lumMod val="95000"/>
                  <a:lumOff val="5000"/>
                </a:schemeClr>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95000"/>
                    <a:lumOff val="5000"/>
                  </a:schemeClr>
                </a:solidFill>
                <a:effectLst/>
                <a:latin typeface="Rockwell" panose="02060603020205020403" pitchFamily="18" charset="0"/>
                <a:ea typeface="Rockwell" panose="02060603020205020403" pitchFamily="18" charset="0"/>
                <a:cs typeface="Times New Roman" panose="02020603050405020304" pitchFamily="18" charset="0"/>
              </a:rPr>
              <a:t>ON</a:t>
            </a:r>
            <a:endParaRPr kumimoji="0" lang="en-US" sz="800" b="0" i="0" u="none" strike="noStrike" cap="none" normalizeH="0" baseline="0" dirty="0" smtClean="0">
              <a:ln>
                <a:noFill/>
              </a:ln>
              <a:solidFill>
                <a:schemeClr val="tx1">
                  <a:lumMod val="95000"/>
                  <a:lumOff val="5000"/>
                </a:schemeClr>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lumMod val="95000"/>
                    <a:lumOff val="5000"/>
                  </a:schemeClr>
                </a:solidFill>
                <a:effectLst/>
                <a:latin typeface="Rockwell" panose="02060603020205020403" pitchFamily="18" charset="0"/>
                <a:ea typeface="Rockwell" panose="02060603020205020403" pitchFamily="18" charset="0"/>
                <a:cs typeface="Times New Roman" panose="02020603050405020304" pitchFamily="18" charset="0"/>
              </a:rPr>
              <a:t>LIBRARY MANAGEMENT SYSTEM </a:t>
            </a:r>
            <a:endParaRPr kumimoji="0" lang="en-US" sz="800" b="0" i="0" u="none" strike="noStrike" cap="none" normalizeH="0" baseline="0" dirty="0" smtClean="0">
              <a:ln>
                <a:noFill/>
              </a:ln>
              <a:solidFill>
                <a:schemeClr val="tx1">
                  <a:lumMod val="95000"/>
                  <a:lumOff val="5000"/>
                </a:schemeClr>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lumMod val="95000"/>
                    <a:lumOff val="5000"/>
                  </a:schemeClr>
                </a:solidFill>
                <a:effectLst/>
                <a:latin typeface="Rockwell" panose="02060603020205020403" pitchFamily="18" charset="0"/>
                <a:ea typeface="Rockwell" panose="02060603020205020403" pitchFamily="18" charset="0"/>
                <a:cs typeface="Times New Roman" panose="02020603050405020304" pitchFamily="18" charset="0"/>
              </a:rPr>
              <a:t>By:-</a:t>
            </a:r>
            <a:endParaRPr kumimoji="0" lang="en-US" sz="800" b="0" i="0" u="none" strike="noStrike" cap="none" normalizeH="0" baseline="0" dirty="0" smtClean="0">
              <a:ln>
                <a:noFill/>
              </a:ln>
              <a:solidFill>
                <a:schemeClr val="tx1">
                  <a:lumMod val="95000"/>
                  <a:lumOff val="5000"/>
                </a:schemeClr>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lumMod val="95000"/>
                    <a:lumOff val="5000"/>
                  </a:schemeClr>
                </a:solidFill>
                <a:effectLst/>
                <a:latin typeface="Rockwell" panose="02060603020205020403" pitchFamily="18" charset="0"/>
                <a:ea typeface="Rockwell" panose="02060603020205020403" pitchFamily="18" charset="0"/>
                <a:cs typeface="Times New Roman" panose="02020603050405020304" pitchFamily="18" charset="0"/>
              </a:rPr>
              <a:t>AMIT JAISWAL (13CS01004)</a:t>
            </a:r>
            <a:endParaRPr kumimoji="0" lang="en-US" sz="800" b="0" i="0" u="none" strike="noStrike" cap="none" normalizeH="0" baseline="0" dirty="0" smtClean="0">
              <a:ln>
                <a:noFill/>
              </a:ln>
              <a:solidFill>
                <a:schemeClr val="tx1">
                  <a:lumMod val="95000"/>
                  <a:lumOff val="5000"/>
                </a:schemeClr>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lumMod val="95000"/>
                    <a:lumOff val="5000"/>
                  </a:schemeClr>
                </a:solidFill>
                <a:effectLst/>
                <a:latin typeface="Rockwell" panose="02060603020205020403" pitchFamily="18" charset="0"/>
                <a:ea typeface="Rockwell" panose="02060603020205020403" pitchFamily="18" charset="0"/>
                <a:cs typeface="Times New Roman" panose="02020603050405020304" pitchFamily="18" charset="0"/>
              </a:rPr>
              <a:t>SHANKAR KUMAR CHAUDHARY (13CS01016)</a:t>
            </a:r>
            <a:endParaRPr kumimoji="0" lang="en-US" sz="1800" b="0" i="0" u="none" strike="noStrike" cap="none" normalizeH="0" baseline="0" dirty="0" smtClean="0">
              <a:ln>
                <a:noFill/>
              </a:ln>
              <a:solidFill>
                <a:schemeClr val="tx1">
                  <a:lumMod val="95000"/>
                  <a:lumOff val="5000"/>
                </a:schemeClr>
              </a:solidFill>
              <a:effectLst/>
              <a:ea typeface="Rockwell" panose="02060603020205020403"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lumMod val="95000"/>
                    <a:lumOff val="5000"/>
                  </a:schemeClr>
                </a:solidFill>
                <a:effectLst/>
                <a:latin typeface="Arial" panose="020B0604020202020204" pitchFamily="34" charset="0"/>
                <a:ea typeface="Rockwell" panose="02060603020205020403" pitchFamily="18" charset="0"/>
                <a:cs typeface="Times New Roman" panose="02020603050405020304" pitchFamily="18" charset="0"/>
              </a:rPr>
              <a:t>Computer Science &amp; Engineering</a:t>
            </a:r>
            <a:r>
              <a:rPr kumimoji="0" lang="en-US" sz="800" b="0" i="0" u="none" strike="noStrike" cap="none" normalizeH="0" baseline="0" dirty="0" smtClean="0">
                <a:ln>
                  <a:noFill/>
                </a:ln>
                <a:solidFill>
                  <a:schemeClr val="tx1">
                    <a:lumMod val="95000"/>
                    <a:lumOff val="5000"/>
                  </a:schemeClr>
                </a:solidFill>
                <a:effectLst/>
                <a:latin typeface="Arial" panose="020B0604020202020204" pitchFamily="34" charset="0"/>
              </a:rPr>
              <a:t> </a:t>
            </a:r>
            <a:endParaRPr kumimoji="0" lang="en-US" sz="1800" b="0" i="0" u="none" strike="noStrike" cap="none" normalizeH="0" baseline="0" dirty="0" smtClean="0">
              <a:ln>
                <a:noFill/>
              </a:ln>
              <a:solidFill>
                <a:schemeClr val="tx1">
                  <a:lumMod val="95000"/>
                  <a:lumOff val="5000"/>
                </a:schemeClr>
              </a:solidFill>
              <a:effectLst/>
              <a:latin typeface="Arial" panose="020B0604020202020204" pitchFamily="34" charset="0"/>
            </a:endParaRPr>
          </a:p>
        </p:txBody>
      </p:sp>
    </p:spTree>
    <p:extLst>
      <p:ext uri="{BB962C8B-B14F-4D97-AF65-F5344CB8AC3E}">
        <p14:creationId xmlns:p14="http://schemas.microsoft.com/office/powerpoint/2010/main" val="20413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dirty="0" smtClean="0"/>
              <a:t>There are Total 11 tables in this database system</a:t>
            </a:r>
            <a:r>
              <a:rPr lang="en-IN" dirty="0"/>
              <a:t> </a:t>
            </a:r>
            <a:endParaRPr lang="en-IN" dirty="0" smtClean="0"/>
          </a:p>
          <a:p>
            <a:pPr lvl="0"/>
            <a:r>
              <a:rPr lang="en-IN" dirty="0" smtClean="0"/>
              <a:t>Methods </a:t>
            </a:r>
            <a:r>
              <a:rPr lang="en-IN" dirty="0"/>
              <a:t>and SQL </a:t>
            </a:r>
            <a:r>
              <a:rPr lang="en-IN" dirty="0" smtClean="0"/>
              <a:t>Queries</a:t>
            </a:r>
            <a:r>
              <a:rPr lang="en-US" dirty="0" smtClean="0"/>
              <a:t>.</a:t>
            </a:r>
          </a:p>
          <a:p>
            <a:pPr lvl="1"/>
            <a:r>
              <a:rPr lang="en-US" dirty="0" smtClean="0"/>
              <a:t>Used nested SQL queries to compute our  requirements.</a:t>
            </a:r>
          </a:p>
          <a:p>
            <a:pPr lvl="1"/>
            <a:r>
              <a:rPr lang="en-US" dirty="0" smtClean="0"/>
              <a:t>Most of the Computation was mostly done using java</a:t>
            </a:r>
            <a:endParaRPr lang="en-US" dirty="0"/>
          </a:p>
        </p:txBody>
      </p:sp>
      <p:sp>
        <p:nvSpPr>
          <p:cNvPr id="3" name="Title 2"/>
          <p:cNvSpPr>
            <a:spLocks noGrp="1"/>
          </p:cNvSpPr>
          <p:nvPr>
            <p:ph type="title"/>
          </p:nvPr>
        </p:nvSpPr>
        <p:spPr/>
        <p:txBody>
          <a:bodyPr/>
          <a:lstStyle/>
          <a:p>
            <a:r>
              <a:rPr lang="en-IN" b="1" dirty="0" smtClean="0"/>
              <a:t> Design and Implementation</a:t>
            </a:r>
            <a:endParaRPr lang="en-US" b="1" dirty="0"/>
          </a:p>
        </p:txBody>
      </p:sp>
    </p:spTree>
    <p:extLst>
      <p:ext uri="{BB962C8B-B14F-4D97-AF65-F5344CB8AC3E}">
        <p14:creationId xmlns:p14="http://schemas.microsoft.com/office/powerpoint/2010/main" val="88068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dirty="0"/>
              <a:t>  Experimental Set Up (back end platform + GUI)</a:t>
            </a:r>
            <a:r>
              <a:rPr lang="en-US" dirty="0" smtClean="0"/>
              <a:t>.</a:t>
            </a:r>
          </a:p>
          <a:p>
            <a:pPr lvl="1"/>
            <a:r>
              <a:rPr lang="en-US" dirty="0" smtClean="0"/>
              <a:t>The setup is so simple and interactive.</a:t>
            </a:r>
          </a:p>
          <a:p>
            <a:pPr lvl="1"/>
            <a:r>
              <a:rPr lang="en-US" dirty="0" smtClean="0"/>
              <a:t>The backend coding is done totally in java.</a:t>
            </a:r>
          </a:p>
          <a:p>
            <a:pPr lvl="1"/>
            <a:r>
              <a:rPr lang="en-US" dirty="0" smtClean="0"/>
              <a:t>Database is connected using Ojdbc to get the required result of the query  .</a:t>
            </a:r>
          </a:p>
          <a:p>
            <a:pPr lvl="0"/>
            <a:r>
              <a:rPr lang="en-IN" dirty="0"/>
              <a:t>  Evaluation of Queries </a:t>
            </a:r>
            <a:r>
              <a:rPr lang="en-US" dirty="0" smtClean="0"/>
              <a:t>.</a:t>
            </a:r>
            <a:endParaRPr lang="en-US" dirty="0"/>
          </a:p>
          <a:p>
            <a:pPr lvl="1"/>
            <a:r>
              <a:rPr lang="en-US" dirty="0" smtClean="0"/>
              <a:t>Query is processed in java using Statement and Prepared Statement.</a:t>
            </a:r>
          </a:p>
          <a:p>
            <a:r>
              <a:rPr lang="en-US" dirty="0" smtClean="0"/>
              <a:t>Some Screen </a:t>
            </a:r>
            <a:r>
              <a:rPr lang="en-US" smtClean="0"/>
              <a:t>Shots are:-</a:t>
            </a:r>
            <a:endParaRPr lang="en-US" dirty="0" smtClean="0"/>
          </a:p>
        </p:txBody>
      </p:sp>
      <p:sp>
        <p:nvSpPr>
          <p:cNvPr id="3" name="Title 2"/>
          <p:cNvSpPr>
            <a:spLocks noGrp="1"/>
          </p:cNvSpPr>
          <p:nvPr>
            <p:ph type="title"/>
          </p:nvPr>
        </p:nvSpPr>
        <p:spPr/>
        <p:txBody>
          <a:bodyPr/>
          <a:lstStyle/>
          <a:p>
            <a:r>
              <a:rPr lang="en-IN" b="1" dirty="0"/>
              <a:t> Experimental Results and Discussion</a:t>
            </a:r>
            <a:endParaRPr lang="en-US" b="1" dirty="0"/>
          </a:p>
        </p:txBody>
      </p:sp>
    </p:spTree>
    <p:extLst>
      <p:ext uri="{BB962C8B-B14F-4D97-AF65-F5344CB8AC3E}">
        <p14:creationId xmlns:p14="http://schemas.microsoft.com/office/powerpoint/2010/main" val="13771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3" y="162370"/>
            <a:ext cx="3878916" cy="321591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0297" y="3609080"/>
            <a:ext cx="3817951" cy="319305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5390" y="3609080"/>
            <a:ext cx="3848433" cy="316257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3" y="3609080"/>
            <a:ext cx="3848433" cy="318543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3959" y="139508"/>
            <a:ext cx="3833192" cy="322353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1711" y="162370"/>
            <a:ext cx="3886537" cy="3200677"/>
          </a:xfrm>
          <a:prstGeom prst="rect">
            <a:avLst/>
          </a:prstGeom>
        </p:spPr>
      </p:pic>
      <p:sp>
        <p:nvSpPr>
          <p:cNvPr id="2" name="Rectangle 1"/>
          <p:cNvSpPr/>
          <p:nvPr/>
        </p:nvSpPr>
        <p:spPr>
          <a:xfrm>
            <a:off x="5252811" y="3332175"/>
            <a:ext cx="1575488" cy="338554"/>
          </a:xfrm>
          <a:prstGeom prst="rect">
            <a:avLst/>
          </a:prstGeom>
        </p:spPr>
        <p:txBody>
          <a:bodyPr wrap="square">
            <a:spAutoFit/>
          </a:bodyPr>
          <a:lstStyle/>
          <a:p>
            <a:pPr algn="ctr"/>
            <a:r>
              <a:rPr lang="en-IN" sz="1600" b="1" u="sng" dirty="0" smtClean="0">
                <a:solidFill>
                  <a:srgbClr val="FF0000"/>
                </a:solidFill>
              </a:rPr>
              <a:t>SCREEN SHOTS</a:t>
            </a:r>
            <a:endParaRPr lang="en-IN" sz="1600" b="1" u="sng" dirty="0">
              <a:solidFill>
                <a:srgbClr val="FF0000"/>
              </a:solidFill>
            </a:endParaRPr>
          </a:p>
        </p:txBody>
      </p:sp>
    </p:spTree>
    <p:extLst>
      <p:ext uri="{BB962C8B-B14F-4D97-AF65-F5344CB8AC3E}">
        <p14:creationId xmlns:p14="http://schemas.microsoft.com/office/powerpoint/2010/main" val="550802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2356" y="3669158"/>
            <a:ext cx="3833192" cy="30290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36" y="3509378"/>
            <a:ext cx="5733461" cy="33486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156" y="168513"/>
            <a:ext cx="5393584" cy="334086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136" y="165603"/>
            <a:ext cx="5664460" cy="3271415"/>
          </a:xfrm>
          <a:prstGeom prst="rect">
            <a:avLst/>
          </a:prstGeom>
        </p:spPr>
      </p:pic>
      <p:sp>
        <p:nvSpPr>
          <p:cNvPr id="2" name="TextBox 1"/>
          <p:cNvSpPr txBox="1"/>
          <p:nvPr/>
        </p:nvSpPr>
        <p:spPr>
          <a:xfrm>
            <a:off x="10790502" y="5851171"/>
            <a:ext cx="922047" cy="646331"/>
          </a:xfrm>
          <a:prstGeom prst="rect">
            <a:avLst/>
          </a:prstGeom>
          <a:noFill/>
          <a:ln>
            <a:solidFill>
              <a:schemeClr val="accent1"/>
            </a:solidFill>
          </a:ln>
        </p:spPr>
        <p:txBody>
          <a:bodyPr wrap="none" rtlCol="0" anchor="ctr" anchorCtr="1">
            <a:spAutoFit/>
          </a:bodyPr>
          <a:lstStyle/>
          <a:p>
            <a:pPr algn="ctr"/>
            <a:r>
              <a:rPr lang="en-IN" b="1" dirty="0" smtClean="0"/>
              <a:t>SCREEN</a:t>
            </a:r>
          </a:p>
          <a:p>
            <a:pPr algn="ctr"/>
            <a:r>
              <a:rPr lang="en-IN" b="1" dirty="0" smtClean="0"/>
              <a:t>SHOTS</a:t>
            </a:r>
            <a:endParaRPr lang="en-IN" b="1" dirty="0"/>
          </a:p>
        </p:txBody>
      </p:sp>
    </p:spTree>
    <p:extLst>
      <p:ext uri="{BB962C8B-B14F-4D97-AF65-F5344CB8AC3E}">
        <p14:creationId xmlns:p14="http://schemas.microsoft.com/office/powerpoint/2010/main" val="2216302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1">
              <a:buFont typeface="Wingdings" pitchFamily="2" charset="2"/>
              <a:buChar char=""/>
            </a:pPr>
            <a:r>
              <a:rPr lang="en-US" dirty="0" smtClean="0"/>
              <a:t>Add </a:t>
            </a:r>
            <a:r>
              <a:rPr lang="en-US" dirty="0"/>
              <a:t>online eBook system in </a:t>
            </a:r>
            <a:r>
              <a:rPr lang="en-US" dirty="0" smtClean="0"/>
              <a:t>library</a:t>
            </a:r>
          </a:p>
          <a:p>
            <a:pPr marL="365760" lvl="1">
              <a:buFont typeface="Wingdings" pitchFamily="2" charset="2"/>
              <a:buChar char=""/>
            </a:pPr>
            <a:r>
              <a:rPr lang="en-US" dirty="0" smtClean="0"/>
              <a:t>Add Reserve book feature to library </a:t>
            </a:r>
            <a:endParaRPr lang="en-US" dirty="0"/>
          </a:p>
          <a:p>
            <a:endParaRPr lang="en-IN" dirty="0" smtClean="0"/>
          </a:p>
          <a:p>
            <a:pPr lvl="0"/>
            <a:endParaRPr lang="en-US" dirty="0"/>
          </a:p>
        </p:txBody>
      </p:sp>
      <p:sp>
        <p:nvSpPr>
          <p:cNvPr id="3" name="Title 2"/>
          <p:cNvSpPr>
            <a:spLocks noGrp="1"/>
          </p:cNvSpPr>
          <p:nvPr>
            <p:ph type="title"/>
          </p:nvPr>
        </p:nvSpPr>
        <p:spPr/>
        <p:txBody>
          <a:bodyPr/>
          <a:lstStyle/>
          <a:p>
            <a:r>
              <a:rPr lang="en-IN" dirty="0" smtClean="0"/>
              <a:t>Future Works</a:t>
            </a:r>
            <a:endParaRPr lang="en-US" dirty="0"/>
          </a:p>
        </p:txBody>
      </p:sp>
    </p:spTree>
    <p:extLst>
      <p:ext uri="{BB962C8B-B14F-4D97-AF65-F5344CB8AC3E}">
        <p14:creationId xmlns:p14="http://schemas.microsoft.com/office/powerpoint/2010/main" val="138196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normAutofit/>
          </a:bodyPr>
          <a:lstStyle/>
          <a:p>
            <a:endParaRPr lang="en-US" sz="2800" dirty="0" smtClean="0"/>
          </a:p>
          <a:p>
            <a:r>
              <a:rPr lang="en-US" sz="2800" dirty="0" smtClean="0"/>
              <a:t>Questions </a:t>
            </a:r>
            <a:r>
              <a:rPr lang="en-US" sz="2800" dirty="0"/>
              <a:t>&amp; </a:t>
            </a:r>
            <a:r>
              <a:rPr lang="en-US" sz="2800" dirty="0" smtClean="0"/>
              <a:t>Comments !!</a:t>
            </a:r>
            <a:endParaRPr lang="en-US" sz="2800" dirty="0"/>
          </a:p>
        </p:txBody>
      </p:sp>
      <p:sp>
        <p:nvSpPr>
          <p:cNvPr id="4" name="Title 3"/>
          <p:cNvSpPr>
            <a:spLocks noGrp="1"/>
          </p:cNvSpPr>
          <p:nvPr>
            <p:ph type="title"/>
          </p:nvPr>
        </p:nvSpPr>
        <p:spPr/>
        <p:txBody>
          <a:bodyPr/>
          <a:lstStyle/>
          <a:p>
            <a:r>
              <a:rPr lang="en-US" dirty="0" smtClean="0"/>
              <a:t>Thanks</a:t>
            </a:r>
            <a:endParaRPr lang="en-US" dirty="0"/>
          </a:p>
        </p:txBody>
      </p:sp>
    </p:spTree>
    <p:extLst>
      <p:ext uri="{BB962C8B-B14F-4D97-AF65-F5344CB8AC3E}">
        <p14:creationId xmlns:p14="http://schemas.microsoft.com/office/powerpoint/2010/main" val="98625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0" y="2290272"/>
            <a:ext cx="10327340" cy="4443813"/>
          </a:xfrm>
        </p:spPr>
        <p:txBody>
          <a:bodyPr>
            <a:noAutofit/>
          </a:bodyPr>
          <a:lstStyle/>
          <a:p>
            <a:r>
              <a:rPr lang="en-IN" sz="1800" dirty="0" smtClean="0"/>
              <a:t>1</a:t>
            </a:r>
            <a:r>
              <a:rPr lang="en-IN" sz="1800" dirty="0"/>
              <a:t>. </a:t>
            </a:r>
            <a:r>
              <a:rPr lang="en-IN" sz="1800" dirty="0" smtClean="0"/>
              <a:t>Introduction</a:t>
            </a:r>
            <a:endParaRPr lang="en-IN" sz="1800" dirty="0"/>
          </a:p>
          <a:p>
            <a:r>
              <a:rPr lang="en-IN" sz="1800" dirty="0" smtClean="0"/>
              <a:t>2.</a:t>
            </a:r>
            <a:r>
              <a:rPr lang="en-IN" sz="1800" dirty="0" smtClean="0"/>
              <a:t> </a:t>
            </a:r>
            <a:r>
              <a:rPr lang="en-IN" sz="1800" dirty="0"/>
              <a:t>Motivation and </a:t>
            </a:r>
            <a:r>
              <a:rPr lang="en-IN" sz="1800" dirty="0" smtClean="0"/>
              <a:t>Objective</a:t>
            </a:r>
            <a:endParaRPr lang="en-IN" sz="1800" dirty="0"/>
          </a:p>
          <a:p>
            <a:r>
              <a:rPr lang="en-IN" sz="1800" dirty="0" smtClean="0"/>
              <a:t>3. Features of Members in Database</a:t>
            </a:r>
          </a:p>
          <a:p>
            <a:r>
              <a:rPr lang="en-IN" sz="1800" dirty="0"/>
              <a:t>3. Features of </a:t>
            </a:r>
            <a:r>
              <a:rPr lang="en-IN" sz="1800" dirty="0" smtClean="0"/>
              <a:t>Librarian </a:t>
            </a:r>
            <a:r>
              <a:rPr lang="en-IN" sz="1800" dirty="0"/>
              <a:t>in </a:t>
            </a:r>
            <a:r>
              <a:rPr lang="en-IN" sz="1800" dirty="0" smtClean="0"/>
              <a:t>Database</a:t>
            </a:r>
            <a:endParaRPr lang="en-IN" sz="1800" dirty="0" smtClean="0"/>
          </a:p>
          <a:p>
            <a:r>
              <a:rPr lang="en-IN" sz="1800" dirty="0" smtClean="0"/>
              <a:t>4. Constraint and Flexibility</a:t>
            </a:r>
          </a:p>
          <a:p>
            <a:r>
              <a:rPr lang="en-IN" sz="1800" dirty="0"/>
              <a:t>5</a:t>
            </a:r>
            <a:r>
              <a:rPr lang="en-IN" sz="1800" dirty="0" smtClean="0"/>
              <a:t>. </a:t>
            </a:r>
            <a:r>
              <a:rPr lang="en-IN" sz="1800" dirty="0"/>
              <a:t>Design and </a:t>
            </a:r>
            <a:r>
              <a:rPr lang="en-IN" sz="1800" dirty="0" smtClean="0"/>
              <a:t>Implementation</a:t>
            </a:r>
          </a:p>
          <a:p>
            <a:pPr lvl="1"/>
            <a:r>
              <a:rPr lang="en-IN" sz="1800" dirty="0"/>
              <a:t>5</a:t>
            </a:r>
            <a:r>
              <a:rPr lang="en-IN" sz="1800" dirty="0" smtClean="0"/>
              <a:t>.1 </a:t>
            </a:r>
            <a:r>
              <a:rPr lang="en-IN" sz="1800" dirty="0" smtClean="0"/>
              <a:t>Relational Schema (normalized</a:t>
            </a:r>
            <a:r>
              <a:rPr lang="en-IN" sz="1800" dirty="0" smtClean="0"/>
              <a:t>)</a:t>
            </a:r>
          </a:p>
          <a:p>
            <a:pPr lvl="1"/>
            <a:r>
              <a:rPr lang="en-US" sz="1800" dirty="0" smtClean="0"/>
              <a:t>5.2 E-R Diagram.</a:t>
            </a:r>
            <a:endParaRPr lang="en-IN" sz="1800" dirty="0" smtClean="0"/>
          </a:p>
          <a:p>
            <a:pPr lvl="1"/>
            <a:r>
              <a:rPr lang="en-IN" sz="1800" dirty="0" smtClean="0"/>
              <a:t>5</a:t>
            </a:r>
            <a:r>
              <a:rPr lang="en-IN" sz="1800" dirty="0" smtClean="0"/>
              <a:t>.2 </a:t>
            </a:r>
            <a:r>
              <a:rPr lang="en-IN" sz="1800" dirty="0" smtClean="0"/>
              <a:t>Tables, Methods</a:t>
            </a:r>
            <a:r>
              <a:rPr lang="en-IN" sz="1800" dirty="0" smtClean="0"/>
              <a:t> </a:t>
            </a:r>
            <a:r>
              <a:rPr lang="en-IN" sz="1800" dirty="0"/>
              <a:t>and SQL </a:t>
            </a:r>
            <a:r>
              <a:rPr lang="en-IN" sz="1800" dirty="0" smtClean="0"/>
              <a:t>Queries</a:t>
            </a:r>
            <a:endParaRPr lang="en-IN" sz="1800" dirty="0"/>
          </a:p>
          <a:p>
            <a:r>
              <a:rPr lang="en-IN" sz="1800" dirty="0"/>
              <a:t>6</a:t>
            </a:r>
            <a:r>
              <a:rPr lang="en-IN" sz="1800" dirty="0" smtClean="0"/>
              <a:t>. </a:t>
            </a:r>
            <a:r>
              <a:rPr lang="en-IN" sz="1800" dirty="0"/>
              <a:t>Experimental Results and </a:t>
            </a:r>
            <a:r>
              <a:rPr lang="en-IN" sz="1800" dirty="0" smtClean="0"/>
              <a:t>Discussion</a:t>
            </a:r>
            <a:endParaRPr lang="en-IN" sz="1800" dirty="0"/>
          </a:p>
          <a:p>
            <a:pPr lvl="1"/>
            <a:r>
              <a:rPr lang="en-IN" sz="1800" dirty="0"/>
              <a:t>6</a:t>
            </a:r>
            <a:r>
              <a:rPr lang="en-IN" sz="1800" dirty="0" smtClean="0"/>
              <a:t>.1 </a:t>
            </a:r>
            <a:r>
              <a:rPr lang="en-IN" sz="1800" dirty="0"/>
              <a:t>Experimental Set Up (back end platform + GUI</a:t>
            </a:r>
            <a:r>
              <a:rPr lang="en-IN" sz="1800" dirty="0" smtClean="0"/>
              <a:t>)</a:t>
            </a:r>
          </a:p>
          <a:p>
            <a:pPr lvl="1"/>
            <a:r>
              <a:rPr lang="en-IN" sz="1800" dirty="0" smtClean="0"/>
              <a:t>6.2 some screen shots</a:t>
            </a:r>
            <a:endParaRPr lang="en-IN" sz="1800" dirty="0"/>
          </a:p>
          <a:p>
            <a:pPr lvl="1"/>
            <a:r>
              <a:rPr lang="en-IN" sz="1800" dirty="0"/>
              <a:t>6</a:t>
            </a:r>
            <a:r>
              <a:rPr lang="en-IN" sz="1800" dirty="0" smtClean="0"/>
              <a:t>.2 </a:t>
            </a:r>
            <a:r>
              <a:rPr lang="en-IN" sz="1800" dirty="0"/>
              <a:t>Future </a:t>
            </a:r>
            <a:r>
              <a:rPr lang="en-IN" sz="1800" dirty="0" smtClean="0"/>
              <a:t>Works</a:t>
            </a:r>
            <a:r>
              <a:rPr lang="en-IN" sz="1800" dirty="0"/>
              <a:t/>
            </a:r>
            <a:br>
              <a:rPr lang="en-IN" sz="1800" dirty="0"/>
            </a:br>
            <a:r>
              <a:rPr lang="en-IN" sz="1800" dirty="0"/>
              <a:t> </a:t>
            </a:r>
          </a:p>
        </p:txBody>
      </p:sp>
      <p:sp>
        <p:nvSpPr>
          <p:cNvPr id="3" name="Title 2"/>
          <p:cNvSpPr>
            <a:spLocks noGrp="1"/>
          </p:cNvSpPr>
          <p:nvPr>
            <p:ph type="title"/>
          </p:nvPr>
        </p:nvSpPr>
        <p:spPr>
          <a:xfrm>
            <a:off x="917987" y="304800"/>
            <a:ext cx="10341684" cy="1147985"/>
          </a:xfrm>
        </p:spPr>
        <p:txBody>
          <a:bodyPr/>
          <a:lstStyle/>
          <a:p>
            <a:r>
              <a:rPr lang="en-IN" b="1" dirty="0" smtClean="0"/>
              <a:t>Content</a:t>
            </a:r>
            <a:endParaRPr lang="en-IN" b="1" dirty="0"/>
          </a:p>
        </p:txBody>
      </p:sp>
      <p:grpSp>
        <p:nvGrpSpPr>
          <p:cNvPr id="2085" name="Group 339"/>
          <p:cNvGrpSpPr>
            <a:grpSpLocks/>
          </p:cNvGrpSpPr>
          <p:nvPr/>
        </p:nvGrpSpPr>
        <p:grpSpPr bwMode="auto">
          <a:xfrm>
            <a:off x="0" y="-61913"/>
            <a:ext cx="614363" cy="403226"/>
            <a:chOff x="1444" y="1898"/>
            <a:chExt cx="771" cy="624"/>
          </a:xfrm>
        </p:grpSpPr>
      </p:grpSp>
    </p:spTree>
    <p:extLst>
      <p:ext uri="{BB962C8B-B14F-4D97-AF65-F5344CB8AC3E}">
        <p14:creationId xmlns:p14="http://schemas.microsoft.com/office/powerpoint/2010/main" val="853979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7987" y="2248348"/>
            <a:ext cx="10327340" cy="4263547"/>
          </a:xfrm>
        </p:spPr>
        <p:txBody>
          <a:bodyPr>
            <a:normAutofit fontScale="92500" lnSpcReduction="20000"/>
          </a:bodyPr>
          <a:lstStyle/>
          <a:p>
            <a:r>
              <a:rPr lang="en-IN" dirty="0" smtClean="0"/>
              <a:t>This project aims </a:t>
            </a:r>
            <a:r>
              <a:rPr lang="en-IN" dirty="0"/>
              <a:t>in developing a computerized system to maintain </a:t>
            </a:r>
            <a:r>
              <a:rPr lang="en-IN" dirty="0" smtClean="0"/>
              <a:t>library Database .</a:t>
            </a:r>
          </a:p>
          <a:p>
            <a:r>
              <a:rPr lang="en-IN" dirty="0" smtClean="0"/>
              <a:t>Library </a:t>
            </a:r>
            <a:r>
              <a:rPr lang="en-IN" dirty="0"/>
              <a:t>Management System is a tool developed that helps librarians and students to access the information in an organized way. </a:t>
            </a:r>
            <a:endParaRPr lang="en-IN" dirty="0" smtClean="0"/>
          </a:p>
          <a:p>
            <a:r>
              <a:rPr lang="en-IN" dirty="0" smtClean="0"/>
              <a:t>This tool has </a:t>
            </a:r>
            <a:r>
              <a:rPr lang="en-IN" dirty="0"/>
              <a:t>two interfaces. One is librarian-side (admin) interface and other is member-side interface. </a:t>
            </a:r>
            <a:endParaRPr lang="en-IN" dirty="0" smtClean="0"/>
          </a:p>
          <a:p>
            <a:r>
              <a:rPr lang="en-IN" dirty="0" smtClean="0"/>
              <a:t>Each </a:t>
            </a:r>
            <a:r>
              <a:rPr lang="en-IN" dirty="0"/>
              <a:t>side interface can be accessed only after logging in with correct ID and password. </a:t>
            </a:r>
            <a:endParaRPr lang="en-IN" dirty="0" smtClean="0"/>
          </a:p>
          <a:p>
            <a:r>
              <a:rPr lang="en-IN" dirty="0" smtClean="0"/>
              <a:t>We </a:t>
            </a:r>
            <a:r>
              <a:rPr lang="en-IN" dirty="0"/>
              <a:t>have also incorporated online notification (email) feature. After </a:t>
            </a:r>
            <a:r>
              <a:rPr lang="en-IN" dirty="0" err="1"/>
              <a:t>updation</a:t>
            </a:r>
            <a:r>
              <a:rPr lang="en-IN" dirty="0"/>
              <a:t> of information or after issue or return of books an email will be sent to corresponding </a:t>
            </a:r>
            <a:r>
              <a:rPr lang="en-IN" dirty="0" smtClean="0"/>
              <a:t>member.</a:t>
            </a:r>
          </a:p>
          <a:p>
            <a:r>
              <a:rPr lang="en-IN" dirty="0" smtClean="0"/>
              <a:t>We </a:t>
            </a:r>
            <a:r>
              <a:rPr lang="en-IN" dirty="0"/>
              <a:t>have also incorporated automatic fine calculation feature.</a:t>
            </a:r>
          </a:p>
          <a:p>
            <a:r>
              <a:rPr lang="en-IN" dirty="0"/>
              <a:t>Overall this project of ours is being developed to help the students as well as staff of library to maintain the library in the best way possible and also reduce the human efforts.</a:t>
            </a:r>
          </a:p>
        </p:txBody>
      </p:sp>
      <p:sp>
        <p:nvSpPr>
          <p:cNvPr id="3" name="Title 2"/>
          <p:cNvSpPr>
            <a:spLocks noGrp="1"/>
          </p:cNvSpPr>
          <p:nvPr>
            <p:ph type="title"/>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117715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This </a:t>
            </a:r>
            <a:r>
              <a:rPr lang="en-US" dirty="0"/>
              <a:t>provides a basic platform </a:t>
            </a:r>
            <a:r>
              <a:rPr lang="en-US" dirty="0" smtClean="0"/>
              <a:t>to Manage Library Database.</a:t>
            </a:r>
          </a:p>
          <a:p>
            <a:r>
              <a:rPr lang="en-US" dirty="0" smtClean="0"/>
              <a:t>The </a:t>
            </a:r>
            <a:r>
              <a:rPr lang="en-US" dirty="0"/>
              <a:t>various database tables used are implemented keeping in mind all the possible situations to be </a:t>
            </a:r>
            <a:r>
              <a:rPr lang="en-US" dirty="0" smtClean="0"/>
              <a:t>encountered</a:t>
            </a:r>
          </a:p>
          <a:p>
            <a:r>
              <a:rPr lang="en-US" dirty="0"/>
              <a:t>Our motivation is to know the implementation of the real life database system and their working.</a:t>
            </a:r>
          </a:p>
          <a:p>
            <a:r>
              <a:rPr lang="en-US" dirty="0"/>
              <a:t>To learn implementation of GUI.</a:t>
            </a:r>
          </a:p>
          <a:p>
            <a:pPr marL="0" indent="0">
              <a:buNone/>
            </a:pPr>
            <a:endParaRPr lang="en-US" dirty="0" smtClean="0"/>
          </a:p>
        </p:txBody>
      </p:sp>
      <p:sp>
        <p:nvSpPr>
          <p:cNvPr id="3" name="Title 2"/>
          <p:cNvSpPr>
            <a:spLocks noGrp="1"/>
          </p:cNvSpPr>
          <p:nvPr>
            <p:ph type="title"/>
          </p:nvPr>
        </p:nvSpPr>
        <p:spPr/>
        <p:txBody>
          <a:bodyPr/>
          <a:lstStyle/>
          <a:p>
            <a:r>
              <a:rPr lang="en-IN" b="1" dirty="0">
                <a:solidFill>
                  <a:schemeClr val="tx1">
                    <a:lumMod val="95000"/>
                    <a:lumOff val="5000"/>
                  </a:schemeClr>
                </a:solidFill>
              </a:rPr>
              <a:t>Motivation and Objective</a:t>
            </a:r>
            <a:r>
              <a:rPr lang="en-US" dirty="0"/>
              <a:t>.</a:t>
            </a:r>
          </a:p>
        </p:txBody>
      </p:sp>
    </p:spTree>
    <p:extLst>
      <p:ext uri="{BB962C8B-B14F-4D97-AF65-F5344CB8AC3E}">
        <p14:creationId xmlns:p14="http://schemas.microsoft.com/office/powerpoint/2010/main" val="248422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Each Member is having an account with his personal details.</a:t>
            </a:r>
          </a:p>
          <a:p>
            <a:r>
              <a:rPr lang="en-IN" dirty="0"/>
              <a:t>Member after logging in can :-</a:t>
            </a:r>
          </a:p>
          <a:p>
            <a:pPr lvl="1"/>
            <a:r>
              <a:rPr lang="en-IN" sz="2400" dirty="0"/>
              <a:t>search </a:t>
            </a:r>
            <a:r>
              <a:rPr lang="en-IN" sz="2400" dirty="0" smtClean="0"/>
              <a:t>books according to:-</a:t>
            </a:r>
          </a:p>
          <a:p>
            <a:pPr lvl="2"/>
            <a:r>
              <a:rPr lang="en-IN" sz="2400" dirty="0"/>
              <a:t>A</a:t>
            </a:r>
            <a:r>
              <a:rPr lang="en-IN" sz="2400" dirty="0" smtClean="0"/>
              <a:t>uthor Name</a:t>
            </a:r>
          </a:p>
          <a:p>
            <a:pPr lvl="2"/>
            <a:r>
              <a:rPr lang="en-IN" sz="2400" dirty="0" smtClean="0"/>
              <a:t>Book title </a:t>
            </a:r>
          </a:p>
          <a:p>
            <a:pPr lvl="2"/>
            <a:r>
              <a:rPr lang="en-IN" sz="2400" dirty="0" smtClean="0"/>
              <a:t>publisher </a:t>
            </a:r>
            <a:r>
              <a:rPr lang="en-IN" sz="2400" dirty="0"/>
              <a:t>name</a:t>
            </a:r>
          </a:p>
          <a:p>
            <a:pPr lvl="1"/>
            <a:r>
              <a:rPr lang="en-IN" sz="2400" dirty="0"/>
              <a:t>issue/return book and also</a:t>
            </a:r>
          </a:p>
          <a:p>
            <a:pPr lvl="1"/>
            <a:r>
              <a:rPr lang="en-IN" sz="2400" dirty="0"/>
              <a:t> can update its information. </a:t>
            </a:r>
            <a:endParaRPr lang="en-IN" sz="2400" dirty="0" smtClean="0"/>
          </a:p>
        </p:txBody>
      </p:sp>
      <p:sp>
        <p:nvSpPr>
          <p:cNvPr id="3" name="Title 2"/>
          <p:cNvSpPr>
            <a:spLocks noGrp="1"/>
          </p:cNvSpPr>
          <p:nvPr>
            <p:ph type="title"/>
          </p:nvPr>
        </p:nvSpPr>
        <p:spPr/>
        <p:txBody>
          <a:bodyPr/>
          <a:lstStyle/>
          <a:p>
            <a:r>
              <a:rPr lang="en-IN" b="1" dirty="0" smtClean="0"/>
              <a:t>Features of Member in Data Base</a:t>
            </a:r>
            <a:endParaRPr lang="en-IN" b="1" dirty="0"/>
          </a:p>
        </p:txBody>
      </p:sp>
    </p:spTree>
    <p:extLst>
      <p:ext uri="{BB962C8B-B14F-4D97-AF65-F5344CB8AC3E}">
        <p14:creationId xmlns:p14="http://schemas.microsoft.com/office/powerpoint/2010/main" val="172563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Each Librarian is having an account with his personal details.</a:t>
            </a:r>
            <a:endParaRPr lang="en-IN" dirty="0"/>
          </a:p>
          <a:p>
            <a:r>
              <a:rPr lang="en-IN" dirty="0"/>
              <a:t>Librarian after logging in can :-</a:t>
            </a:r>
          </a:p>
          <a:p>
            <a:pPr marL="731520" lvl="2"/>
            <a:r>
              <a:rPr lang="en-IN" sz="2400" dirty="0"/>
              <a:t>can update its information. </a:t>
            </a:r>
          </a:p>
          <a:p>
            <a:pPr lvl="1"/>
            <a:r>
              <a:rPr lang="en-IN" sz="2400" dirty="0"/>
              <a:t>View/update member’s information, </a:t>
            </a:r>
          </a:p>
          <a:p>
            <a:pPr lvl="1"/>
            <a:r>
              <a:rPr lang="en-IN" sz="2400" dirty="0"/>
              <a:t>view/update/insert book information, </a:t>
            </a:r>
            <a:endParaRPr lang="en-IN" sz="2400" dirty="0" smtClean="0"/>
          </a:p>
          <a:p>
            <a:pPr lvl="1"/>
            <a:r>
              <a:rPr lang="en-IN" sz="2400" dirty="0" smtClean="0"/>
              <a:t>Add new category to books</a:t>
            </a:r>
            <a:endParaRPr lang="en-IN" sz="2400" dirty="0"/>
          </a:p>
          <a:p>
            <a:pPr lvl="1"/>
            <a:r>
              <a:rPr lang="en-IN" sz="2400" dirty="0"/>
              <a:t>can view borrowed transactions and fined transactions.</a:t>
            </a:r>
          </a:p>
          <a:p>
            <a:pPr lvl="1"/>
            <a:r>
              <a:rPr lang="en-IN" sz="2400" dirty="0"/>
              <a:t>Can search student transaction detail by id and </a:t>
            </a:r>
            <a:r>
              <a:rPr lang="en-IN" sz="2400" dirty="0" smtClean="0"/>
              <a:t>name</a:t>
            </a:r>
            <a:endParaRPr lang="en-IN" sz="2400" dirty="0"/>
          </a:p>
          <a:p>
            <a:pPr marL="0" indent="0">
              <a:buNone/>
            </a:pPr>
            <a:endParaRPr lang="en-IN" dirty="0"/>
          </a:p>
        </p:txBody>
      </p:sp>
      <p:sp>
        <p:nvSpPr>
          <p:cNvPr id="3" name="Title 2"/>
          <p:cNvSpPr>
            <a:spLocks noGrp="1"/>
          </p:cNvSpPr>
          <p:nvPr>
            <p:ph type="title"/>
          </p:nvPr>
        </p:nvSpPr>
        <p:spPr/>
        <p:txBody>
          <a:bodyPr/>
          <a:lstStyle/>
          <a:p>
            <a:r>
              <a:rPr lang="en-IN" b="1" dirty="0" smtClean="0"/>
              <a:t>Features of Librarian in Data Base</a:t>
            </a:r>
            <a:endParaRPr lang="en-IN" b="1" dirty="0"/>
          </a:p>
        </p:txBody>
      </p:sp>
    </p:spTree>
    <p:extLst>
      <p:ext uri="{BB962C8B-B14F-4D97-AF65-F5344CB8AC3E}">
        <p14:creationId xmlns:p14="http://schemas.microsoft.com/office/powerpoint/2010/main" val="639991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dirty="0" smtClean="0"/>
              <a:t>Constraint</a:t>
            </a:r>
          </a:p>
          <a:p>
            <a:pPr lvl="1"/>
            <a:r>
              <a:rPr lang="en-IN" sz="2400" dirty="0" smtClean="0"/>
              <a:t>Student can Avail limited number of books.</a:t>
            </a:r>
          </a:p>
          <a:p>
            <a:pPr lvl="1"/>
            <a:r>
              <a:rPr lang="en-IN" sz="2400" dirty="0" smtClean="0"/>
              <a:t>membership consideration:- </a:t>
            </a:r>
          </a:p>
          <a:p>
            <a:pPr lvl="2"/>
            <a:r>
              <a:rPr lang="en-IN" sz="2400" dirty="0" smtClean="0"/>
              <a:t>student(</a:t>
            </a:r>
            <a:r>
              <a:rPr lang="en-IN" sz="2400" dirty="0" err="1" smtClean="0"/>
              <a:t>btech</a:t>
            </a:r>
            <a:r>
              <a:rPr lang="en-IN" sz="2400" dirty="0" smtClean="0"/>
              <a:t> ,</a:t>
            </a:r>
            <a:r>
              <a:rPr lang="en-IN" sz="2400" dirty="0" err="1" smtClean="0"/>
              <a:t>mtech,msc,phd</a:t>
            </a:r>
            <a:r>
              <a:rPr lang="en-IN" sz="2400" dirty="0" smtClean="0"/>
              <a:t>)</a:t>
            </a:r>
          </a:p>
          <a:p>
            <a:pPr lvl="2"/>
            <a:r>
              <a:rPr lang="en-IN" sz="2400" dirty="0" smtClean="0"/>
              <a:t>prof</a:t>
            </a:r>
          </a:p>
          <a:p>
            <a:r>
              <a:rPr lang="en-IN" dirty="0" smtClean="0"/>
              <a:t>Flexibility</a:t>
            </a:r>
          </a:p>
          <a:p>
            <a:pPr lvl="1"/>
            <a:r>
              <a:rPr lang="en-IN" sz="2400" dirty="0" smtClean="0"/>
              <a:t>If Librarian added a book with new category  which is not available in database the new category with category_id is generated automatically that is there is no constraint on category of books a variety of books can be addressed in this library database system.</a:t>
            </a:r>
            <a:endParaRPr lang="en-IN" sz="2400" dirty="0"/>
          </a:p>
        </p:txBody>
      </p:sp>
      <p:sp>
        <p:nvSpPr>
          <p:cNvPr id="3" name="Title 2"/>
          <p:cNvSpPr>
            <a:spLocks noGrp="1"/>
          </p:cNvSpPr>
          <p:nvPr>
            <p:ph type="title"/>
          </p:nvPr>
        </p:nvSpPr>
        <p:spPr/>
        <p:txBody>
          <a:bodyPr/>
          <a:lstStyle/>
          <a:p>
            <a:r>
              <a:rPr lang="en-US" b="1" dirty="0" smtClean="0"/>
              <a:t>Constraints and Flexibility</a:t>
            </a:r>
            <a:endParaRPr lang="en-IN" b="1" dirty="0"/>
          </a:p>
        </p:txBody>
      </p:sp>
    </p:spTree>
    <p:extLst>
      <p:ext uri="{BB962C8B-B14F-4D97-AF65-F5344CB8AC3E}">
        <p14:creationId xmlns:p14="http://schemas.microsoft.com/office/powerpoint/2010/main" val="1164578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0" y="1974080"/>
            <a:ext cx="10327340" cy="4883920"/>
          </a:xfrm>
        </p:spPr>
        <p:txBody>
          <a:bodyPr/>
          <a:lstStyle/>
          <a:p>
            <a:pPr lvl="0"/>
            <a:r>
              <a:rPr lang="en-US" dirty="0"/>
              <a:t>Entity-Relation Diagrams</a:t>
            </a:r>
            <a:r>
              <a:rPr lang="en-US" dirty="0" smtClean="0"/>
              <a:t>.</a:t>
            </a:r>
            <a:endParaRPr lang="en-US" dirty="0"/>
          </a:p>
          <a:p>
            <a:pPr marL="0" indent="0">
              <a:buNone/>
            </a:pPr>
            <a:endParaRPr lang="en-IN" dirty="0"/>
          </a:p>
        </p:txBody>
      </p:sp>
      <p:sp>
        <p:nvSpPr>
          <p:cNvPr id="3" name="Title 2"/>
          <p:cNvSpPr>
            <a:spLocks noGrp="1"/>
          </p:cNvSpPr>
          <p:nvPr>
            <p:ph type="title"/>
          </p:nvPr>
        </p:nvSpPr>
        <p:spPr/>
        <p:txBody>
          <a:bodyPr/>
          <a:lstStyle/>
          <a:p>
            <a:r>
              <a:rPr lang="en-IN" b="1" dirty="0"/>
              <a:t> Design and Implementation</a:t>
            </a:r>
          </a:p>
        </p:txBody>
      </p:sp>
      <p:pic>
        <p:nvPicPr>
          <p:cNvPr id="4" name="Picture 3" descr="G:\capture\new er - Copy.PNG"/>
          <p:cNvPicPr/>
          <p:nvPr/>
        </p:nvPicPr>
        <p:blipFill>
          <a:blip r:embed="rId2">
            <a:extLst>
              <a:ext uri="{28A0092B-C50C-407E-A947-70E740481C1C}">
                <a14:useLocalDpi xmlns:a14="http://schemas.microsoft.com/office/drawing/2010/main" val="0"/>
              </a:ext>
            </a:extLst>
          </a:blip>
          <a:srcRect/>
          <a:stretch>
            <a:fillRect/>
          </a:stretch>
        </p:blipFill>
        <p:spPr bwMode="auto">
          <a:xfrm>
            <a:off x="1566729" y="2418461"/>
            <a:ext cx="9058541" cy="4281442"/>
          </a:xfrm>
          <a:prstGeom prst="rect">
            <a:avLst/>
          </a:prstGeom>
          <a:noFill/>
          <a:ln>
            <a:noFill/>
          </a:ln>
        </p:spPr>
      </p:pic>
    </p:spTree>
    <p:extLst>
      <p:ext uri="{BB962C8B-B14F-4D97-AF65-F5344CB8AC3E}">
        <p14:creationId xmlns:p14="http://schemas.microsoft.com/office/powerpoint/2010/main" val="171155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dirty="0"/>
              <a:t> Relational Schema (normalized)</a:t>
            </a:r>
            <a:r>
              <a:rPr lang="en-US" dirty="0" smtClean="0"/>
              <a:t>.</a:t>
            </a:r>
          </a:p>
          <a:p>
            <a:pPr lvl="0"/>
            <a:endParaRPr lang="en-US" dirty="0" smtClean="0"/>
          </a:p>
        </p:txBody>
      </p:sp>
      <p:sp>
        <p:nvSpPr>
          <p:cNvPr id="3" name="Title 2"/>
          <p:cNvSpPr>
            <a:spLocks noGrp="1"/>
          </p:cNvSpPr>
          <p:nvPr>
            <p:ph type="title"/>
          </p:nvPr>
        </p:nvSpPr>
        <p:spPr/>
        <p:txBody>
          <a:bodyPr/>
          <a:lstStyle/>
          <a:p>
            <a:r>
              <a:rPr lang="en-IN" b="1" dirty="0"/>
              <a:t> Design and Implementation</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125" y="2680187"/>
            <a:ext cx="9358171" cy="4177813"/>
          </a:xfrm>
          <a:prstGeom prst="rect">
            <a:avLst/>
          </a:prstGeom>
        </p:spPr>
      </p:pic>
    </p:spTree>
    <p:extLst>
      <p:ext uri="{BB962C8B-B14F-4D97-AF65-F5344CB8AC3E}">
        <p14:creationId xmlns:p14="http://schemas.microsoft.com/office/powerpoint/2010/main" val="214053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 for project post-morte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spDef>
      <a:spPr/>
      <a:bodyPr rtlCol="0" anchor="ctr"/>
      <a:lstStyle>
        <a:defPPr algn="ctr">
          <a:defRPr dirty="0"/>
        </a:defPPr>
      </a:lstStyle>
      <a:style>
        <a:lnRef idx="3">
          <a:schemeClr val="lt1"/>
        </a:lnRef>
        <a:fillRef idx="1">
          <a:schemeClr val="accent3"/>
        </a:fillRef>
        <a:effectRef idx="1">
          <a:schemeClr val="accent3"/>
        </a:effectRef>
        <a:fontRef idx="minor">
          <a:schemeClr val="lt1"/>
        </a:fontRef>
      </a:style>
    </a:spDef>
    <a:lnDef>
      <a:spPr/>
      <a:bodyPr/>
      <a:lstStyle/>
      <a:style>
        <a:lnRef idx="1">
          <a:schemeClr val="accent3"/>
        </a:lnRef>
        <a:fillRef idx="0">
          <a:schemeClr val="accent3"/>
        </a:fillRef>
        <a:effectRef idx="0">
          <a:schemeClr val="accent3"/>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Presentation for project post-mortem" id="{42F01CCD-FDAC-4DB9-99AB-456DC36F8B8C}" vid="{1808E04F-CF50-4371-A088-91C77318EA90}"/>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2B37FA-28CB-46C6-A9E3-5E4526C1B1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for project post-mortem</Template>
  <TotalTime>0</TotalTime>
  <Words>499</Words>
  <Application>Microsoft Office PowerPoint</Application>
  <PresentationFormat>Widescreen</PresentationFormat>
  <Paragraphs>87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Rockwell</vt:lpstr>
      <vt:lpstr>Times New Roman</vt:lpstr>
      <vt:lpstr>Wingdings</vt:lpstr>
      <vt:lpstr>Presentation for project post-mortem</vt:lpstr>
      <vt:lpstr>PowerPoint Presentation</vt:lpstr>
      <vt:lpstr>Content</vt:lpstr>
      <vt:lpstr>Introduction</vt:lpstr>
      <vt:lpstr>Motivation and Objective.</vt:lpstr>
      <vt:lpstr>Features of Member in Data Base</vt:lpstr>
      <vt:lpstr>Features of Librarian in Data Base</vt:lpstr>
      <vt:lpstr>Constraints and Flexibility</vt:lpstr>
      <vt:lpstr> Design and Implementation</vt:lpstr>
      <vt:lpstr> Design and Implementation</vt:lpstr>
      <vt:lpstr> Design and Implementation</vt:lpstr>
      <vt:lpstr> Experimental Results and Discussion</vt:lpstr>
      <vt:lpstr>PowerPoint Presentation</vt:lpstr>
      <vt:lpstr>PowerPoint Presentation</vt:lpstr>
      <vt:lpstr>Future Works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2015-11-12T07:40:05Z</dcterms:created>
  <dcterms:modified xsi:type="dcterms:W3CDTF">2015-11-17T18:59:28Z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TC034605419991</vt:lpwstr>
  </property>
</Properties>
</file>