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9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974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197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2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744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1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6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49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26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37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5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2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17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9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66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2CDD855-96F8-4EBF-88C4-245E08F9F00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0A93E-D71E-430B-8F48-31145A1212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E646-DF0F-0989-709B-0CAA525F9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10253274" cy="287382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Architecture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17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E471C19-6AE4-968A-33A6-2AD41A6D2B1A}"/>
              </a:ext>
            </a:extLst>
          </p:cNvPr>
          <p:cNvSpPr txBox="1"/>
          <p:nvPr/>
        </p:nvSpPr>
        <p:spPr>
          <a:xfrm>
            <a:off x="953413" y="281786"/>
            <a:ext cx="8566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 Everyone,</a:t>
            </a:r>
          </a:p>
          <a:p>
            <a:endParaRPr lang="en-US" dirty="0"/>
          </a:p>
          <a:p>
            <a:r>
              <a:rPr lang="en-US" dirty="0"/>
              <a:t>I am Shankar, working as an Azure Data Engineer. I’m excited to share my latest project with you. I hope you find it insightful and engaging.</a:t>
            </a:r>
          </a:p>
          <a:p>
            <a:r>
              <a:rPr lang="en-US" dirty="0"/>
              <a:t>Below is the data architecture I’ve implemented for this project. It is based on the </a:t>
            </a:r>
            <a:r>
              <a:rPr lang="en-US" b="1" dirty="0"/>
              <a:t>Multi-Hop Architecture (also known as the Medallion Architecture)</a:t>
            </a:r>
            <a:r>
              <a:rPr lang="en-US" dirty="0"/>
              <a:t>, which includes three layers: </a:t>
            </a:r>
            <a:r>
              <a:rPr lang="en-US" b="1" dirty="0"/>
              <a:t>Bronze</a:t>
            </a:r>
            <a:r>
              <a:rPr lang="en-US" dirty="0"/>
              <a:t>, </a:t>
            </a:r>
            <a:r>
              <a:rPr lang="en-US" b="1" dirty="0"/>
              <a:t>Silver</a:t>
            </a:r>
            <a:r>
              <a:rPr lang="en-US" dirty="0"/>
              <a:t>, and </a:t>
            </a:r>
            <a:r>
              <a:rPr lang="en-US" b="1" dirty="0"/>
              <a:t>Gold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01A3A46-7886-BA58-CCCE-CD14D01E5E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413" y="2380452"/>
            <a:ext cx="8566133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3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34BD-717A-E7E9-E26B-1FC43958D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5286"/>
          </a:xfrm>
        </p:spPr>
        <p:txBody>
          <a:bodyPr/>
          <a:lstStyle/>
          <a:p>
            <a:r>
              <a:rPr lang="en-US" dirty="0"/>
              <a:t>Bronze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46AA7-812F-0AE5-A88B-34273A2E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1857"/>
            <a:ext cx="8596668" cy="53775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 Data:</a:t>
            </a:r>
          </a:p>
          <a:p>
            <a:r>
              <a:rPr lang="en-US" dirty="0"/>
              <a:t>The data is sourced from an HTTP connection, enabling the ingestion of real-time data streams.</a:t>
            </a:r>
          </a:p>
          <a:p>
            <a:pPr marL="0" indent="0">
              <a:buNone/>
            </a:pPr>
            <a:r>
              <a:rPr lang="en-US" dirty="0"/>
              <a:t>Data Orchestration:</a:t>
            </a:r>
          </a:p>
          <a:p>
            <a:r>
              <a:rPr lang="en-US" dirty="0"/>
              <a:t>Here, azure Data Factory is implemented as the orchestration tool to extract data from the source and load it into the Azure Data Lake.</a:t>
            </a:r>
          </a:p>
          <a:p>
            <a:pPr marL="0" indent="0">
              <a:buNone/>
            </a:pPr>
            <a:r>
              <a:rPr lang="en-US" dirty="0"/>
              <a:t>Raw Data Storage:</a:t>
            </a:r>
          </a:p>
          <a:p>
            <a:r>
              <a:rPr lang="en-US" dirty="0"/>
              <a:t>The Bronze Layer stores raw, unprocessed data exactly as received from the source, without any transformations or cleaning. Stored as a </a:t>
            </a:r>
            <a:r>
              <a:rPr lang="en-US" b="1" dirty="0"/>
              <a:t>CSV file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What I will do: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Serve as the </a:t>
            </a:r>
            <a:r>
              <a:rPr lang="en-US" b="1" dirty="0"/>
              <a:t>ingestion layer</a:t>
            </a:r>
            <a:r>
              <a:rPr lang="en-US" dirty="0"/>
              <a:t> in the data architecture, ensuring seamless and efficient data capture from source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both </a:t>
            </a:r>
            <a:r>
              <a:rPr lang="en-US" b="1" dirty="0"/>
              <a:t>static pipelines</a:t>
            </a:r>
            <a:r>
              <a:rPr lang="en-US" dirty="0"/>
              <a:t> for predefined data patterns and </a:t>
            </a:r>
            <a:r>
              <a:rPr lang="en-US" b="1" dirty="0"/>
              <a:t>dynamic pipelines</a:t>
            </a:r>
            <a:r>
              <a:rPr lang="en-US" dirty="0"/>
              <a:t> to handle flexible or real-time data streams.</a:t>
            </a:r>
          </a:p>
        </p:txBody>
      </p:sp>
    </p:spTree>
    <p:extLst>
      <p:ext uri="{BB962C8B-B14F-4D97-AF65-F5344CB8AC3E}">
        <p14:creationId xmlns:p14="http://schemas.microsoft.com/office/powerpoint/2010/main" val="170209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AD32-0840-4F2B-586F-D9B04E6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343"/>
          </a:xfrm>
        </p:spPr>
        <p:txBody>
          <a:bodyPr/>
          <a:lstStyle/>
          <a:p>
            <a:r>
              <a:rPr lang="en-US" dirty="0"/>
              <a:t>Silver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68E7D-3A3F-AEDD-3092-BE8674E6A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43"/>
            <a:ext cx="8596668" cy="52033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will I do: </a:t>
            </a:r>
          </a:p>
          <a:p>
            <a:r>
              <a:rPr lang="en-US" dirty="0"/>
              <a:t>In this layer, we interact with Databricks to transform the raw data from the Bronze Layer.</a:t>
            </a:r>
          </a:p>
          <a:p>
            <a:r>
              <a:rPr lang="en-US" dirty="0"/>
              <a:t>To connect the </a:t>
            </a:r>
            <a:r>
              <a:rPr lang="en-US" dirty="0" err="1"/>
              <a:t>databricks</a:t>
            </a:r>
            <a:r>
              <a:rPr lang="en-US" dirty="0"/>
              <a:t> with </a:t>
            </a:r>
            <a:r>
              <a:rPr lang="en-US" dirty="0" err="1"/>
              <a:t>datalake</a:t>
            </a:r>
            <a:r>
              <a:rPr lang="en-US" dirty="0"/>
              <a:t> storage , I will connect through service principle application.</a:t>
            </a:r>
          </a:p>
          <a:p>
            <a:r>
              <a:rPr lang="en-US" dirty="0"/>
              <a:t>Transformation logic is implemented based on the specific requirements for analysis, such as cleaning, filtering and enriching the data.</a:t>
            </a:r>
          </a:p>
          <a:p>
            <a:r>
              <a:rPr lang="en-US" dirty="0"/>
              <a:t>After the transformation process, the resulting data is stored in </a:t>
            </a:r>
            <a:r>
              <a:rPr lang="en-US" b="1" dirty="0"/>
              <a:t>Parquet file </a:t>
            </a:r>
            <a:r>
              <a:rPr lang="en-US" dirty="0"/>
              <a:t>format within the </a:t>
            </a:r>
            <a:r>
              <a:rPr lang="en-US" b="1" dirty="0"/>
              <a:t>Azure Data Lake </a:t>
            </a:r>
            <a:r>
              <a:rPr lang="en-US" dirty="0"/>
              <a:t>under the Silver Layer.</a:t>
            </a:r>
          </a:p>
          <a:p>
            <a:r>
              <a:rPr lang="en-US" dirty="0"/>
              <a:t>The Silver Layer contains refined and structured data, making it ready for downstream processes, including advanced analytics and reporting.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55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50B7-584D-52BE-05AD-27268158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9343"/>
          </a:xfrm>
        </p:spPr>
        <p:txBody>
          <a:bodyPr/>
          <a:lstStyle/>
          <a:p>
            <a:r>
              <a:rPr lang="en-US" dirty="0"/>
              <a:t>Gold Layer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2FADA-1E41-57FF-786D-A0FC44A51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8944"/>
            <a:ext cx="8596668" cy="3951514"/>
          </a:xfrm>
        </p:spPr>
        <p:txBody>
          <a:bodyPr/>
          <a:lstStyle/>
          <a:p>
            <a:r>
              <a:rPr lang="en-IN" b="1" dirty="0"/>
              <a:t>Use Azure Synapse and Power BI for </a:t>
            </a:r>
            <a:r>
              <a:rPr lang="en-IN" b="1" dirty="0" err="1"/>
              <a:t>analyzing</a:t>
            </a:r>
            <a:r>
              <a:rPr lang="en-IN" b="1" dirty="0"/>
              <a:t> data and creating dashboards for stakeholders.</a:t>
            </a:r>
          </a:p>
          <a:p>
            <a:r>
              <a:rPr lang="en-IN" b="1" dirty="0"/>
              <a:t>Create views from Silver Layer data stored in Parquet format.</a:t>
            </a:r>
          </a:p>
          <a:p>
            <a:r>
              <a:rPr lang="en-IN" b="1" dirty="0"/>
              <a:t>Build Delta Tables from Gold Layer Views for consistency and scalability.</a:t>
            </a:r>
          </a:p>
          <a:p>
            <a:r>
              <a:rPr lang="en-IN" b="1" dirty="0"/>
              <a:t>Use a serverless database in Azure Synapse for cost-effective querying and data management.</a:t>
            </a:r>
          </a:p>
          <a:p>
            <a:r>
              <a:rPr lang="en-IN" b="1" dirty="0"/>
              <a:t>Deliver curated datasets optimized for reporting, visualization,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267313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374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Ion</vt:lpstr>
      <vt:lpstr>Data Architecture</vt:lpstr>
      <vt:lpstr>PowerPoint Presentation</vt:lpstr>
      <vt:lpstr>Bronze Layer</vt:lpstr>
      <vt:lpstr>Silver Layer</vt:lpstr>
      <vt:lpstr>Gold Layer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B, Shankaranarayanan (Cognizant)</dc:creator>
  <cp:lastModifiedBy>B, Shankaranarayanan (Cognizant)</cp:lastModifiedBy>
  <cp:revision>1</cp:revision>
  <dcterms:created xsi:type="dcterms:W3CDTF">2025-03-31T13:14:28Z</dcterms:created>
  <dcterms:modified xsi:type="dcterms:W3CDTF">2025-03-31T14:17:03Z</dcterms:modified>
</cp:coreProperties>
</file>