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8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7A3737-77A3-40DF-9EF8-63CC71EA01AB}" v="2" dt="2023-06-09T11:38:31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karagouda patil" userId="64bed1d14d4f9ba6" providerId="LiveId" clId="{937A3737-77A3-40DF-9EF8-63CC71EA01AB}"/>
    <pc:docChg chg="modSld">
      <pc:chgData name="shankaragouda patil" userId="64bed1d14d4f9ba6" providerId="LiveId" clId="{937A3737-77A3-40DF-9EF8-63CC71EA01AB}" dt="2023-06-09T11:38:19.219" v="46" actId="14100"/>
      <pc:docMkLst>
        <pc:docMk/>
      </pc:docMkLst>
      <pc:sldChg chg="modSp mod">
        <pc:chgData name="shankaragouda patil" userId="64bed1d14d4f9ba6" providerId="LiveId" clId="{937A3737-77A3-40DF-9EF8-63CC71EA01AB}" dt="2023-06-09T11:38:19.219" v="46" actId="14100"/>
        <pc:sldMkLst>
          <pc:docMk/>
          <pc:sldMk cId="0" sldId="256"/>
        </pc:sldMkLst>
        <pc:spChg chg="mod">
          <ac:chgData name="shankaragouda patil" userId="64bed1d14d4f9ba6" providerId="LiveId" clId="{937A3737-77A3-40DF-9EF8-63CC71EA01AB}" dt="2023-06-09T11:38:19.219" v="46" actId="14100"/>
          <ac:spMkLst>
            <pc:docMk/>
            <pc:sldMk cId="0" sldId="256"/>
            <ac:spMk id="8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83BC64-96E0-4EC5-8761-D5BD79BAF93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0D4D28B-4D3A-47EC-880F-4687623D318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607638E-6CEE-42F4-8803-0EA90BF2A53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74392E5-7A3F-4CBF-B3BD-A709F5E41CB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94B6D2"/>
                </a:solidFill>
                <a:latin typeface="Corbel"/>
              </a:rPr>
              <a:t>&lt;date/time&gt;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algn="r">
              <a:lnSpc>
                <a:spcPct val="100000"/>
              </a:lnSpc>
              <a:buNone/>
            </a:pPr>
            <a:fld id="{58A903C0-5F1A-4F6F-8A07-63ED30BE563A}" type="slidenum">
              <a:rPr lang="en-IN" sz="1200" b="0" strike="noStrike" spc="-1" smtClean="0">
                <a:solidFill>
                  <a:srgbClr val="94B6D2"/>
                </a:solidFill>
                <a:latin typeface="Corbel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328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94B6D2"/>
                </a:solidFill>
                <a:latin typeface="Corbel"/>
              </a:rPr>
              <a:t>&lt;date/time&gt;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58A903C0-5F1A-4F6F-8A07-63ED30BE563A}" type="slidenum">
              <a:rPr lang="en-IN" sz="1200" b="0" strike="noStrike" spc="-1" smtClean="0">
                <a:solidFill>
                  <a:srgbClr val="94B6D2"/>
                </a:solidFill>
                <a:latin typeface="Corbel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0720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94B6D2"/>
                </a:solidFill>
                <a:latin typeface="Corbel"/>
              </a:rPr>
              <a:t>&lt;date/time&gt;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58A903C0-5F1A-4F6F-8A07-63ED30BE563A}" type="slidenum">
              <a:rPr lang="en-IN" sz="1200" b="0" strike="noStrike" spc="-1" smtClean="0">
                <a:solidFill>
                  <a:srgbClr val="94B6D2"/>
                </a:solidFill>
                <a:latin typeface="Corbel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366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94B6D2"/>
                </a:solidFill>
                <a:latin typeface="Corbel"/>
              </a:rPr>
              <a:t>&lt;date/time&gt;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58A903C0-5F1A-4F6F-8A07-63ED30BE563A}" type="slidenum">
              <a:rPr lang="en-IN" sz="1200" b="0" strike="noStrike" spc="-1" smtClean="0">
                <a:solidFill>
                  <a:srgbClr val="94B6D2"/>
                </a:solidFill>
                <a:latin typeface="Corbel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2195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94B6D2"/>
                </a:solidFill>
                <a:latin typeface="Corbel"/>
              </a:rPr>
              <a:t>&lt;date/time&gt;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58A903C0-5F1A-4F6F-8A07-63ED30BE563A}" type="slidenum">
              <a:rPr lang="en-IN" sz="1200" b="0" strike="noStrike" spc="-1" smtClean="0">
                <a:solidFill>
                  <a:srgbClr val="94B6D2"/>
                </a:solidFill>
                <a:latin typeface="Corbel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748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0ED4-EB63-4687-BDA8-35E531284A9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1189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94B6D2"/>
                </a:solidFill>
                <a:latin typeface="Corbel"/>
              </a:rPr>
              <a:t>&lt;date/time&gt;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58A903C0-5F1A-4F6F-8A07-63ED30BE563A}" type="slidenum">
              <a:rPr lang="en-IN" sz="1200" b="0" strike="noStrike" spc="-1" smtClean="0">
                <a:solidFill>
                  <a:srgbClr val="94B6D2"/>
                </a:solidFill>
                <a:latin typeface="Corbel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004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68B8901-AF84-48D9-B374-90DE99004B9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94B6D2"/>
                </a:solidFill>
                <a:latin typeface="Corbel"/>
              </a:rPr>
              <a:t>&lt;date/time&gt;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58A903C0-5F1A-4F6F-8A07-63ED30BE563A}" type="slidenum">
              <a:rPr lang="en-IN" sz="1200" b="0" strike="noStrike" spc="-1" smtClean="0">
                <a:solidFill>
                  <a:srgbClr val="94B6D2"/>
                </a:solidFill>
                <a:latin typeface="Corbel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928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94B6D2"/>
                </a:solidFill>
                <a:latin typeface="Corbel"/>
              </a:rPr>
              <a:t>&lt;date/time&gt;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58A903C0-5F1A-4F6F-8A07-63ED30BE563A}" type="slidenum">
              <a:rPr lang="en-IN" sz="1200" b="0" strike="noStrike" spc="-1" smtClean="0">
                <a:solidFill>
                  <a:srgbClr val="94B6D2"/>
                </a:solidFill>
                <a:latin typeface="Corbel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8124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94B6D2"/>
                </a:solidFill>
                <a:latin typeface="Corbel"/>
              </a:rPr>
              <a:t>&lt;date/time&gt;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58A903C0-5F1A-4F6F-8A07-63ED30BE563A}" type="slidenum">
              <a:rPr lang="en-IN" sz="1200" b="0" strike="noStrike" spc="-1" smtClean="0">
                <a:solidFill>
                  <a:srgbClr val="94B6D2"/>
                </a:solidFill>
                <a:latin typeface="Corbel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3140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94B6D2"/>
                </a:solidFill>
                <a:latin typeface="Corbel"/>
              </a:rPr>
              <a:t>&lt;date/time&gt;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58A903C0-5F1A-4F6F-8A07-63ED30BE563A}" type="slidenum">
              <a:rPr lang="en-IN" sz="1200" b="0" strike="noStrike" spc="-1" smtClean="0">
                <a:solidFill>
                  <a:srgbClr val="94B6D2"/>
                </a:solidFill>
                <a:latin typeface="Corbel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848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94B6D2"/>
                </a:solidFill>
                <a:latin typeface="Corbel"/>
              </a:rPr>
              <a:t>&lt;date/time&gt;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58A903C0-5F1A-4F6F-8A07-63ED30BE563A}" type="slidenum">
              <a:rPr lang="en-IN" sz="1200" b="0" strike="noStrike" spc="-1" smtClean="0">
                <a:solidFill>
                  <a:srgbClr val="94B6D2"/>
                </a:solidFill>
                <a:latin typeface="Corbel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4565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94B6D2"/>
                </a:solidFill>
                <a:latin typeface="Corbel"/>
              </a:rPr>
              <a:t>&lt;date/time&gt;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58A903C0-5F1A-4F6F-8A07-63ED30BE563A}" type="slidenum">
              <a:rPr lang="en-IN" sz="1200" b="0" strike="noStrike" spc="-1" smtClean="0">
                <a:solidFill>
                  <a:srgbClr val="94B6D2"/>
                </a:solidFill>
                <a:latin typeface="Corbel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27976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94B6D2"/>
                </a:solidFill>
                <a:latin typeface="Corbel"/>
              </a:rPr>
              <a:t>&lt;date/time&gt;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58A903C0-5F1A-4F6F-8A07-63ED30BE563A}" type="slidenum">
              <a:rPr lang="en-IN" sz="1200" b="0" strike="noStrike" spc="-1" smtClean="0">
                <a:solidFill>
                  <a:srgbClr val="94B6D2"/>
                </a:solidFill>
                <a:latin typeface="Corbel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96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94B6D2"/>
                </a:solidFill>
                <a:latin typeface="Corbel"/>
              </a:rPr>
              <a:t>&lt;date/time&gt;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58A903C0-5F1A-4F6F-8A07-63ED30BE563A}" type="slidenum">
              <a:rPr lang="en-IN" sz="1200" b="0" strike="noStrike" spc="-1" smtClean="0">
                <a:solidFill>
                  <a:srgbClr val="94B6D2"/>
                </a:solidFill>
                <a:latin typeface="Corbel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6257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94B6D2"/>
                </a:solidFill>
                <a:latin typeface="Corbel"/>
              </a:rPr>
              <a:t>&lt;date/time&gt;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58A903C0-5F1A-4F6F-8A07-63ED30BE563A}" type="slidenum">
              <a:rPr lang="en-IN" sz="1200" b="0" strike="noStrike" spc="-1" smtClean="0">
                <a:solidFill>
                  <a:srgbClr val="94B6D2"/>
                </a:solidFill>
                <a:latin typeface="Corbel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7836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94B6D2"/>
                </a:solidFill>
                <a:latin typeface="Corbel"/>
              </a:rPr>
              <a:t>&lt;date/time&gt;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58A903C0-5F1A-4F6F-8A07-63ED30BE563A}" type="slidenum">
              <a:rPr lang="en-IN" sz="1200" b="0" strike="noStrike" spc="-1" smtClean="0">
                <a:solidFill>
                  <a:srgbClr val="94B6D2"/>
                </a:solidFill>
                <a:latin typeface="Corbel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43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319EF98-D43A-413A-B753-1895FAF9FF7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27F9BC6-7548-4D7E-8469-16A94EABD4D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0E6F350-97EF-49F5-8829-9DD4E89CCEC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BDEDFD-E695-4BC5-A5F7-39735A33212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DFBC1F8-F031-4FA8-A847-1BFB0CA41AD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85346A0-75E3-451D-B0F8-66AE859E22B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44BF39C-42F2-4AF3-AB2B-8B4E8D63508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6"/>
          <p:cNvSpPr/>
          <p:nvPr/>
        </p:nvSpPr>
        <p:spPr>
          <a:xfrm>
            <a:off x="231120" y="243720"/>
            <a:ext cx="11724120" cy="63774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94B6D2"/>
                </a:solidFill>
                <a:latin typeface="Corbel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dt" idx="4"/>
          </p:nvPr>
        </p:nvSpPr>
        <p:spPr>
          <a:xfrm>
            <a:off x="1143000" y="6223680"/>
            <a:ext cx="2328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IN" sz="1200" b="0" strike="noStrike" spc="-1">
                <a:solidFill>
                  <a:srgbClr val="94B6D2"/>
                </a:solidFill>
                <a:latin typeface="Corbe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94B6D2"/>
                </a:solidFill>
                <a:latin typeface="Corbel"/>
              </a:rPr>
              <a:t>&lt;date/time&gt;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 idx="5"/>
          </p:nvPr>
        </p:nvSpPr>
        <p:spPr>
          <a:xfrm>
            <a:off x="3949200" y="6223680"/>
            <a:ext cx="471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sldNum" idx="6"/>
          </p:nvPr>
        </p:nvSpPr>
        <p:spPr>
          <a:xfrm>
            <a:off x="9329400" y="6223680"/>
            <a:ext cx="1705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solidFill>
                  <a:srgbClr val="94B6D2"/>
                </a:solidFill>
                <a:latin typeface="Corbe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0D0FDD-28C2-4CCE-9D52-E2A6EBF3ACAC}" type="slidenum">
              <a:rPr lang="en-IN" sz="1200" b="0" strike="noStrike" spc="-1">
                <a:solidFill>
                  <a:srgbClr val="94B6D2"/>
                </a:solidFill>
                <a:latin typeface="Corbel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94B6D2"/>
                </a:solidFill>
                <a:latin typeface="Corbe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94B6D2"/>
                </a:solidFill>
                <a:latin typeface="Corbe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94B6D2"/>
                </a:solidFill>
                <a:latin typeface="Corbe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94B6D2"/>
                </a:solidFill>
                <a:latin typeface="Corbe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94B6D2"/>
                </a:solidFill>
                <a:latin typeface="Corbe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94B6D2"/>
                </a:solidFill>
                <a:latin typeface="Corbe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94B6D2"/>
                </a:solidFill>
                <a:latin typeface="Corbe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94B6D2"/>
                </a:solidFill>
                <a:latin typeface="Corbel"/>
              </a:rPr>
              <a:t>&lt;date/time&gt;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0D0FDD-28C2-4CCE-9D52-E2A6EBF3ACAC}" type="slidenum">
              <a:rPr lang="en-IN" sz="1200" b="0" strike="noStrike" spc="-1" smtClean="0">
                <a:solidFill>
                  <a:srgbClr val="94B6D2"/>
                </a:solidFill>
                <a:latin typeface="Corbel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872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1"/>
          <p:cNvSpPr/>
          <p:nvPr/>
        </p:nvSpPr>
        <p:spPr>
          <a:xfrm>
            <a:off x="3218040" y="2261520"/>
            <a:ext cx="9484560" cy="169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500" b="1" strike="noStrike" spc="-1">
                <a:solidFill>
                  <a:srgbClr val="000000"/>
                </a:solidFill>
                <a:latin typeface="Arial Black"/>
              </a:rPr>
              <a:t>Machine Learning</a:t>
            </a:r>
            <a:endParaRPr lang="en-IN" sz="35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3500" b="1" strike="noStrike" spc="-1">
                <a:solidFill>
                  <a:srgbClr val="000000"/>
                </a:solidFill>
                <a:latin typeface="Arial Black"/>
              </a:rPr>
              <a:t>       Project</a:t>
            </a:r>
            <a:endParaRPr lang="en-IN" sz="35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3500" b="1" strike="noStrike" spc="-1">
                <a:solidFill>
                  <a:srgbClr val="000000"/>
                </a:solidFill>
                <a:latin typeface="Arial Black"/>
              </a:rPr>
              <a:t>Topic: Diabetes.</a:t>
            </a:r>
            <a:endParaRPr lang="en-IN" sz="3500" b="0" strike="noStrike" spc="-1">
              <a:latin typeface="Arial"/>
            </a:endParaRPr>
          </a:p>
        </p:txBody>
      </p:sp>
      <p:sp>
        <p:nvSpPr>
          <p:cNvPr id="85" name="TextBox 3"/>
          <p:cNvSpPr/>
          <p:nvPr/>
        </p:nvSpPr>
        <p:spPr>
          <a:xfrm>
            <a:off x="7561006" y="5329800"/>
            <a:ext cx="4343114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000" b="1" strike="noStrike" spc="-1" dirty="0">
                <a:solidFill>
                  <a:srgbClr val="000000"/>
                </a:solidFill>
                <a:latin typeface="Arial"/>
              </a:rPr>
              <a:t>Done By : </a:t>
            </a:r>
            <a:r>
              <a:rPr lang="en-IN" sz="2000" b="1" spc="-1" dirty="0">
                <a:solidFill>
                  <a:srgbClr val="000000"/>
                </a:solidFill>
                <a:latin typeface="Arial"/>
              </a:rPr>
              <a:t>Shankaragouda R Patil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000" b="1" strike="noStrike" spc="-1" dirty="0">
                <a:solidFill>
                  <a:srgbClr val="000000"/>
                </a:solidFill>
                <a:latin typeface="Arial"/>
              </a:rPr>
              <a:t>Submitted To : CVSN REDDY</a:t>
            </a:r>
            <a:endParaRPr lang="en-IN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2"/>
          <p:cNvSpPr/>
          <p:nvPr/>
        </p:nvSpPr>
        <p:spPr>
          <a:xfrm>
            <a:off x="551160" y="1775520"/>
            <a:ext cx="6098400" cy="161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IN" sz="2500" b="0" strike="noStrike" spc="-1">
                <a:solidFill>
                  <a:srgbClr val="000000"/>
                </a:solidFill>
                <a:latin typeface="Arial"/>
              </a:rPr>
              <a:t>Machine Learning method in which the user is rewarded for the desired behaviour or punished for the undesired behaviour.</a:t>
            </a:r>
            <a:endParaRPr lang="en-IN" sz="2500" b="0" strike="noStrike" spc="-1">
              <a:latin typeface="Arial"/>
            </a:endParaRPr>
          </a:p>
        </p:txBody>
      </p:sp>
      <p:pic>
        <p:nvPicPr>
          <p:cNvPr id="114" name="Picture 2" descr="Introduction to Reinforcement Learning for Beginners"/>
          <p:cNvPicPr/>
          <p:nvPr/>
        </p:nvPicPr>
        <p:blipFill>
          <a:blip r:embed="rId2"/>
          <a:stretch/>
        </p:blipFill>
        <p:spPr>
          <a:xfrm>
            <a:off x="5088600" y="3192840"/>
            <a:ext cx="6552000" cy="3286080"/>
          </a:xfrm>
          <a:prstGeom prst="rect">
            <a:avLst/>
          </a:prstGeom>
          <a:ln w="0">
            <a:noFill/>
          </a:ln>
        </p:spPr>
      </p:pic>
      <p:sp>
        <p:nvSpPr>
          <p:cNvPr id="115" name="TextBox 1"/>
          <p:cNvSpPr/>
          <p:nvPr/>
        </p:nvSpPr>
        <p:spPr>
          <a:xfrm>
            <a:off x="1073520" y="506160"/>
            <a:ext cx="936000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Reinforcement Learning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27160" y="31572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4400" b="1" strike="noStrike" spc="-1">
                <a:solidFill>
                  <a:srgbClr val="000000"/>
                </a:solidFill>
                <a:latin typeface="Arial"/>
              </a:rPr>
              <a:t>Explain Different Machine learning algorithms with example</a:t>
            </a:r>
            <a:endParaRPr lang="en-US" sz="4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7" name="TextBox 2"/>
          <p:cNvSpPr/>
          <p:nvPr/>
        </p:nvSpPr>
        <p:spPr>
          <a:xfrm>
            <a:off x="444600" y="2334960"/>
            <a:ext cx="473508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Regression Algorithm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18" name="TextBox 4"/>
          <p:cNvSpPr/>
          <p:nvPr/>
        </p:nvSpPr>
        <p:spPr>
          <a:xfrm>
            <a:off x="714240" y="3160080"/>
            <a:ext cx="5587920" cy="191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Microsoft Himalaya"/>
              </a:rPr>
              <a:t>Regression Algorithm means which have a continuous data.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Microsoft Himalaya"/>
              </a:rPr>
              <a:t>In regression we use only: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Microsoft Himalaya"/>
              </a:rPr>
              <a:t>Linear regression</a:t>
            </a:r>
            <a:endParaRPr lang="en-IN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Microsoft Himalaya"/>
              </a:rPr>
              <a:t>Non-Linear regression</a:t>
            </a:r>
            <a:endParaRPr lang="en-IN" sz="2000" b="0" strike="noStrike" spc="-1">
              <a:latin typeface="Arial"/>
            </a:endParaRPr>
          </a:p>
        </p:txBody>
      </p:sp>
      <p:pic>
        <p:nvPicPr>
          <p:cNvPr id="119" name="Picture 2" descr="Types of Regression Analysis in Machine Learning"/>
          <p:cNvPicPr/>
          <p:nvPr/>
        </p:nvPicPr>
        <p:blipFill>
          <a:blip r:embed="rId2"/>
          <a:stretch/>
        </p:blipFill>
        <p:spPr>
          <a:xfrm>
            <a:off x="6376680" y="1975680"/>
            <a:ext cx="5587920" cy="4065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06800" y="511560"/>
            <a:ext cx="5846760" cy="1153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3000"/>
          </a:bodyPr>
          <a:lstStyle/>
          <a:p>
            <a:pPr>
              <a:lnSpc>
                <a:spcPct val="90000"/>
              </a:lnSpc>
              <a:buNone/>
            </a:pPr>
            <a:r>
              <a:rPr lang="en-IN" sz="4400" b="1" strike="noStrike" spc="-1">
                <a:solidFill>
                  <a:srgbClr val="000000"/>
                </a:solidFill>
                <a:latin typeface="Arial"/>
              </a:rPr>
              <a:t>Regression Algorithm</a:t>
            </a:r>
            <a:endParaRPr lang="en-US" sz="4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1" name="TextBox 2"/>
          <p:cNvSpPr/>
          <p:nvPr/>
        </p:nvSpPr>
        <p:spPr>
          <a:xfrm>
            <a:off x="783000" y="1893960"/>
            <a:ext cx="2547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Linear Regression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22" name="TextBox 3"/>
          <p:cNvSpPr/>
          <p:nvPr/>
        </p:nvSpPr>
        <p:spPr>
          <a:xfrm>
            <a:off x="6727320" y="1893960"/>
            <a:ext cx="35431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Non-linear Regression</a:t>
            </a:r>
            <a:endParaRPr lang="en-IN" sz="2000" b="0" strike="noStrike" spc="-1">
              <a:latin typeface="Arial"/>
            </a:endParaRPr>
          </a:p>
        </p:txBody>
      </p:sp>
      <p:pic>
        <p:nvPicPr>
          <p:cNvPr id="123" name="Picture 2" descr="Linear Regression Explained (For Machine Learning)"/>
          <p:cNvPicPr/>
          <p:nvPr/>
        </p:nvPicPr>
        <p:blipFill>
          <a:blip r:embed="rId2"/>
          <a:stretch/>
        </p:blipFill>
        <p:spPr>
          <a:xfrm>
            <a:off x="406800" y="2678040"/>
            <a:ext cx="4377240" cy="385308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4"/>
          <p:cNvPicPr/>
          <p:nvPr/>
        </p:nvPicPr>
        <p:blipFill>
          <a:blip r:embed="rId3"/>
          <a:stretch/>
        </p:blipFill>
        <p:spPr>
          <a:xfrm>
            <a:off x="6095880" y="2678040"/>
            <a:ext cx="4892760" cy="3853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66040" y="306000"/>
            <a:ext cx="9687240" cy="1287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4400" b="1" strike="noStrike" spc="-1">
                <a:solidFill>
                  <a:srgbClr val="000000"/>
                </a:solidFill>
                <a:latin typeface="Arial"/>
              </a:rPr>
              <a:t>Classification Algorithm</a:t>
            </a:r>
            <a:endParaRPr lang="en-US" sz="4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6" name="TextBox 3"/>
          <p:cNvSpPr/>
          <p:nvPr/>
        </p:nvSpPr>
        <p:spPr>
          <a:xfrm>
            <a:off x="427680" y="1679040"/>
            <a:ext cx="6098400" cy="313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Microsoft Himalaya"/>
              </a:rPr>
              <a:t>Classifying the data either one like Yes Or No, Ture Or False etc.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Microsoft Himalaya"/>
              </a:rPr>
              <a:t>In classifying we use: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0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Corbel"/>
              <a:buAutoNum type="arabicPeriod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Microsoft Himalaya"/>
              </a:rPr>
              <a:t>Logical Regression.</a:t>
            </a:r>
            <a:endParaRPr lang="en-IN" sz="20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Corbel"/>
              <a:buAutoNum type="arabicPeriod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Microsoft Himalaya"/>
              </a:rPr>
              <a:t>Decision Tree.[DT]</a:t>
            </a:r>
            <a:endParaRPr lang="en-IN" sz="20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Corbel"/>
              <a:buAutoNum type="arabicPeriod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Microsoft Himalaya"/>
              </a:rPr>
              <a:t>Random Forest.[RF]</a:t>
            </a:r>
            <a:endParaRPr lang="en-IN" sz="20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Corbel"/>
              <a:buAutoNum type="arabicPeriod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Microsoft Himalaya"/>
              </a:rPr>
              <a:t>K Nearest Neighbour[KNN]</a:t>
            </a:r>
            <a:endParaRPr lang="en-IN" sz="20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Corbel"/>
              <a:buAutoNum type="arabicPeriod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Microsoft Himalaya"/>
              </a:rPr>
              <a:t>Support Vector Machine[SVM]</a:t>
            </a:r>
            <a:endParaRPr lang="en-IN" sz="20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Corbel"/>
              <a:buAutoNum type="arabicPeriod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Microsoft Himalaya"/>
              </a:rPr>
              <a:t>Naïve Bayes</a:t>
            </a:r>
            <a:endParaRPr lang="en-IN" sz="2000" b="0" strike="noStrike" spc="-1">
              <a:latin typeface="Arial"/>
            </a:endParaRPr>
          </a:p>
        </p:txBody>
      </p:sp>
      <p:pic>
        <p:nvPicPr>
          <p:cNvPr id="127" name="Picture 6" descr="Classification Algorithms | 5 Amazing Types Of Classification Algorithms"/>
          <p:cNvPicPr/>
          <p:nvPr/>
        </p:nvPicPr>
        <p:blipFill>
          <a:blip r:embed="rId2"/>
          <a:stretch/>
        </p:blipFill>
        <p:spPr>
          <a:xfrm>
            <a:off x="4336920" y="2116800"/>
            <a:ext cx="7426800" cy="4443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"/>
          <p:cNvSpPr/>
          <p:nvPr/>
        </p:nvSpPr>
        <p:spPr>
          <a:xfrm>
            <a:off x="457200" y="750960"/>
            <a:ext cx="354312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000" b="0" strike="noStrike" spc="-1">
                <a:solidFill>
                  <a:srgbClr val="000000"/>
                </a:solidFill>
                <a:latin typeface="Arial"/>
              </a:rPr>
              <a:t>Logistic Regression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129" name="TextBox 2"/>
          <p:cNvSpPr/>
          <p:nvPr/>
        </p:nvSpPr>
        <p:spPr>
          <a:xfrm>
            <a:off x="7053840" y="800640"/>
            <a:ext cx="297144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000" b="0" strike="noStrike" spc="-1">
                <a:solidFill>
                  <a:srgbClr val="000000"/>
                </a:solidFill>
                <a:latin typeface="Arial"/>
              </a:rPr>
              <a:t>Decision Tree</a:t>
            </a:r>
            <a:endParaRPr lang="en-IN" sz="3000" b="0" strike="noStrike" spc="-1">
              <a:latin typeface="Arial"/>
            </a:endParaRPr>
          </a:p>
        </p:txBody>
      </p:sp>
      <p:pic>
        <p:nvPicPr>
          <p:cNvPr id="130" name="Picture 2" descr="Why Is Logistic Regression a Classification Algorithm? | Built In"/>
          <p:cNvPicPr/>
          <p:nvPr/>
        </p:nvPicPr>
        <p:blipFill>
          <a:blip r:embed="rId2"/>
          <a:stretch/>
        </p:blipFill>
        <p:spPr>
          <a:xfrm>
            <a:off x="326520" y="1714680"/>
            <a:ext cx="5194440" cy="4816440"/>
          </a:xfrm>
          <a:prstGeom prst="rect">
            <a:avLst/>
          </a:prstGeom>
          <a:ln w="0">
            <a:noFill/>
          </a:ln>
        </p:spPr>
      </p:pic>
      <p:pic>
        <p:nvPicPr>
          <p:cNvPr id="131" name="Picture 4" descr="Decision Tree in R – Zigya"/>
          <p:cNvPicPr/>
          <p:nvPr/>
        </p:nvPicPr>
        <p:blipFill>
          <a:blip r:embed="rId3"/>
          <a:stretch/>
        </p:blipFill>
        <p:spPr>
          <a:xfrm>
            <a:off x="6292080" y="1576080"/>
            <a:ext cx="5194440" cy="4954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1"/>
          <p:cNvSpPr/>
          <p:nvPr/>
        </p:nvSpPr>
        <p:spPr>
          <a:xfrm>
            <a:off x="478800" y="883080"/>
            <a:ext cx="465336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000" b="0" strike="noStrike" spc="-1">
                <a:solidFill>
                  <a:srgbClr val="000000"/>
                </a:solidFill>
                <a:latin typeface="Arial"/>
              </a:rPr>
              <a:t>Random Algorithm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133" name="TextBox 2"/>
          <p:cNvSpPr/>
          <p:nvPr/>
        </p:nvSpPr>
        <p:spPr>
          <a:xfrm>
            <a:off x="6599880" y="883080"/>
            <a:ext cx="576900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000" b="0" strike="noStrike" spc="-1">
                <a:solidFill>
                  <a:srgbClr val="000000"/>
                </a:solidFill>
                <a:latin typeface="Arial"/>
              </a:rPr>
              <a:t>K</a:t>
            </a:r>
            <a:r>
              <a:rPr lang="en-IN" sz="1800" b="0" strike="noStrike" spc="-1">
                <a:solidFill>
                  <a:srgbClr val="000000"/>
                </a:solidFill>
                <a:latin typeface="Corbel"/>
              </a:rPr>
              <a:t> </a:t>
            </a:r>
            <a:r>
              <a:rPr lang="en-IN" sz="3000" b="0" strike="noStrike" spc="-1">
                <a:solidFill>
                  <a:srgbClr val="000000"/>
                </a:solidFill>
                <a:latin typeface="Arial"/>
              </a:rPr>
              <a:t>Nearest Neighbour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134" name="AutoShape 4"/>
          <p:cNvSpPr/>
          <p:nvPr/>
        </p:nvSpPr>
        <p:spPr>
          <a:xfrm>
            <a:off x="1959480" y="-707400"/>
            <a:ext cx="4288680" cy="4288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5" name="Picture 6"/>
          <p:cNvPicPr/>
          <p:nvPr/>
        </p:nvPicPr>
        <p:blipFill>
          <a:blip r:embed="rId2"/>
          <a:stretch/>
        </p:blipFill>
        <p:spPr>
          <a:xfrm>
            <a:off x="292680" y="2238840"/>
            <a:ext cx="5169600" cy="329184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10" descr="K-Nearest Neighbors (KNN) Algorithm Tutorial — Machine Learning Basics |  Towards AI"/>
          <p:cNvPicPr/>
          <p:nvPr/>
        </p:nvPicPr>
        <p:blipFill>
          <a:blip r:embed="rId3"/>
          <a:stretch/>
        </p:blipFill>
        <p:spPr>
          <a:xfrm>
            <a:off x="6284160" y="2122560"/>
            <a:ext cx="5614560" cy="3524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1"/>
          <p:cNvSpPr/>
          <p:nvPr/>
        </p:nvSpPr>
        <p:spPr>
          <a:xfrm>
            <a:off x="538920" y="800280"/>
            <a:ext cx="555696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000" b="0" strike="noStrike" spc="-1">
                <a:solidFill>
                  <a:srgbClr val="000000"/>
                </a:solidFill>
                <a:latin typeface="Arial"/>
              </a:rPr>
              <a:t>Support Vector Machine(SVM)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138" name="TextBox 2"/>
          <p:cNvSpPr/>
          <p:nvPr/>
        </p:nvSpPr>
        <p:spPr>
          <a:xfrm>
            <a:off x="7527600" y="750600"/>
            <a:ext cx="399996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000" b="0" strike="noStrike" spc="-1">
                <a:solidFill>
                  <a:srgbClr val="000000"/>
                </a:solidFill>
                <a:latin typeface="Arial"/>
              </a:rPr>
              <a:t>Naïve Bayes</a:t>
            </a:r>
            <a:endParaRPr lang="en-IN" sz="3000" b="0" strike="noStrike" spc="-1">
              <a:latin typeface="Arial"/>
            </a:endParaRPr>
          </a:p>
        </p:txBody>
      </p:sp>
      <p:pic>
        <p:nvPicPr>
          <p:cNvPr id="139" name="Picture 2" descr="Introduction to Support Vector Machines (SVM) - GeeksforGeeks"/>
          <p:cNvPicPr/>
          <p:nvPr/>
        </p:nvPicPr>
        <p:blipFill>
          <a:blip r:embed="rId2"/>
          <a:stretch/>
        </p:blipFill>
        <p:spPr>
          <a:xfrm>
            <a:off x="365760" y="2003040"/>
            <a:ext cx="6130440" cy="4260960"/>
          </a:xfrm>
          <a:prstGeom prst="rect">
            <a:avLst/>
          </a:prstGeom>
          <a:ln w="0">
            <a:noFill/>
          </a:ln>
        </p:spPr>
      </p:pic>
      <p:pic>
        <p:nvPicPr>
          <p:cNvPr id="140" name="Picture 4" descr="Building Naive Bayes Classifier from Scratch to Perform Sentiment Analysis"/>
          <p:cNvPicPr/>
          <p:nvPr/>
        </p:nvPicPr>
        <p:blipFill>
          <a:blip r:embed="rId3"/>
          <a:stretch/>
        </p:blipFill>
        <p:spPr>
          <a:xfrm>
            <a:off x="6696720" y="2081160"/>
            <a:ext cx="4954680" cy="4104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"/>
          <p:cNvSpPr/>
          <p:nvPr/>
        </p:nvSpPr>
        <p:spPr>
          <a:xfrm>
            <a:off x="4014720" y="2616480"/>
            <a:ext cx="584532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IN" sz="4000" b="0" strike="noStrike" spc="-1">
                <a:solidFill>
                  <a:srgbClr val="000000"/>
                </a:solidFill>
                <a:latin typeface="Arial"/>
              </a:rPr>
              <a:t>THANK YOU</a:t>
            </a:r>
            <a:endParaRPr lang="en-IN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4991760" cy="132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3000" b="0" strike="noStrike" spc="-1">
                <a:solidFill>
                  <a:srgbClr val="94B6D2"/>
                </a:solidFill>
                <a:latin typeface="Arial"/>
              </a:rPr>
              <a:t> </a:t>
            </a:r>
            <a:r>
              <a:rPr lang="en-IN" sz="3000" b="1" strike="noStrike" spc="-1">
                <a:solidFill>
                  <a:srgbClr val="000000"/>
                </a:solidFill>
                <a:latin typeface="Arial"/>
              </a:rPr>
              <a:t>Artificial Intelligence</a:t>
            </a:r>
            <a:endParaRPr lang="en-US" sz="30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7" name="TextBox 3"/>
          <p:cNvSpPr/>
          <p:nvPr/>
        </p:nvSpPr>
        <p:spPr>
          <a:xfrm>
            <a:off x="1294200" y="2256840"/>
            <a:ext cx="5132160" cy="130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AI</a:t>
            </a:r>
            <a:r>
              <a:rPr lang="en-US" sz="2000" b="0" strike="noStrike" spc="111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75">
                <a:solidFill>
                  <a:srgbClr val="000000"/>
                </a:solidFill>
                <a:latin typeface="Arial"/>
              </a:rPr>
              <a:t>is</a:t>
            </a:r>
            <a:r>
              <a:rPr lang="en-US" sz="20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77">
                <a:solidFill>
                  <a:srgbClr val="000000"/>
                </a:solidFill>
                <a:latin typeface="Arial"/>
              </a:rPr>
              <a:t>intelligence </a:t>
            </a:r>
            <a:r>
              <a:rPr lang="en-US" sz="2000" b="0" strike="noStrike" spc="143">
                <a:solidFill>
                  <a:srgbClr val="000000"/>
                </a:solidFill>
                <a:latin typeface="Arial"/>
              </a:rPr>
              <a:t>demonstrated</a:t>
            </a:r>
            <a:r>
              <a:rPr lang="en-US" sz="2000" b="0" strike="noStrike" spc="344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219">
                <a:solidFill>
                  <a:srgbClr val="000000"/>
                </a:solidFill>
                <a:latin typeface="Arial"/>
              </a:rPr>
              <a:t>by</a:t>
            </a:r>
            <a:r>
              <a:rPr lang="en-US" sz="2000" b="0" strike="noStrike" spc="12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49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2000" b="0" strike="noStrike" spc="168">
                <a:solidFill>
                  <a:srgbClr val="000000"/>
                </a:solidFill>
                <a:latin typeface="Arial"/>
              </a:rPr>
              <a:t>machine,where</a:t>
            </a:r>
            <a:r>
              <a:rPr lang="en-US" sz="2000" b="0" strike="noStrike" spc="-72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49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2000" b="0" strike="noStrike" spc="253">
                <a:solidFill>
                  <a:srgbClr val="000000"/>
                </a:solidFill>
                <a:latin typeface="Arial"/>
              </a:rPr>
              <a:t>human</a:t>
            </a:r>
            <a:r>
              <a:rPr lang="en-US" sz="2000" b="0" strike="noStrike" spc="32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89">
                <a:solidFill>
                  <a:srgbClr val="000000"/>
                </a:solidFill>
                <a:latin typeface="Arial"/>
              </a:rPr>
              <a:t>intelligence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26">
                <a:solidFill>
                  <a:srgbClr val="000000"/>
                </a:solidFill>
                <a:latin typeface="Arial"/>
              </a:rPr>
              <a:t>is </a:t>
            </a:r>
            <a:r>
              <a:rPr lang="en-US" sz="2000" b="0" strike="noStrike" spc="128">
                <a:solidFill>
                  <a:srgbClr val="000000"/>
                </a:solidFill>
                <a:latin typeface="Arial"/>
              </a:rPr>
              <a:t>put</a:t>
            </a:r>
            <a:r>
              <a:rPr lang="en-US" sz="20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into</a:t>
            </a:r>
            <a:r>
              <a:rPr lang="en-US" sz="2000" b="0" strike="noStrike" spc="69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72">
                <a:solidFill>
                  <a:srgbClr val="000000"/>
                </a:solidFill>
                <a:latin typeface="Arial"/>
              </a:rPr>
              <a:t>the</a:t>
            </a:r>
            <a:r>
              <a:rPr lang="en-US" sz="2000" b="0" strike="noStrike" spc="89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157">
                <a:solidFill>
                  <a:srgbClr val="000000"/>
                </a:solidFill>
                <a:latin typeface="Arial"/>
              </a:rPr>
              <a:t>machine.</a:t>
            </a:r>
            <a:endParaRPr lang="en-IN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88" name="TextBox 5"/>
          <p:cNvSpPr/>
          <p:nvPr/>
        </p:nvSpPr>
        <p:spPr>
          <a:xfrm>
            <a:off x="5709960" y="4686120"/>
            <a:ext cx="60984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en-IN" sz="2000" b="0" strike="noStrike" spc="-1">
              <a:latin typeface="Arial"/>
            </a:endParaRPr>
          </a:p>
        </p:txBody>
      </p:sp>
      <p:pic>
        <p:nvPicPr>
          <p:cNvPr id="89" name="Picture 2" descr="What is AI? Everything to know about artificial intelligence | ZDNET"/>
          <p:cNvPicPr/>
          <p:nvPr/>
        </p:nvPicPr>
        <p:blipFill>
          <a:blip r:embed="rId2"/>
          <a:stretch/>
        </p:blipFill>
        <p:spPr>
          <a:xfrm>
            <a:off x="6970680" y="2327400"/>
            <a:ext cx="4076640" cy="1963800"/>
          </a:xfrm>
          <a:prstGeom prst="rect">
            <a:avLst/>
          </a:prstGeom>
          <a:ln w="0">
            <a:noFill/>
          </a:ln>
        </p:spPr>
      </p:pic>
      <p:pic>
        <p:nvPicPr>
          <p:cNvPr id="90" name="Picture 4" descr="Artificial Intelligence Vector Art, Icons, and Graphics for Free Download"/>
          <p:cNvPicPr/>
          <p:nvPr/>
        </p:nvPicPr>
        <p:blipFill>
          <a:blip r:embed="rId3"/>
          <a:stretch/>
        </p:blipFill>
        <p:spPr>
          <a:xfrm>
            <a:off x="1679760" y="3702240"/>
            <a:ext cx="3699720" cy="2235600"/>
          </a:xfrm>
          <a:prstGeom prst="rect">
            <a:avLst/>
          </a:prstGeom>
          <a:ln w="0">
            <a:noFill/>
          </a:ln>
        </p:spPr>
      </p:pic>
      <p:sp>
        <p:nvSpPr>
          <p:cNvPr id="91" name="TextBox 4"/>
          <p:cNvSpPr/>
          <p:nvPr/>
        </p:nvSpPr>
        <p:spPr>
          <a:xfrm>
            <a:off x="6133680" y="4796280"/>
            <a:ext cx="5850360" cy="100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Himalaya"/>
              </a:rPr>
              <a:t> In computer science, the field of artificial intelligence as such was launched in 1950 by Alan Turing. 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1"/>
          <p:cNvSpPr/>
          <p:nvPr/>
        </p:nvSpPr>
        <p:spPr>
          <a:xfrm>
            <a:off x="3740760" y="698400"/>
            <a:ext cx="348264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000" b="1" strike="noStrike" spc="-1">
                <a:solidFill>
                  <a:srgbClr val="000000"/>
                </a:solidFill>
                <a:latin typeface="Arial"/>
              </a:rPr>
              <a:t>Branches of AI</a:t>
            </a:r>
            <a:endParaRPr lang="en-IN" sz="3000" b="0" strike="noStrike" spc="-1">
              <a:latin typeface="Arial"/>
            </a:endParaRPr>
          </a:p>
        </p:txBody>
      </p:sp>
      <p:pic>
        <p:nvPicPr>
          <p:cNvPr id="93" name="Picture 2"/>
          <p:cNvPicPr/>
          <p:nvPr/>
        </p:nvPicPr>
        <p:blipFill>
          <a:blip r:embed="rId2"/>
          <a:stretch/>
        </p:blipFill>
        <p:spPr>
          <a:xfrm>
            <a:off x="1729440" y="1735200"/>
            <a:ext cx="9812880" cy="431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990440" y="462600"/>
            <a:ext cx="4954320" cy="148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3000" b="1" strike="noStrike" spc="-1">
                <a:solidFill>
                  <a:srgbClr val="000000"/>
                </a:solidFill>
                <a:latin typeface="Arial"/>
              </a:rPr>
              <a:t>Machine learning</a:t>
            </a:r>
            <a:endParaRPr lang="en-US" sz="30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5" name="TextBox 2"/>
          <p:cNvSpPr/>
          <p:nvPr/>
        </p:nvSpPr>
        <p:spPr>
          <a:xfrm>
            <a:off x="1047240" y="2269440"/>
            <a:ext cx="504828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Machine learning means making the computers to learn like human beings.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96" name="TextBox 3"/>
          <p:cNvSpPr/>
          <p:nvPr/>
        </p:nvSpPr>
        <p:spPr>
          <a:xfrm>
            <a:off x="5829480" y="4637160"/>
            <a:ext cx="5560560" cy="100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We give input and output to the machine leaning algorithm and it builds a model. It predicts the future</a:t>
            </a:r>
            <a:endParaRPr lang="en-IN" sz="2000" b="0" strike="noStrike" spc="-1">
              <a:latin typeface="Arial"/>
            </a:endParaRPr>
          </a:p>
        </p:txBody>
      </p:sp>
      <p:pic>
        <p:nvPicPr>
          <p:cNvPr id="97" name="Picture 2" descr="Introduction to Machine Learning for Beginners | by Ayush Pant | Towards  Data Science"/>
          <p:cNvPicPr/>
          <p:nvPr/>
        </p:nvPicPr>
        <p:blipFill>
          <a:blip r:embed="rId2"/>
          <a:stretch/>
        </p:blipFill>
        <p:spPr>
          <a:xfrm>
            <a:off x="6540120" y="2096280"/>
            <a:ext cx="4138920" cy="207756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4" descr="Machine Input Output Reasoning Questions for Competitive Exams"/>
          <p:cNvPicPr/>
          <p:nvPr/>
        </p:nvPicPr>
        <p:blipFill>
          <a:blip r:embed="rId3"/>
          <a:stretch/>
        </p:blipFill>
        <p:spPr>
          <a:xfrm>
            <a:off x="1141560" y="3913200"/>
            <a:ext cx="4138920" cy="252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 descr="What Is Machine Learning? – Visual Explanations | Data Revenue"/>
          <p:cNvPicPr/>
          <p:nvPr/>
        </p:nvPicPr>
        <p:blipFill>
          <a:blip r:embed="rId2"/>
          <a:stretch/>
        </p:blipFill>
        <p:spPr>
          <a:xfrm>
            <a:off x="1350000" y="1489320"/>
            <a:ext cx="8516520" cy="5239080"/>
          </a:xfrm>
          <a:prstGeom prst="rect">
            <a:avLst/>
          </a:prstGeom>
          <a:ln w="0">
            <a:noFill/>
          </a:ln>
        </p:spPr>
      </p:pic>
      <p:sp>
        <p:nvSpPr>
          <p:cNvPr id="100" name="TextBox 3"/>
          <p:cNvSpPr/>
          <p:nvPr/>
        </p:nvSpPr>
        <p:spPr>
          <a:xfrm>
            <a:off x="3718440" y="444240"/>
            <a:ext cx="394452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000" b="1" strike="noStrike" spc="-1">
                <a:solidFill>
                  <a:srgbClr val="000000"/>
                </a:solidFill>
                <a:latin typeface="Arial"/>
              </a:rPr>
              <a:t>Machine Learning </a:t>
            </a:r>
            <a:endParaRPr lang="en-IN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8640" y="435600"/>
            <a:ext cx="7643160" cy="1343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4400" b="1" strike="noStrike" spc="-1">
                <a:solidFill>
                  <a:srgbClr val="000000"/>
                </a:solidFill>
                <a:latin typeface="Arial"/>
              </a:rPr>
              <a:t>Features ,Labels &amp; Model</a:t>
            </a:r>
            <a:endParaRPr lang="en-US" sz="4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2" name="TextBox 3"/>
          <p:cNvSpPr/>
          <p:nvPr/>
        </p:nvSpPr>
        <p:spPr>
          <a:xfrm>
            <a:off x="849240" y="1779840"/>
            <a:ext cx="8625240" cy="389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IN" sz="2500" b="0" strike="noStrike" spc="-1">
                <a:solidFill>
                  <a:srgbClr val="000000"/>
                </a:solidFill>
                <a:latin typeface="Arial"/>
                <a:ea typeface="Microsoft Himalaya"/>
              </a:rPr>
              <a:t>X=2 F(x)=4…..Input 2 and Output 4</a:t>
            </a:r>
            <a:endParaRPr lang="en-IN" sz="2500" b="0" strike="noStrike" spc="-1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IN" sz="2500" b="0" strike="noStrike" spc="-1">
                <a:solidFill>
                  <a:srgbClr val="000000"/>
                </a:solidFill>
                <a:latin typeface="Arial"/>
                <a:ea typeface="Microsoft Himalaya"/>
              </a:rPr>
              <a:t>X=3 F(x)=6</a:t>
            </a:r>
            <a:endParaRPr lang="en-IN" sz="2500" b="0" strike="noStrike" spc="-1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IN" sz="2500" b="0" strike="noStrike" spc="-1">
                <a:solidFill>
                  <a:srgbClr val="000000"/>
                </a:solidFill>
                <a:latin typeface="Arial"/>
                <a:ea typeface="Microsoft Himalaya"/>
              </a:rPr>
              <a:t> X=4 F(x)=8</a:t>
            </a:r>
            <a:endParaRPr lang="en-IN" sz="2500" b="0" strike="noStrike" spc="-1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IN" sz="2500" b="0" strike="noStrike" spc="-1">
                <a:solidFill>
                  <a:srgbClr val="000000"/>
                </a:solidFill>
                <a:latin typeface="Arial"/>
                <a:ea typeface="Microsoft Himalaya"/>
              </a:rPr>
              <a:t> X=5 F(x)=10</a:t>
            </a:r>
            <a:endParaRPr lang="en-IN" sz="2500" b="0" strike="noStrike" spc="-1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IN" sz="2500" b="0" strike="noStrike" spc="-1">
                <a:solidFill>
                  <a:srgbClr val="000000"/>
                </a:solidFill>
                <a:latin typeface="Arial"/>
                <a:ea typeface="Microsoft Himalaya"/>
              </a:rPr>
              <a:t> </a:t>
            </a:r>
            <a:r>
              <a:rPr lang="en-IN" sz="2500" b="1" strike="noStrike" spc="-1">
                <a:solidFill>
                  <a:srgbClr val="000000"/>
                </a:solidFill>
                <a:latin typeface="Arial"/>
                <a:ea typeface="Microsoft Himalaya"/>
              </a:rPr>
              <a:t>What is X=10 ?</a:t>
            </a:r>
            <a:endParaRPr lang="en-IN" sz="25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IN" sz="2500" b="1" strike="noStrike" spc="-1">
                <a:solidFill>
                  <a:srgbClr val="000000"/>
                </a:solidFill>
                <a:latin typeface="Arial"/>
                <a:ea typeface="Microsoft Himalaya"/>
              </a:rPr>
              <a:t>     Ans:20</a:t>
            </a:r>
            <a:endParaRPr lang="en-IN" sz="2500" b="0" strike="noStrike" spc="-1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IN" sz="2500" b="0" strike="noStrike" spc="-1">
                <a:solidFill>
                  <a:srgbClr val="000000"/>
                </a:solidFill>
                <a:latin typeface="Arial"/>
                <a:ea typeface="Microsoft Himalaya"/>
              </a:rPr>
              <a:t> F(x)=2x… Is the </a:t>
            </a:r>
            <a:r>
              <a:rPr lang="en-IN" sz="2500" b="1" strike="noStrike" spc="-1">
                <a:solidFill>
                  <a:srgbClr val="000000"/>
                </a:solidFill>
                <a:latin typeface="Arial"/>
                <a:ea typeface="Microsoft Himalaya"/>
              </a:rPr>
              <a:t>Model</a:t>
            </a:r>
            <a:endParaRPr lang="en-IN" sz="2500" b="0" strike="noStrike" spc="-1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IN" sz="2500" b="0" strike="noStrike" spc="-1">
                <a:solidFill>
                  <a:srgbClr val="000000"/>
                </a:solidFill>
                <a:latin typeface="Arial"/>
                <a:ea typeface="Microsoft Himalaya"/>
              </a:rPr>
              <a:t> Inputs are called </a:t>
            </a:r>
            <a:r>
              <a:rPr lang="en-IN" sz="2500" b="1" strike="noStrike" spc="-1">
                <a:solidFill>
                  <a:srgbClr val="000000"/>
                </a:solidFill>
                <a:latin typeface="Arial"/>
                <a:ea typeface="Microsoft Himalaya"/>
              </a:rPr>
              <a:t>Features.</a:t>
            </a:r>
            <a:endParaRPr lang="en-IN" sz="2500" b="0" strike="noStrike" spc="-1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IN" sz="2500" b="0" strike="noStrike" spc="-1">
                <a:solidFill>
                  <a:srgbClr val="000000"/>
                </a:solidFill>
                <a:latin typeface="Arial"/>
                <a:ea typeface="Microsoft Himalaya"/>
              </a:rPr>
              <a:t> Output are called </a:t>
            </a:r>
            <a:r>
              <a:rPr lang="en-IN" sz="2500" b="1" strike="noStrike" spc="-1">
                <a:solidFill>
                  <a:srgbClr val="000000"/>
                </a:solidFill>
                <a:latin typeface="Arial"/>
                <a:ea typeface="Microsoft Himalaya"/>
              </a:rPr>
              <a:t>Labels.</a:t>
            </a:r>
            <a:endParaRPr lang="en-IN" sz="2500" b="0" strike="noStrike" spc="-1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IN" sz="2500" b="0" strike="noStrike" spc="-1">
                <a:solidFill>
                  <a:srgbClr val="000000"/>
                </a:solidFill>
                <a:latin typeface="Arial"/>
                <a:ea typeface="Microsoft Himalaya"/>
              </a:rPr>
              <a:t> Function is called </a:t>
            </a:r>
            <a:r>
              <a:rPr lang="en-IN" sz="2500" b="1" strike="noStrike" spc="-1">
                <a:solidFill>
                  <a:srgbClr val="000000"/>
                </a:solidFill>
                <a:latin typeface="Arial"/>
                <a:ea typeface="Microsoft Himalaya"/>
              </a:rPr>
              <a:t>Model</a:t>
            </a:r>
            <a:endParaRPr lang="en-IN" sz="2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2"/>
          <p:cNvSpPr/>
          <p:nvPr/>
        </p:nvSpPr>
        <p:spPr>
          <a:xfrm>
            <a:off x="2237040" y="326520"/>
            <a:ext cx="592704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000" b="1" strike="noStrike" spc="-1">
                <a:solidFill>
                  <a:srgbClr val="000000"/>
                </a:solidFill>
                <a:latin typeface="Arial"/>
              </a:rPr>
              <a:t>Types of machine learning:-</a:t>
            </a:r>
            <a:endParaRPr lang="en-IN" sz="3000" b="0" strike="noStrike" spc="-1">
              <a:latin typeface="Arial"/>
            </a:endParaRPr>
          </a:p>
        </p:txBody>
      </p:sp>
      <p:pic>
        <p:nvPicPr>
          <p:cNvPr id="104" name="Picture 4" descr="What Is Machine Learning: Definition, Types, Applications and Examples -  Potentia Analytics"/>
          <p:cNvPicPr/>
          <p:nvPr/>
        </p:nvPicPr>
        <p:blipFill>
          <a:blip r:embed="rId2"/>
          <a:stretch/>
        </p:blipFill>
        <p:spPr>
          <a:xfrm>
            <a:off x="2922840" y="1371600"/>
            <a:ext cx="6063120" cy="5159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90760" y="380160"/>
            <a:ext cx="5060880" cy="1387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3000" b="1" strike="noStrike" spc="-1">
                <a:solidFill>
                  <a:srgbClr val="000000"/>
                </a:solidFill>
                <a:latin typeface="Arial"/>
              </a:rPr>
              <a:t>Supervised Learning</a:t>
            </a:r>
            <a:endParaRPr lang="en-US" sz="30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6" name="TextBox 3"/>
          <p:cNvSpPr/>
          <p:nvPr/>
        </p:nvSpPr>
        <p:spPr>
          <a:xfrm>
            <a:off x="718920" y="2085840"/>
            <a:ext cx="4833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Learning from others is called Supervised Learning.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7" name="TextBox 5"/>
          <p:cNvSpPr/>
          <p:nvPr/>
        </p:nvSpPr>
        <p:spPr>
          <a:xfrm rot="10800000" flipV="1">
            <a:off x="719280" y="3111480"/>
            <a:ext cx="4833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Supervised learning will have features and labels.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8" name="TextBox 2"/>
          <p:cNvSpPr/>
          <p:nvPr/>
        </p:nvSpPr>
        <p:spPr>
          <a:xfrm>
            <a:off x="718920" y="4074480"/>
            <a:ext cx="4979880" cy="100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There are two algorithms:-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1.Regression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2.Classification</a:t>
            </a:r>
            <a:endParaRPr lang="en-IN" sz="2000" b="0" strike="noStrike" spc="-1">
              <a:latin typeface="Arial"/>
            </a:endParaRPr>
          </a:p>
        </p:txBody>
      </p:sp>
      <p:pic>
        <p:nvPicPr>
          <p:cNvPr id="109" name="Picture 6"/>
          <p:cNvPicPr/>
          <p:nvPr/>
        </p:nvPicPr>
        <p:blipFill>
          <a:blip r:embed="rId2"/>
          <a:stretch/>
        </p:blipFill>
        <p:spPr>
          <a:xfrm>
            <a:off x="7680960" y="2096640"/>
            <a:ext cx="3787920" cy="4331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49720" y="380520"/>
            <a:ext cx="8604720" cy="1490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4400" b="1" strike="noStrike" spc="-1">
                <a:solidFill>
                  <a:srgbClr val="000000"/>
                </a:solidFill>
                <a:latin typeface="Arial"/>
              </a:rPr>
              <a:t>Unsupervised learning</a:t>
            </a:r>
            <a:endParaRPr lang="en-US" sz="4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1" name="TextBox 3"/>
          <p:cNvSpPr/>
          <p:nvPr/>
        </p:nvSpPr>
        <p:spPr>
          <a:xfrm flipH="1">
            <a:off x="1237680" y="2530800"/>
            <a:ext cx="41832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Learning on our own is called UNSUPERVISED LEARNING.</a:t>
            </a:r>
            <a:endParaRPr lang="en-IN" sz="2000" b="0" strike="noStrike" spc="-1">
              <a:latin typeface="Arial"/>
            </a:endParaRPr>
          </a:p>
        </p:txBody>
      </p:sp>
      <p:pic>
        <p:nvPicPr>
          <p:cNvPr id="112" name="Picture 5"/>
          <p:cNvPicPr/>
          <p:nvPr/>
        </p:nvPicPr>
        <p:blipFill>
          <a:blip r:embed="rId2"/>
          <a:stretch/>
        </p:blipFill>
        <p:spPr>
          <a:xfrm>
            <a:off x="7168320" y="1601280"/>
            <a:ext cx="4735080" cy="4717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197</TotalTime>
  <Words>353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Corbel</vt:lpstr>
      <vt:lpstr>Garamond</vt:lpstr>
      <vt:lpstr>StarSymbol</vt:lpstr>
      <vt:lpstr>Symbol</vt:lpstr>
      <vt:lpstr>Times New Roman</vt:lpstr>
      <vt:lpstr>Wingdings</vt:lpstr>
      <vt:lpstr>Office Theme</vt:lpstr>
      <vt:lpstr>Organic</vt:lpstr>
      <vt:lpstr>PowerPoint Presentation</vt:lpstr>
      <vt:lpstr> Artificial Intelligence</vt:lpstr>
      <vt:lpstr>PowerPoint Presentation</vt:lpstr>
      <vt:lpstr>Machine learning</vt:lpstr>
      <vt:lpstr>PowerPoint Presentation</vt:lpstr>
      <vt:lpstr>Features ,Labels &amp; Model</vt:lpstr>
      <vt:lpstr>PowerPoint Presentation</vt:lpstr>
      <vt:lpstr>Supervised Learning</vt:lpstr>
      <vt:lpstr>Unsupervised learning</vt:lpstr>
      <vt:lpstr>PowerPoint Presentation</vt:lpstr>
      <vt:lpstr>Explain Different Machine learning algorithms with example</vt:lpstr>
      <vt:lpstr>Regression Algorithm</vt:lpstr>
      <vt:lpstr>Classification Algorithm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Rakshitha Mohan</dc:creator>
  <dc:description/>
  <cp:lastModifiedBy>shankaragouda patil</cp:lastModifiedBy>
  <cp:revision>2</cp:revision>
  <dcterms:created xsi:type="dcterms:W3CDTF">2023-06-05T09:02:18Z</dcterms:created>
  <dcterms:modified xsi:type="dcterms:W3CDTF">2023-06-09T11:38:35Z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17</vt:i4>
  </property>
</Properties>
</file>