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257" r:id="rId6"/>
    <p:sldId id="350" r:id="rId7"/>
    <p:sldId id="284" r:id="rId8"/>
    <p:sldId id="351" r:id="rId9"/>
    <p:sldId id="342" r:id="rId10"/>
    <p:sldId id="352" r:id="rId11"/>
    <p:sldId id="354" r:id="rId12"/>
    <p:sldId id="357" r:id="rId13"/>
    <p:sldId id="358" r:id="rId14"/>
    <p:sldId id="359" r:id="rId15"/>
    <p:sldId id="361" r:id="rId16"/>
    <p:sldId id="362" r:id="rId17"/>
    <p:sldId id="363" r:id="rId18"/>
    <p:sldId id="3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4/1/2024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4/1/2024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4/1/2024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4/1/2024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4/1/2024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4/1/2024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4/1/2024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4/1/2024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4/1/2024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4/1/2024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4/1/2024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4/1/2024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4/1/2024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KEYLOGGER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Presented by,</a:t>
            </a:r>
          </a:p>
          <a:p>
            <a:r>
              <a:rPr lang="en-US" dirty="0" smtClean="0"/>
              <a:t>Shankara Durga v-be(</a:t>
            </a:r>
            <a:r>
              <a:rPr lang="en-US" dirty="0" err="1" smtClean="0"/>
              <a:t>cse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Grace college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58537" y="1508760"/>
            <a:ext cx="4639736" cy="736282"/>
          </a:xfrm>
        </p:spPr>
        <p:txBody>
          <a:bodyPr/>
          <a:lstStyle/>
          <a:p>
            <a:r>
              <a:rPr lang="en-US" b="1" dirty="0" smtClean="0"/>
              <a:t>Algorithm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97280" y="2793682"/>
            <a:ext cx="4639736" cy="291082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Keyboard Input Capture </a:t>
            </a:r>
            <a:r>
              <a:rPr lang="en-US" dirty="0" smtClean="0"/>
              <a:t>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Special Key Handling </a:t>
            </a:r>
            <a:r>
              <a:rPr lang="en-US" dirty="0" smtClean="0"/>
              <a:t>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Encryption </a:t>
            </a:r>
            <a:r>
              <a:rPr lang="en-US" dirty="0" smtClean="0"/>
              <a:t>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Storage </a:t>
            </a:r>
            <a:r>
              <a:rPr lang="en-US" dirty="0" smtClean="0"/>
              <a:t>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Stealth Techniques </a:t>
            </a:r>
            <a:r>
              <a:rPr lang="en-US" dirty="0" smtClean="0"/>
              <a:t>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Privacy Protection Algorithm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6738012" y="1613262"/>
            <a:ext cx="4639736" cy="736282"/>
          </a:xfrm>
        </p:spPr>
        <p:txBody>
          <a:bodyPr/>
          <a:lstStyle/>
          <a:p>
            <a:r>
              <a:rPr lang="en-US" b="1" dirty="0" smtClean="0"/>
              <a:t>Deployment: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6515944" y="2793681"/>
            <a:ext cx="4639736" cy="291082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Local </a:t>
            </a:r>
            <a:r>
              <a:rPr lang="en-US" dirty="0" smtClean="0"/>
              <a:t>Installation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Remote </a:t>
            </a:r>
            <a:r>
              <a:rPr lang="en-US" dirty="0" smtClean="0"/>
              <a:t>Deployment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Email </a:t>
            </a:r>
            <a:r>
              <a:rPr lang="en-US" dirty="0" smtClean="0"/>
              <a:t>Attachment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Malicious </a:t>
            </a:r>
            <a:r>
              <a:rPr lang="en-US" dirty="0" smtClean="0"/>
              <a:t>Websites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Remote Administration Tools (RATs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Legitimate Software Bundling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0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" r="3552"/>
          <a:stretch>
            <a:fillRect/>
          </a:stretch>
        </p:blipFill>
        <p:spPr>
          <a:xfrm>
            <a:off x="860613" y="1035424"/>
            <a:ext cx="3156080" cy="4733363"/>
          </a:xfrm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" r="2786"/>
          <a:stretch>
            <a:fillRect/>
          </a:stretch>
        </p:blipFill>
        <p:spPr>
          <a:xfrm>
            <a:off x="4437530" y="1035425"/>
            <a:ext cx="3141070" cy="4733362"/>
          </a:xfrm>
        </p:spPr>
      </p:pic>
      <p:pic>
        <p:nvPicPr>
          <p:cNvPr id="11" name="Picture Placeholder 10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6" r="22856"/>
          <a:stretch>
            <a:fillRect/>
          </a:stretch>
        </p:blipFill>
        <p:spPr>
          <a:xfrm>
            <a:off x="7999437" y="1035425"/>
            <a:ext cx="3228857" cy="4733362"/>
          </a:xfr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042263" y="93785"/>
            <a:ext cx="10058400" cy="587584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0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conclusion, keyloggers represent powerful tools for monitoring user activity, yet they also raise significant ethical and security concerns. Throughout this discussion, we explored the functionality, deployment methods, and potential implications of </a:t>
            </a:r>
            <a:r>
              <a:rPr lang="en-US" sz="3200" dirty="0" err="1" smtClean="0"/>
              <a:t>keylogger</a:t>
            </a:r>
            <a:r>
              <a:rPr lang="en-US" sz="3200" dirty="0" smtClean="0"/>
              <a:t> </a:t>
            </a:r>
            <a:r>
              <a:rPr lang="en-US" sz="3200" dirty="0"/>
              <a:t>usage.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3806" y="864494"/>
            <a:ext cx="10058400" cy="587584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conclusion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538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future scope of keyloggers is poised for significant advancements in technology and usability, driven by evolving cybersecurity challenges and emerging trends.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Moreover</a:t>
            </a:r>
            <a:r>
              <a:rPr lang="en-US" dirty="0"/>
              <a:t>, integration with artificial intelligence and machine learning technologies will enable keyloggers to analyze user behavior patterns more intelligently, allowing for proactive threat detection and response capabilities.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8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1" y="1713335"/>
            <a:ext cx="10058400" cy="4571999"/>
          </a:xfrm>
        </p:spPr>
        <p:txBody>
          <a:bodyPr>
            <a:noAutofit/>
          </a:bodyPr>
          <a:lstStyle/>
          <a:p>
            <a:r>
              <a:rPr lang="en-US" sz="1400" dirty="0"/>
              <a:t>"</a:t>
            </a:r>
            <a:r>
              <a:rPr lang="en-US" sz="1400" b="1" dirty="0"/>
              <a:t>Deep Learning for Demand Prediction: A Survey</a:t>
            </a:r>
            <a:r>
              <a:rPr lang="en-US" sz="1400" dirty="0"/>
              <a:t>" by X. Liang, L. Zhao, X.</a:t>
            </a:r>
          </a:p>
          <a:p>
            <a:r>
              <a:rPr lang="en-US" sz="1400" dirty="0"/>
              <a:t>Jiang, and Y. Dong. (IEEE Transactions on Industrial Informatics, 2020)</a:t>
            </a:r>
          </a:p>
          <a:p>
            <a:r>
              <a:rPr lang="en-US" sz="1400" dirty="0"/>
              <a:t>"</a:t>
            </a:r>
            <a:r>
              <a:rPr lang="en-US" sz="1400" b="1" dirty="0"/>
              <a:t>Time Series Forecasting with Deep Learning: A Survey</a:t>
            </a:r>
            <a:r>
              <a:rPr lang="en-US" sz="1400" dirty="0"/>
              <a:t>" by Z. Zhang, Y. Zhao,</a:t>
            </a:r>
          </a:p>
          <a:p>
            <a:r>
              <a:rPr lang="en-US" sz="1400" dirty="0"/>
              <a:t>and Y. Wang. (arXiv preprint arXiv:1809.04356, 2018)</a:t>
            </a:r>
          </a:p>
          <a:p>
            <a:r>
              <a:rPr lang="en-US" sz="1400" dirty="0" smtClean="0"/>
              <a:t>"</a:t>
            </a:r>
            <a:r>
              <a:rPr lang="en-US" sz="1400" b="1" dirty="0"/>
              <a:t>Machine Learning for Demand Forecasting: A Review</a:t>
            </a:r>
            <a:r>
              <a:rPr lang="en-US" sz="1400" dirty="0"/>
              <a:t>" by C. McArdle, J.</a:t>
            </a:r>
          </a:p>
          <a:p>
            <a:r>
              <a:rPr lang="en-US" sz="1400" dirty="0"/>
              <a:t>Vinué, and P. Mues. (International Journal of Forecasting, 2020)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These sources cover a range of topics relevant to developing a solution for demand</a:t>
            </a:r>
          </a:p>
          <a:p>
            <a:r>
              <a:rPr lang="en-US" sz="1400" dirty="0"/>
              <a:t>prediction, including deep learning, time series forecasting, machine learning</a:t>
            </a:r>
          </a:p>
          <a:p>
            <a:r>
              <a:rPr lang="en-US" sz="1400" dirty="0"/>
              <a:t>techniques, data preprocessing, and model evaluation.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0560" y="759991"/>
            <a:ext cx="10058400" cy="587584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5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68282" y="2967335"/>
            <a:ext cx="46554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YOU!!!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626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Problem Statement</a:t>
            </a:r>
            <a:endParaRPr lang="en-US" sz="2000" dirty="0"/>
          </a:p>
          <a:p>
            <a:r>
              <a:rPr lang="en-US" sz="2000" dirty="0" smtClean="0"/>
              <a:t>Proposed system/Solution</a:t>
            </a:r>
            <a:endParaRPr lang="en-US" sz="2000" dirty="0"/>
          </a:p>
          <a:p>
            <a:r>
              <a:rPr lang="en-US" sz="2000" dirty="0" smtClean="0"/>
              <a:t>System Development Approach</a:t>
            </a:r>
            <a:endParaRPr lang="en-US" sz="2000" dirty="0"/>
          </a:p>
          <a:p>
            <a:r>
              <a:rPr lang="en-US" sz="2000" dirty="0" smtClean="0"/>
              <a:t>Algorithm &amp; Deployment</a:t>
            </a:r>
            <a:endParaRPr lang="en-US" sz="2000" dirty="0"/>
          </a:p>
          <a:p>
            <a:r>
              <a:rPr lang="en-US" sz="2000" dirty="0" smtClean="0"/>
              <a:t>Result</a:t>
            </a:r>
            <a:endParaRPr lang="en-US" sz="2000" dirty="0"/>
          </a:p>
          <a:p>
            <a:r>
              <a:rPr lang="en-US" sz="2000" dirty="0" smtClean="0"/>
              <a:t>Conclusion</a:t>
            </a:r>
            <a:endParaRPr lang="en-US" sz="2000" dirty="0" smtClean="0"/>
          </a:p>
          <a:p>
            <a:r>
              <a:rPr lang="en-US" sz="2000" dirty="0" smtClean="0"/>
              <a:t>Future Scope</a:t>
            </a:r>
            <a:endParaRPr lang="en-US" sz="2000" dirty="0"/>
          </a:p>
          <a:p>
            <a:r>
              <a:rPr lang="en-US" sz="2000" dirty="0" smtClean="0"/>
              <a:t>References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0503"/>
            <a:ext cx="5460992" cy="1789488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Problem statement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4222" y="779035"/>
            <a:ext cx="4016206" cy="5195425"/>
          </a:xfrm>
        </p:spPr>
        <p:txBody>
          <a:bodyPr/>
          <a:lstStyle/>
          <a:p>
            <a:pPr marL="0" indent="0" algn="ctr">
              <a:buFont typeface="Calibri" panose="020F0502020204030204" pitchFamily="34" charset="0"/>
              <a:buNone/>
            </a:pPr>
            <a:r>
              <a:rPr lang="en-US" spc="200" dirty="0" smtClean="0">
                <a:solidFill>
                  <a:schemeClr val="tx1"/>
                </a:solidFill>
              </a:rPr>
              <a:t>“The precise statement of any problem is the most important step in it’s solution.”</a:t>
            </a:r>
            <a:endParaRPr lang="en-US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1786025"/>
            <a:ext cx="4157296" cy="4439025"/>
          </a:xfrm>
        </p:spPr>
        <p:txBody>
          <a:bodyPr>
            <a:normAutofit/>
          </a:bodyPr>
          <a:lstStyle/>
          <a:p>
            <a:r>
              <a:rPr lang="en-US" dirty="0"/>
              <a:t>In today's digital age, where information security is paramount, there is a growing need for sophisticated monitoring and security solutions to protect sensitive data and ensure the integrity of systems. </a:t>
            </a:r>
            <a:endParaRPr lang="en-US" dirty="0" smtClean="0"/>
          </a:p>
          <a:p>
            <a:r>
              <a:rPr lang="en-US" dirty="0" smtClean="0"/>
              <a:t>Keyloggers</a:t>
            </a:r>
            <a:r>
              <a:rPr lang="en-US" dirty="0"/>
              <a:t>, software or hardware tools designed to record keystrokes made on a computer or mobile device, serve as one such tool for monitoring user activity.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the development of an efficient and effective </a:t>
            </a:r>
            <a:r>
              <a:rPr lang="en-US" dirty="0" smtClean="0"/>
              <a:t>Keyloggers </a:t>
            </a:r>
            <a:r>
              <a:rPr lang="en-US" dirty="0"/>
              <a:t>system poses several challenges and considerations.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26" name="Picture 2" descr="What Is A Keylogger Software, How Does It Work | Gloss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953589"/>
            <a:ext cx="5632450" cy="491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" y="2534254"/>
            <a:ext cx="7067006" cy="1789488"/>
          </a:xfrm>
        </p:spPr>
        <p:txBody>
          <a:bodyPr/>
          <a:lstStyle/>
          <a:p>
            <a:pPr algn="ctr">
              <a:tabLst>
                <a:tab pos="3308350" algn="l"/>
              </a:tabLst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Proposed system/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solution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0697" y="831285"/>
            <a:ext cx="4016206" cy="5195425"/>
          </a:xfrm>
        </p:spPr>
        <p:txBody>
          <a:bodyPr/>
          <a:lstStyle/>
          <a:p>
            <a:pPr marL="0" indent="0" algn="ctr">
              <a:buFont typeface="Calibri" panose="020F0502020204030204" pitchFamily="34" charset="0"/>
              <a:buNone/>
            </a:pPr>
            <a:r>
              <a:rPr lang="en-US" spc="200" dirty="0" smtClean="0">
                <a:solidFill>
                  <a:schemeClr val="tx1"/>
                </a:solidFill>
              </a:rPr>
              <a:t>“Focus on the solution, not on                the problem.”</a:t>
            </a:r>
            <a:endParaRPr lang="en-US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22247" y="1619794"/>
            <a:ext cx="5711810" cy="4843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Implement functionality to record additional user activities such as clipboard operations, application usage, web browsing behavior, and file interactions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Implement secure storage mechanisms to protect log files from unauthorized access or tampering, utilizing strong encryption algorithms and access controls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Ensure that sensitive information, such as passwords and credit card numbers, is not captured or stored in plaintext, adhering to privacy regulations and best practices.</a:t>
            </a:r>
            <a:endParaRPr lang="en-US" sz="1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60" name="Picture 12" descr="Cryptocurrency Heists Reveals Urgent Need For Anti-Keylogger Technology -  SentryBay :: Defence Beyond Det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70" y="621039"/>
            <a:ext cx="4589130" cy="560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" y="2534254"/>
            <a:ext cx="7067006" cy="1789488"/>
          </a:xfrm>
        </p:spPr>
        <p:txBody>
          <a:bodyPr/>
          <a:lstStyle/>
          <a:p>
            <a:pPr algn="ctr">
              <a:tabLst>
                <a:tab pos="3308350" algn="l"/>
              </a:tabLst>
            </a:pPr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system development</a:t>
            </a:r>
            <a:b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approach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0697" y="831285"/>
            <a:ext cx="4016206" cy="5195425"/>
          </a:xfrm>
        </p:spPr>
        <p:txBody>
          <a:bodyPr/>
          <a:lstStyle/>
          <a:p>
            <a:pPr marL="0" indent="0" algn="ctr">
              <a:buFont typeface="Calibri" panose="020F0502020204030204" pitchFamily="34" charset="0"/>
              <a:buNone/>
            </a:pPr>
            <a:r>
              <a:rPr lang="en-US" spc="200" dirty="0" smtClean="0">
                <a:solidFill>
                  <a:schemeClr val="tx1"/>
                </a:solidFill>
              </a:rPr>
              <a:t>“Our mission is skill development. There can be no development wi</a:t>
            </a:r>
            <a:r>
              <a:rPr lang="en-US" spc="200" dirty="0" smtClean="0"/>
              <a:t>th a satiated system.”</a:t>
            </a:r>
            <a:endParaRPr lang="en-US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7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97280" y="1508760"/>
            <a:ext cx="4639736" cy="736282"/>
          </a:xfrm>
        </p:spPr>
        <p:txBody>
          <a:bodyPr/>
          <a:lstStyle/>
          <a:p>
            <a:r>
              <a:rPr lang="en-US" b="1" dirty="0" smtClean="0"/>
              <a:t>Programming languages: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97280" y="2793682"/>
            <a:ext cx="4639736" cy="291082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C/C++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Java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Python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C#(.NET)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Go(</a:t>
            </a:r>
            <a:r>
              <a:rPr lang="en-US" dirty="0" err="1" smtClean="0"/>
              <a:t>Golang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Assembly Language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6515944" y="1639388"/>
            <a:ext cx="4639736" cy="736282"/>
          </a:xfrm>
        </p:spPr>
        <p:txBody>
          <a:bodyPr/>
          <a:lstStyle/>
          <a:p>
            <a:r>
              <a:rPr lang="en-US" b="1" dirty="0" smtClean="0"/>
              <a:t>Technology: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6515944" y="2793681"/>
            <a:ext cx="4639736" cy="291082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Keyboard </a:t>
            </a:r>
            <a:r>
              <a:rPr lang="en-US" dirty="0" smtClean="0"/>
              <a:t>Hooks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System-level </a:t>
            </a:r>
            <a:r>
              <a:rPr lang="en-US" dirty="0" smtClean="0"/>
              <a:t>APIs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Remote Access </a:t>
            </a:r>
            <a:r>
              <a:rPr lang="en-US" dirty="0" smtClean="0"/>
              <a:t>Technologies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smtClean="0"/>
              <a:t>Encryption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Stealth </a:t>
            </a:r>
            <a:r>
              <a:rPr lang="en-US" dirty="0" smtClean="0"/>
              <a:t>Techniques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Machine Learning and Pattern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6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8696" y="863454"/>
            <a:ext cx="10058400" cy="3566160"/>
          </a:xfrm>
        </p:spPr>
        <p:txBody>
          <a:bodyPr>
            <a:normAutofit/>
          </a:bodyPr>
          <a:lstStyle/>
          <a:p>
            <a:r>
              <a:rPr lang="en-US" sz="7200" dirty="0"/>
              <a:t>Algorithm &amp; deployment</a:t>
            </a:r>
          </a:p>
        </p:txBody>
      </p:sp>
    </p:spTree>
    <p:extLst>
      <p:ext uri="{BB962C8B-B14F-4D97-AF65-F5344CB8AC3E}">
        <p14:creationId xmlns:p14="http://schemas.microsoft.com/office/powerpoint/2010/main" val="21023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548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Helvetica Neue Medium</vt:lpstr>
      <vt:lpstr>RetrospectVTI</vt:lpstr>
      <vt:lpstr>KEYLOGGER</vt:lpstr>
      <vt:lpstr>OUTLINE</vt:lpstr>
      <vt:lpstr>Problem statement</vt:lpstr>
      <vt:lpstr>PowerPoint Presentation</vt:lpstr>
      <vt:lpstr>Proposed system/ solution</vt:lpstr>
      <vt:lpstr>PowerPoint Presentation</vt:lpstr>
      <vt:lpstr> system development approach</vt:lpstr>
      <vt:lpstr>PowerPoint Presentation</vt:lpstr>
      <vt:lpstr>Algorithm &amp; deployment</vt:lpstr>
      <vt:lpstr>PowerPoint Presentation</vt:lpstr>
      <vt:lpstr>result</vt:lpstr>
      <vt:lpstr>conclusion</vt:lpstr>
      <vt:lpstr>Future scope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2024-04-01T17:44:27Z</dcterms:created>
  <dcterms:modified xsi:type="dcterms:W3CDTF">2024-04-01T20:00:10Z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