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59" r:id="rId5"/>
    <p:sldId id="257" r:id="rId6"/>
    <p:sldId id="25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8B18E3-4C3D-40B4-A741-0213C79AFFC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2823D9-5BEA-40BF-8914-2DE2D2A1CBB6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collection/page/5429798910296064/5725579815944192/5927001794805760" TargetMode="External"/><Relationship Id="rId2" Type="http://schemas.openxmlformats.org/officeDocument/2006/relationships/hyperlink" Target="https://refactoring.guru/design-patterns/chain-of-responsibilit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ofactory.com/javascript/design-patterns/chain-of-responsibil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07504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Chain of Responsibility </a:t>
            </a:r>
            <a:r>
              <a:rPr lang="en-IN" sz="4400" dirty="0" smtClean="0"/>
              <a:t>Pattern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84784"/>
            <a:ext cx="7854696" cy="4536504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The </a:t>
            </a:r>
            <a:r>
              <a:rPr lang="en-IN" b="1" dirty="0" smtClean="0">
                <a:solidFill>
                  <a:srgbClr val="FFC000"/>
                </a:solidFill>
              </a:rPr>
              <a:t>chain of responsibility</a:t>
            </a:r>
            <a:r>
              <a:rPr lang="en-IN" dirty="0" smtClean="0">
                <a:solidFill>
                  <a:srgbClr val="FFFF00"/>
                </a:solidFill>
              </a:rPr>
              <a:t> </a:t>
            </a:r>
            <a:r>
              <a:rPr lang="en-IN" b="1" dirty="0" smtClean="0">
                <a:solidFill>
                  <a:srgbClr val="FFC000"/>
                </a:solidFill>
              </a:rPr>
              <a:t>pattern</a:t>
            </a:r>
            <a:r>
              <a:rPr lang="en-IN" dirty="0" smtClean="0">
                <a:solidFill>
                  <a:srgbClr val="FFFF00"/>
                </a:solidFill>
              </a:rPr>
              <a:t> allows a </a:t>
            </a:r>
            <a:r>
              <a:rPr lang="en-IN" b="1" dirty="0" smtClean="0">
                <a:solidFill>
                  <a:srgbClr val="FFC000"/>
                </a:solidFill>
              </a:rPr>
              <a:t>request</a:t>
            </a:r>
            <a:r>
              <a:rPr lang="en-IN" dirty="0" smtClean="0">
                <a:solidFill>
                  <a:srgbClr val="FFFF00"/>
                </a:solidFill>
              </a:rPr>
              <a:t> sent by a </a:t>
            </a:r>
            <a:r>
              <a:rPr lang="en-IN" b="1" dirty="0" smtClean="0">
                <a:solidFill>
                  <a:srgbClr val="FFC000"/>
                </a:solidFill>
              </a:rPr>
              <a:t>client to be received</a:t>
            </a:r>
            <a:r>
              <a:rPr lang="en-IN" dirty="0" smtClean="0">
                <a:solidFill>
                  <a:srgbClr val="FFFF00"/>
                </a:solidFill>
              </a:rPr>
              <a:t> by more than </a:t>
            </a:r>
            <a:r>
              <a:rPr lang="en-IN" b="1" dirty="0" smtClean="0">
                <a:solidFill>
                  <a:srgbClr val="FFC000"/>
                </a:solidFill>
              </a:rPr>
              <a:t>one object</a:t>
            </a:r>
            <a:r>
              <a:rPr lang="en-IN" dirty="0" smtClean="0">
                <a:solidFill>
                  <a:srgbClr val="FFFF00"/>
                </a:solidFill>
              </a:rPr>
              <a:t>. It creates a </a:t>
            </a:r>
            <a:r>
              <a:rPr lang="en-IN" b="1" dirty="0" smtClean="0">
                <a:solidFill>
                  <a:srgbClr val="FFC000"/>
                </a:solidFill>
              </a:rPr>
              <a:t>chain of loosely coupled objects</a:t>
            </a:r>
            <a:r>
              <a:rPr lang="en-IN" dirty="0" smtClean="0">
                <a:solidFill>
                  <a:srgbClr val="FFFF00"/>
                </a:solidFill>
              </a:rPr>
              <a:t> that, upon </a:t>
            </a:r>
            <a:r>
              <a:rPr lang="en-IN" b="1" dirty="0" smtClean="0">
                <a:solidFill>
                  <a:srgbClr val="FFC000"/>
                </a:solidFill>
              </a:rPr>
              <a:t>receiving the request</a:t>
            </a:r>
            <a:r>
              <a:rPr lang="en-IN" dirty="0" smtClean="0">
                <a:solidFill>
                  <a:srgbClr val="FFFF00"/>
                </a:solidFill>
              </a:rPr>
              <a:t>, either </a:t>
            </a:r>
            <a:r>
              <a:rPr lang="en-IN" b="1" dirty="0" smtClean="0">
                <a:solidFill>
                  <a:srgbClr val="FFC000"/>
                </a:solidFill>
              </a:rPr>
              <a:t>handle it </a:t>
            </a:r>
            <a:r>
              <a:rPr lang="en-IN" dirty="0" smtClean="0">
                <a:solidFill>
                  <a:srgbClr val="FFFF00"/>
                </a:solidFill>
              </a:rPr>
              <a:t>or </a:t>
            </a:r>
            <a:r>
              <a:rPr lang="en-IN" b="1" dirty="0" smtClean="0">
                <a:solidFill>
                  <a:srgbClr val="FFC000"/>
                </a:solidFill>
              </a:rPr>
              <a:t>pass it to the next handler </a:t>
            </a:r>
            <a:r>
              <a:rPr lang="en-IN" dirty="0" smtClean="0">
                <a:solidFill>
                  <a:srgbClr val="FFFF00"/>
                </a:solidFill>
              </a:rPr>
              <a:t>object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This pattern is essentially a </a:t>
            </a:r>
            <a:r>
              <a:rPr lang="en-IN" b="1" dirty="0" smtClean="0">
                <a:solidFill>
                  <a:srgbClr val="FFC000"/>
                </a:solidFill>
              </a:rPr>
              <a:t>linear search </a:t>
            </a:r>
            <a:r>
              <a:rPr lang="en-IN" dirty="0" smtClean="0">
                <a:solidFill>
                  <a:srgbClr val="FFFF00"/>
                </a:solidFill>
              </a:rPr>
              <a:t>for an object that can </a:t>
            </a:r>
            <a:r>
              <a:rPr lang="en-IN" b="1" dirty="0" smtClean="0">
                <a:solidFill>
                  <a:srgbClr val="FFC000"/>
                </a:solidFill>
              </a:rPr>
              <a:t>handle a particular request. 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A </a:t>
            </a:r>
            <a:r>
              <a:rPr lang="en-IN" dirty="0" smtClean="0">
                <a:solidFill>
                  <a:srgbClr val="FFFF00"/>
                </a:solidFill>
              </a:rPr>
              <a:t>common example of this pattern is </a:t>
            </a:r>
            <a:r>
              <a:rPr lang="en-IN" b="1" dirty="0" smtClean="0">
                <a:solidFill>
                  <a:srgbClr val="FFC000"/>
                </a:solidFill>
              </a:rPr>
              <a:t>event bubbling</a:t>
            </a:r>
            <a:r>
              <a:rPr lang="en-IN" dirty="0" smtClean="0">
                <a:solidFill>
                  <a:srgbClr val="FFFF00"/>
                </a:solidFill>
              </a:rPr>
              <a:t> in DOM.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0192" y="5981218"/>
            <a:ext cx="248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@ShankaragoudaG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07504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Chain of Responsibility </a:t>
            </a:r>
            <a:r>
              <a:rPr lang="en-IN" sz="4400" dirty="0" smtClean="0"/>
              <a:t>Pattern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84784"/>
            <a:ext cx="7854696" cy="453650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An </a:t>
            </a:r>
            <a:r>
              <a:rPr lang="en-IN" b="1" dirty="0" smtClean="0">
                <a:solidFill>
                  <a:srgbClr val="FFC000"/>
                </a:solidFill>
              </a:rPr>
              <a:t>event propagates </a:t>
            </a:r>
            <a:r>
              <a:rPr lang="en-IN" dirty="0" smtClean="0">
                <a:solidFill>
                  <a:srgbClr val="FFFF00"/>
                </a:solidFill>
              </a:rPr>
              <a:t>through different nested elements of the </a:t>
            </a:r>
            <a:r>
              <a:rPr lang="en-IN" b="1" dirty="0" smtClean="0">
                <a:solidFill>
                  <a:srgbClr val="FFC000"/>
                </a:solidFill>
              </a:rPr>
              <a:t>DOM </a:t>
            </a:r>
            <a:r>
              <a:rPr lang="en-IN" dirty="0" smtClean="0">
                <a:solidFill>
                  <a:srgbClr val="FFFF00"/>
                </a:solidFill>
              </a:rPr>
              <a:t>until </a:t>
            </a:r>
            <a:r>
              <a:rPr lang="en-IN" b="1" dirty="0" smtClean="0">
                <a:solidFill>
                  <a:srgbClr val="FFC000"/>
                </a:solidFill>
              </a:rPr>
              <a:t>one of them handles it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738505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07504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Participants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84784"/>
            <a:ext cx="7854696" cy="4536504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rgbClr val="FFC000"/>
                </a:solidFill>
              </a:rPr>
              <a:t>Client </a:t>
            </a:r>
            <a:r>
              <a:rPr lang="en-IN" b="1" dirty="0" smtClean="0">
                <a:solidFill>
                  <a:srgbClr val="FFC000"/>
                </a:solidFill>
              </a:rPr>
              <a:t>:</a:t>
            </a:r>
          </a:p>
          <a:p>
            <a:pPr algn="l"/>
            <a:endParaRPr lang="en-IN" dirty="0" smtClean="0">
              <a:solidFill>
                <a:srgbClr val="FFFF0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initiates the request to a chain of handler </a:t>
            </a:r>
            <a:r>
              <a:rPr lang="en-IN" dirty="0" smtClean="0">
                <a:solidFill>
                  <a:srgbClr val="FFFF00"/>
                </a:solidFill>
              </a:rPr>
              <a:t>objects</a:t>
            </a:r>
          </a:p>
          <a:p>
            <a:pPr lvl="1" algn="l"/>
            <a:endParaRPr lang="en-IN" dirty="0" smtClean="0">
              <a:solidFill>
                <a:srgbClr val="FFFF00"/>
              </a:solidFill>
            </a:endParaRPr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Handler:</a:t>
            </a:r>
          </a:p>
          <a:p>
            <a:pPr algn="l"/>
            <a:endParaRPr lang="en-IN" dirty="0" smtClean="0">
              <a:solidFill>
                <a:srgbClr val="FFFF0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defines an interface for handling the requests</a:t>
            </a:r>
          </a:p>
          <a:p>
            <a:pPr lvl="1"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implements the successor link (returning 'this')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07504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Example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84784"/>
            <a:ext cx="7854696" cy="453650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An example of a </a:t>
            </a:r>
            <a:r>
              <a:rPr lang="en-IN" b="1" dirty="0" smtClean="0">
                <a:solidFill>
                  <a:srgbClr val="FFC000"/>
                </a:solidFill>
              </a:rPr>
              <a:t>chain-of-responsibility</a:t>
            </a:r>
            <a:r>
              <a:rPr lang="en-IN" dirty="0" smtClean="0">
                <a:solidFill>
                  <a:srgbClr val="FFFF00"/>
                </a:solidFill>
              </a:rPr>
              <a:t> is </a:t>
            </a:r>
            <a:r>
              <a:rPr lang="en-IN" b="1" dirty="0" smtClean="0">
                <a:solidFill>
                  <a:srgbClr val="FFC000"/>
                </a:solidFill>
              </a:rPr>
              <a:t>event-bubbling</a:t>
            </a:r>
            <a:r>
              <a:rPr lang="en-IN" dirty="0" smtClean="0">
                <a:solidFill>
                  <a:srgbClr val="FFFF00"/>
                </a:solidFill>
              </a:rPr>
              <a:t> in which an </a:t>
            </a:r>
            <a:r>
              <a:rPr lang="en-IN" b="1" dirty="0" smtClean="0">
                <a:solidFill>
                  <a:srgbClr val="FFC000"/>
                </a:solidFill>
              </a:rPr>
              <a:t>event propagates </a:t>
            </a:r>
            <a:r>
              <a:rPr lang="en-IN" dirty="0" smtClean="0">
                <a:solidFill>
                  <a:srgbClr val="FFFF00"/>
                </a:solidFill>
              </a:rPr>
              <a:t>through a series of nested controls one of which may choose to </a:t>
            </a:r>
            <a:r>
              <a:rPr lang="en-IN" b="1" dirty="0" smtClean="0">
                <a:solidFill>
                  <a:srgbClr val="FFC000"/>
                </a:solidFill>
              </a:rPr>
              <a:t>handle the event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The </a:t>
            </a:r>
            <a:r>
              <a:rPr lang="en-IN" b="1" dirty="0" smtClean="0">
                <a:solidFill>
                  <a:srgbClr val="FFC000"/>
                </a:solidFill>
              </a:rPr>
              <a:t>Chain of Responsiblity patterns</a:t>
            </a:r>
            <a:r>
              <a:rPr lang="en-IN" dirty="0" smtClean="0">
                <a:solidFill>
                  <a:srgbClr val="FFFF00"/>
                </a:solidFill>
              </a:rPr>
              <a:t> is related to the </a:t>
            </a:r>
            <a:r>
              <a:rPr lang="en-IN" b="1" dirty="0" smtClean="0">
                <a:solidFill>
                  <a:srgbClr val="FFC000"/>
                </a:solidFill>
              </a:rPr>
              <a:t>Chaining Pattern </a:t>
            </a:r>
            <a:r>
              <a:rPr lang="en-IN" dirty="0" smtClean="0">
                <a:solidFill>
                  <a:srgbClr val="FFFF00"/>
                </a:solidFill>
              </a:rPr>
              <a:t>which is frequently used in </a:t>
            </a:r>
            <a:r>
              <a:rPr lang="en-IN" b="1" dirty="0" smtClean="0">
                <a:solidFill>
                  <a:srgbClr val="FFC000"/>
                </a:solidFill>
              </a:rPr>
              <a:t>JavaScript </a:t>
            </a:r>
            <a:r>
              <a:rPr lang="en-IN" dirty="0" smtClean="0">
                <a:solidFill>
                  <a:srgbClr val="FFFF00"/>
                </a:solidFill>
              </a:rPr>
              <a:t>(</a:t>
            </a:r>
            <a:r>
              <a:rPr lang="en-IN" b="1" dirty="0" smtClean="0">
                <a:solidFill>
                  <a:srgbClr val="FFC000"/>
                </a:solidFill>
              </a:rPr>
              <a:t>jQuery </a:t>
            </a:r>
            <a:r>
              <a:rPr lang="en-IN" dirty="0" smtClean="0">
                <a:solidFill>
                  <a:srgbClr val="FFFF00"/>
                </a:solidFill>
              </a:rPr>
              <a:t>makes extensive use of this pattern).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07504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Continued..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84784"/>
            <a:ext cx="7854696" cy="4536504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The </a:t>
            </a:r>
            <a:r>
              <a:rPr lang="en-IN" dirty="0" smtClean="0">
                <a:solidFill>
                  <a:srgbClr val="FFFF00"/>
                </a:solidFill>
              </a:rPr>
              <a:t>next slide example </a:t>
            </a:r>
            <a:r>
              <a:rPr lang="en-IN" dirty="0" smtClean="0">
                <a:solidFill>
                  <a:srgbClr val="FFFF00"/>
                </a:solidFill>
              </a:rPr>
              <a:t>implements the </a:t>
            </a:r>
            <a:r>
              <a:rPr lang="en-IN" b="1" dirty="0" smtClean="0">
                <a:solidFill>
                  <a:srgbClr val="FFC000"/>
                </a:solidFill>
              </a:rPr>
              <a:t>chain of responsibility pattern </a:t>
            </a:r>
            <a:r>
              <a:rPr lang="en-IN" dirty="0" smtClean="0">
                <a:solidFill>
                  <a:srgbClr val="FFFF00"/>
                </a:solidFill>
              </a:rPr>
              <a:t>to check if a given number is a multiple of </a:t>
            </a:r>
            <a:r>
              <a:rPr lang="en-IN" b="1" dirty="0" smtClean="0">
                <a:solidFill>
                  <a:srgbClr val="FFC000"/>
                </a:solidFill>
              </a:rPr>
              <a:t>two</a:t>
            </a:r>
            <a:r>
              <a:rPr lang="en-IN" dirty="0" smtClean="0">
                <a:solidFill>
                  <a:srgbClr val="FFFF00"/>
                </a:solidFill>
              </a:rPr>
              <a:t>, </a:t>
            </a:r>
            <a:r>
              <a:rPr lang="en-IN" b="1" dirty="0" smtClean="0">
                <a:solidFill>
                  <a:srgbClr val="FFC000"/>
                </a:solidFill>
              </a:rPr>
              <a:t>three</a:t>
            </a:r>
            <a:r>
              <a:rPr lang="en-IN" dirty="0" smtClean="0">
                <a:solidFill>
                  <a:srgbClr val="FFFF00"/>
                </a:solidFill>
              </a:rPr>
              <a:t>, or </a:t>
            </a:r>
            <a:r>
              <a:rPr lang="en-IN" b="1" dirty="0" smtClean="0">
                <a:solidFill>
                  <a:srgbClr val="FFC000"/>
                </a:solidFill>
              </a:rPr>
              <a:t>five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chain decide if they’re going to </a:t>
            </a:r>
            <a:r>
              <a:rPr lang="en-IN" b="1" dirty="0" smtClean="0">
                <a:solidFill>
                  <a:srgbClr val="FFC000"/>
                </a:solidFill>
              </a:rPr>
              <a:t>process</a:t>
            </a:r>
            <a:r>
              <a:rPr lang="en-IN" dirty="0" smtClean="0">
                <a:solidFill>
                  <a:srgbClr val="FFFF00"/>
                </a:solidFill>
              </a:rPr>
              <a:t> it or pass it to the </a:t>
            </a:r>
            <a:r>
              <a:rPr lang="en-IN" b="1" dirty="0" smtClean="0">
                <a:solidFill>
                  <a:srgbClr val="FFC000"/>
                </a:solidFill>
              </a:rPr>
              <a:t>next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dirty="0" smtClean="0">
              <a:solidFill>
                <a:srgbClr val="FFFF00"/>
              </a:solidFill>
            </a:endParaRPr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MultipleofTwoHandler</a:t>
            </a:r>
            <a:r>
              <a:rPr lang="en-IN" dirty="0" smtClean="0">
                <a:solidFill>
                  <a:srgbClr val="FFFF00"/>
                </a:solidFill>
              </a:rPr>
              <a:t>: checks if the number is a multiple of two.</a:t>
            </a:r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MultipleofThreeHandler: </a:t>
            </a:r>
            <a:r>
              <a:rPr lang="en-IN" dirty="0" smtClean="0">
                <a:solidFill>
                  <a:srgbClr val="FFFF00"/>
                </a:solidFill>
              </a:rPr>
              <a:t>checks if the number is a multiple of three.</a:t>
            </a:r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MultipleofFiveHandler</a:t>
            </a:r>
            <a:r>
              <a:rPr lang="en-IN" dirty="0" smtClean="0">
                <a:solidFill>
                  <a:srgbClr val="FFFF00"/>
                </a:solidFill>
              </a:rPr>
              <a:t>: checks if the number is a multiple of five.</a:t>
            </a:r>
          </a:p>
          <a:p>
            <a:pPr algn="l">
              <a:buFont typeface="Wingdings" pitchFamily="2" charset="2"/>
              <a:buChar char="v"/>
            </a:pP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778" y="144016"/>
            <a:ext cx="4374230" cy="6597352"/>
          </a:xfrm>
          <a:prstGeom prst="rect">
            <a:avLst/>
          </a:prstGeom>
        </p:spPr>
      </p:pic>
      <p:pic>
        <p:nvPicPr>
          <p:cNvPr id="7" name="Picture 6" descr="code-snapsh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16632"/>
            <a:ext cx="4218737" cy="6624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20688"/>
            <a:ext cx="7851648" cy="707504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Useful Resources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84784"/>
            <a:ext cx="7854696" cy="4536504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FF0000"/>
                </a:solidFill>
                <a:hlinkClick r:id="rId2"/>
              </a:rPr>
              <a:t>https://</a:t>
            </a:r>
            <a:r>
              <a:rPr lang="en-IN" dirty="0" smtClean="0">
                <a:solidFill>
                  <a:srgbClr val="FF0000"/>
                </a:solidFill>
                <a:hlinkClick r:id="rId2"/>
              </a:rPr>
              <a:t>refactoring.guru/design-patterns/chain-of-responsibility</a:t>
            </a:r>
            <a:endParaRPr lang="en-IN" dirty="0" smtClean="0">
              <a:solidFill>
                <a:srgbClr val="FF0000"/>
              </a:solidFill>
            </a:endParaRPr>
          </a:p>
          <a:p>
            <a:pPr algn="l"/>
            <a:endParaRPr lang="en-IN" dirty="0" smtClean="0">
              <a:solidFill>
                <a:srgbClr val="FF0000"/>
              </a:solidFill>
            </a:endParaRPr>
          </a:p>
          <a:p>
            <a:pPr algn="l"/>
            <a:r>
              <a:rPr lang="en-IN" dirty="0" smtClean="0">
                <a:solidFill>
                  <a:srgbClr val="FF0000"/>
                </a:solidFill>
                <a:hlinkClick r:id="rId3"/>
              </a:rPr>
              <a:t>https://</a:t>
            </a:r>
            <a:r>
              <a:rPr lang="en-IN" dirty="0" smtClean="0">
                <a:solidFill>
                  <a:srgbClr val="FF0000"/>
                </a:solidFill>
                <a:hlinkClick r:id="rId3"/>
              </a:rPr>
              <a:t>www.educative.io/collection/page/5429798910296064/5725579815944192/5927001794805760</a:t>
            </a:r>
            <a:endParaRPr lang="en-IN" dirty="0" smtClean="0">
              <a:solidFill>
                <a:srgbClr val="FF0000"/>
              </a:solidFill>
            </a:endParaRPr>
          </a:p>
          <a:p>
            <a:pPr algn="l"/>
            <a:endParaRPr lang="en-IN" dirty="0" smtClean="0">
              <a:solidFill>
                <a:srgbClr val="FF0000"/>
              </a:solidFill>
            </a:endParaRPr>
          </a:p>
          <a:p>
            <a:pPr algn="l"/>
            <a:r>
              <a:rPr lang="en-IN" dirty="0" smtClean="0">
                <a:solidFill>
                  <a:srgbClr val="FF0000"/>
                </a:solidFill>
                <a:hlinkClick r:id="rId4"/>
              </a:rPr>
              <a:t>https://</a:t>
            </a:r>
            <a:r>
              <a:rPr lang="en-IN" dirty="0" smtClean="0">
                <a:solidFill>
                  <a:srgbClr val="FF0000"/>
                </a:solidFill>
                <a:hlinkClick r:id="rId4"/>
              </a:rPr>
              <a:t>www.dofactory.com/javascript/design-patterns/chain-of-responsibility</a:t>
            </a:r>
            <a:endParaRPr lang="en-IN" dirty="0" smtClean="0">
              <a:solidFill>
                <a:srgbClr val="FF0000"/>
              </a:solidFill>
            </a:endParaRPr>
          </a:p>
          <a:p>
            <a:pPr algn="l"/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176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Chain of Responsibility Pattern</vt:lpstr>
      <vt:lpstr>Chain of Responsibility Pattern</vt:lpstr>
      <vt:lpstr>Participants</vt:lpstr>
      <vt:lpstr>Example</vt:lpstr>
      <vt:lpstr>Continued..</vt:lpstr>
      <vt:lpstr>Slide 6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 Design Pattern</dc:title>
  <dc:creator>SHANKARG</dc:creator>
  <cp:lastModifiedBy>SHANKARG</cp:lastModifiedBy>
  <cp:revision>17</cp:revision>
  <dcterms:created xsi:type="dcterms:W3CDTF">2022-06-07T03:14:52Z</dcterms:created>
  <dcterms:modified xsi:type="dcterms:W3CDTF">2022-06-07T03:42:59Z</dcterms:modified>
</cp:coreProperties>
</file>