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8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A02C-744A-4653-86F4-47C69DE1A79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D92E-E678-4E1F-A938-F82EC48CD71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A02C-744A-4653-86F4-47C69DE1A79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D92E-E678-4E1F-A938-F82EC48CD7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A02C-744A-4653-86F4-47C69DE1A79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D92E-E678-4E1F-A938-F82EC48CD7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A02C-744A-4653-86F4-47C69DE1A79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D92E-E678-4E1F-A938-F82EC48CD7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A02C-744A-4653-86F4-47C69DE1A79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D92E-E678-4E1F-A938-F82EC48CD71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A02C-744A-4653-86F4-47C69DE1A79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D92E-E678-4E1F-A938-F82EC48CD7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A02C-744A-4653-86F4-47C69DE1A79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D92E-E678-4E1F-A938-F82EC48CD7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A02C-744A-4653-86F4-47C69DE1A79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D92E-E678-4E1F-A938-F82EC48CD7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A02C-744A-4653-86F4-47C69DE1A79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D92E-E678-4E1F-A938-F82EC48CD7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A02C-744A-4653-86F4-47C69DE1A79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D92E-E678-4E1F-A938-F82EC48CD7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A02C-744A-4653-86F4-47C69DE1A79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003D92E-E678-4E1F-A938-F82EC48CD71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AEA02C-744A-4653-86F4-47C69DE1A793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03D92E-E678-4E1F-A938-F82EC48CD71D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" TargetMode="External"/><Relationship Id="rId2" Type="http://schemas.openxmlformats.org/officeDocument/2006/relationships/hyperlink" Target="https://developer.mozilla.org/en-US/docs/Web/JavaScript/Reference/Classes/extend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terns.dev/posts/classic-design-patterns/#commandpatternjavascript" TargetMode="External"/><Relationship Id="rId2" Type="http://schemas.openxmlformats.org/officeDocument/2006/relationships/hyperlink" Target="https://www.oreilly.com/library/view/learning-javascript-design/9781449334840/ch09s08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ofactory.com/javascript/design-patterns/comma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92696"/>
            <a:ext cx="7851648" cy="7075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Command </a:t>
            </a:r>
            <a:r>
              <a:rPr lang="en-IN" dirty="0" smtClean="0">
                <a:solidFill>
                  <a:srgbClr val="FFFF00"/>
                </a:solidFill>
              </a:rPr>
              <a:t>Design Pattern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84784"/>
            <a:ext cx="7854696" cy="432048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b="1" dirty="0" smtClean="0">
                <a:solidFill>
                  <a:srgbClr val="FFC000"/>
                </a:solidFill>
              </a:rPr>
              <a:t>Command pattern </a:t>
            </a:r>
            <a:r>
              <a:rPr lang="en-IN" dirty="0" smtClean="0"/>
              <a:t>aims to </a:t>
            </a:r>
            <a:r>
              <a:rPr lang="en-IN" b="1" dirty="0" smtClean="0">
                <a:solidFill>
                  <a:srgbClr val="FFC000"/>
                </a:solidFill>
              </a:rPr>
              <a:t>encapsulate</a:t>
            </a:r>
            <a:r>
              <a:rPr lang="en-IN" dirty="0" smtClean="0"/>
              <a:t> </a:t>
            </a:r>
            <a:r>
              <a:rPr lang="en-IN" b="1" dirty="0" smtClean="0"/>
              <a:t>method invocation</a:t>
            </a:r>
            <a:r>
              <a:rPr lang="en-IN" dirty="0" smtClean="0"/>
              <a:t>, </a:t>
            </a:r>
            <a:r>
              <a:rPr lang="en-IN" b="1" dirty="0" smtClean="0"/>
              <a:t>requests</a:t>
            </a:r>
            <a:r>
              <a:rPr lang="en-IN" dirty="0" smtClean="0"/>
              <a:t>, or </a:t>
            </a:r>
            <a:r>
              <a:rPr lang="en-IN" b="1" dirty="0" smtClean="0"/>
              <a:t>operations</a:t>
            </a:r>
            <a:r>
              <a:rPr lang="en-IN" dirty="0" smtClean="0"/>
              <a:t> into a </a:t>
            </a:r>
            <a:r>
              <a:rPr lang="en-IN" b="1" dirty="0" smtClean="0"/>
              <a:t>single object </a:t>
            </a:r>
            <a:r>
              <a:rPr lang="en-IN" dirty="0" smtClean="0"/>
              <a:t>and gives us the ability to both </a:t>
            </a:r>
            <a:r>
              <a:rPr lang="en-IN" b="1" dirty="0" smtClean="0"/>
              <a:t>parameterize</a:t>
            </a:r>
            <a:r>
              <a:rPr lang="en-IN" dirty="0" smtClean="0"/>
              <a:t> and </a:t>
            </a:r>
            <a:r>
              <a:rPr lang="en-IN" b="1" dirty="0" smtClean="0"/>
              <a:t>pass method calls </a:t>
            </a:r>
            <a:r>
              <a:rPr lang="en-IN" dirty="0" smtClean="0"/>
              <a:t>around that can be executed at our discretion. </a:t>
            </a:r>
            <a:endParaRPr lang="en-IN" dirty="0" smtClean="0"/>
          </a:p>
          <a:p>
            <a:pPr algn="l">
              <a:buFont typeface="Wingdings" pitchFamily="2" charset="2"/>
              <a:buChar char="Ø"/>
            </a:pPr>
            <a:endParaRPr lang="en-IN" dirty="0" smtClean="0"/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In </a:t>
            </a:r>
            <a:r>
              <a:rPr lang="en-IN" dirty="0" smtClean="0"/>
              <a:t>addition, it enables us to </a:t>
            </a:r>
            <a:r>
              <a:rPr lang="en-IN" b="1" dirty="0" smtClean="0"/>
              <a:t>decouple objects </a:t>
            </a:r>
            <a:r>
              <a:rPr lang="en-IN" dirty="0" smtClean="0"/>
              <a:t>invoking the action from the objects which implement them, giving us a greater degree of overall flexibility in swapping out </a:t>
            </a:r>
            <a:r>
              <a:rPr lang="en-IN" b="1" dirty="0" smtClean="0"/>
              <a:t>concrete </a:t>
            </a:r>
            <a:r>
              <a:rPr lang="en-IN" b="1" i="1" dirty="0" smtClean="0"/>
              <a:t>classes</a:t>
            </a:r>
            <a:r>
              <a:rPr lang="en-IN" dirty="0" smtClean="0"/>
              <a:t> (objects).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482014" y="6165304"/>
            <a:ext cx="248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</a:rPr>
              <a:t>@ShankaragoudaG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33264"/>
            <a:ext cx="7851648" cy="7075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Command </a:t>
            </a:r>
            <a:r>
              <a:rPr lang="en-IN" dirty="0" smtClean="0">
                <a:solidFill>
                  <a:srgbClr val="FFFF00"/>
                </a:solidFill>
              </a:rPr>
              <a:t>Design Pattern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40768"/>
            <a:ext cx="7854696" cy="5184576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IN" dirty="0" smtClean="0"/>
              <a:t>An </a:t>
            </a:r>
            <a:r>
              <a:rPr lang="en-IN" b="1" i="1" dirty="0" smtClean="0">
                <a:solidFill>
                  <a:srgbClr val="FFC000"/>
                </a:solidFill>
              </a:rPr>
              <a:t>abstract</a:t>
            </a:r>
            <a:r>
              <a:rPr lang="en-IN" b="1" dirty="0" smtClean="0">
                <a:solidFill>
                  <a:srgbClr val="FFC000"/>
                </a:solidFill>
              </a:rPr>
              <a:t> class</a:t>
            </a:r>
            <a:r>
              <a:rPr lang="en-IN" dirty="0" smtClean="0"/>
              <a:t> defines an </a:t>
            </a:r>
            <a:r>
              <a:rPr lang="en-IN" b="1" dirty="0" smtClean="0">
                <a:solidFill>
                  <a:srgbClr val="FFC000"/>
                </a:solidFill>
              </a:rPr>
              <a:t>interface</a:t>
            </a:r>
            <a:r>
              <a:rPr lang="en-IN" dirty="0" smtClean="0"/>
              <a:t> but doesn't necessarily provide implementations for all of its member functions. It acts as a </a:t>
            </a:r>
            <a:r>
              <a:rPr lang="en-IN" b="1" dirty="0" smtClean="0">
                <a:solidFill>
                  <a:srgbClr val="FFC000"/>
                </a:solidFill>
              </a:rPr>
              <a:t>base class </a:t>
            </a:r>
            <a:r>
              <a:rPr lang="en-IN" dirty="0" smtClean="0"/>
              <a:t>from which others are derived. A </a:t>
            </a:r>
            <a:r>
              <a:rPr lang="en-IN" b="1" dirty="0" smtClean="0">
                <a:solidFill>
                  <a:srgbClr val="FFC000"/>
                </a:solidFill>
              </a:rPr>
              <a:t>derived class </a:t>
            </a:r>
            <a:r>
              <a:rPr lang="en-IN" dirty="0" smtClean="0"/>
              <a:t>that implements the missing functionality is called a </a:t>
            </a:r>
            <a:r>
              <a:rPr lang="en-IN" b="1" i="1" u="sng" dirty="0" smtClean="0">
                <a:solidFill>
                  <a:srgbClr val="FFC000"/>
                </a:solidFill>
              </a:rPr>
              <a:t>concrete</a:t>
            </a:r>
            <a:r>
              <a:rPr lang="en-IN" b="1" u="sng" dirty="0" smtClean="0">
                <a:solidFill>
                  <a:srgbClr val="FFC000"/>
                </a:solidFill>
              </a:rPr>
              <a:t> class</a:t>
            </a:r>
            <a:r>
              <a:rPr lang="en-IN" dirty="0" smtClean="0"/>
              <a:t>. </a:t>
            </a:r>
            <a:endParaRPr lang="en-IN" dirty="0" smtClean="0"/>
          </a:p>
          <a:p>
            <a:pPr algn="l">
              <a:buFont typeface="Wingdings" pitchFamily="2" charset="2"/>
              <a:buChar char="Ø"/>
            </a:pPr>
            <a:endParaRPr lang="en-IN" dirty="0" smtClean="0"/>
          </a:p>
          <a:p>
            <a:pPr algn="l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C000"/>
                </a:solidFill>
              </a:rPr>
              <a:t>Base </a:t>
            </a:r>
            <a:r>
              <a:rPr lang="en-IN" b="1" dirty="0" smtClean="0">
                <a:solidFill>
                  <a:srgbClr val="FFC000"/>
                </a:solidFill>
              </a:rPr>
              <a:t>classes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FFC000"/>
                </a:solidFill>
              </a:rPr>
              <a:t>concrete classes </a:t>
            </a:r>
            <a:r>
              <a:rPr lang="en-IN" dirty="0" smtClean="0"/>
              <a:t>can be implemented in JavaScript(ES2015+) using the </a:t>
            </a:r>
            <a:r>
              <a:rPr lang="en-IN" b="1" u="sng" dirty="0" smtClean="0">
                <a:solidFill>
                  <a:srgbClr val="FFC000"/>
                </a:solidFill>
                <a:hlinkClick r:id="rId2"/>
              </a:rPr>
              <a:t>extends</a:t>
            </a:r>
            <a:r>
              <a:rPr lang="en-IN" dirty="0" smtClean="0"/>
              <a:t> keyword applicable to the </a:t>
            </a:r>
            <a:r>
              <a:rPr lang="en-IN" b="1" u="sng" dirty="0" smtClean="0">
                <a:hlinkClick r:id="rId3"/>
              </a:rPr>
              <a:t>JavaScript classes</a:t>
            </a:r>
            <a:r>
              <a:rPr lang="en-IN" dirty="0" smtClean="0"/>
              <a:t>.</a:t>
            </a:r>
          </a:p>
          <a:p>
            <a:pPr algn="l">
              <a:buFont typeface="Wingdings" pitchFamily="2" charset="2"/>
              <a:buChar char="Ø"/>
            </a:pPr>
            <a:endParaRPr lang="en-IN" dirty="0" smtClean="0"/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The general idea behind the </a:t>
            </a:r>
            <a:r>
              <a:rPr lang="en-IN" b="1" dirty="0" smtClean="0">
                <a:solidFill>
                  <a:srgbClr val="FFC000"/>
                </a:solidFill>
              </a:rPr>
              <a:t>Command pattern </a:t>
            </a:r>
            <a:r>
              <a:rPr lang="en-IN" dirty="0" smtClean="0"/>
              <a:t>is that it provides us a means to separate the responsibilities of issuing commands from anything executing commands, delegating this responsibility to different objects instead.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92696"/>
            <a:ext cx="7851648" cy="7075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Command </a:t>
            </a:r>
            <a:r>
              <a:rPr lang="en-IN" dirty="0" smtClean="0">
                <a:solidFill>
                  <a:srgbClr val="FFFF00"/>
                </a:solidFill>
              </a:rPr>
              <a:t>Pattern Usage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84784"/>
            <a:ext cx="7854696" cy="3744416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IN" dirty="0" smtClean="0"/>
              <a:t>Suppose you are building an application that supports the </a:t>
            </a:r>
            <a:r>
              <a:rPr lang="en-IN" b="1" dirty="0" smtClean="0">
                <a:solidFill>
                  <a:srgbClr val="FFC000"/>
                </a:solidFill>
              </a:rPr>
              <a:t>Cut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FFC000"/>
                </a:solidFill>
              </a:rPr>
              <a:t>Copy</a:t>
            </a:r>
            <a:r>
              <a:rPr lang="en-IN" dirty="0" smtClean="0"/>
              <a:t>, and </a:t>
            </a:r>
            <a:r>
              <a:rPr lang="en-IN" b="1" dirty="0" smtClean="0">
                <a:solidFill>
                  <a:srgbClr val="FFC000"/>
                </a:solidFill>
              </a:rPr>
              <a:t>Paste</a:t>
            </a:r>
            <a:r>
              <a:rPr lang="en-IN" dirty="0" smtClean="0"/>
              <a:t> clipboard actions. These actions can be triggered in different ways throughout the app: by a </a:t>
            </a:r>
            <a:r>
              <a:rPr lang="en-IN" b="1" dirty="0" smtClean="0"/>
              <a:t>menu system</a:t>
            </a:r>
            <a:r>
              <a:rPr lang="en-IN" dirty="0" smtClean="0"/>
              <a:t>, a </a:t>
            </a:r>
            <a:r>
              <a:rPr lang="en-IN" b="1" dirty="0" smtClean="0"/>
              <a:t>context menu </a:t>
            </a:r>
            <a:r>
              <a:rPr lang="en-IN" dirty="0" smtClean="0"/>
              <a:t>(e.g. by right clicking on a textbox), or by a </a:t>
            </a:r>
            <a:r>
              <a:rPr lang="en-IN" b="1" dirty="0" smtClean="0"/>
              <a:t>keyboard shortcut</a:t>
            </a:r>
            <a:r>
              <a:rPr lang="en-IN" dirty="0" smtClean="0"/>
              <a:t>.</a:t>
            </a:r>
          </a:p>
          <a:p>
            <a:pPr algn="l">
              <a:buFont typeface="Wingdings" pitchFamily="2" charset="2"/>
              <a:buChar char="Ø"/>
            </a:pPr>
            <a:endParaRPr lang="en-IN" dirty="0" smtClean="0"/>
          </a:p>
          <a:p>
            <a:pPr algn="l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C000"/>
                </a:solidFill>
              </a:rPr>
              <a:t>Command objects </a:t>
            </a:r>
            <a:r>
              <a:rPr lang="en-IN" dirty="0" smtClean="0"/>
              <a:t>allow you to centralize the processing of these actions, one for each operation. So, you need only one Command for processing all </a:t>
            </a:r>
            <a:r>
              <a:rPr lang="en-IN" b="1" dirty="0" smtClean="0">
                <a:solidFill>
                  <a:srgbClr val="FFC000"/>
                </a:solidFill>
              </a:rPr>
              <a:t>Cut requests</a:t>
            </a:r>
            <a:r>
              <a:rPr lang="en-IN" dirty="0" smtClean="0"/>
              <a:t>, one for all </a:t>
            </a:r>
            <a:r>
              <a:rPr lang="en-IN" b="1" dirty="0" smtClean="0">
                <a:solidFill>
                  <a:srgbClr val="FFC000"/>
                </a:solidFill>
              </a:rPr>
              <a:t>Copy requests</a:t>
            </a:r>
            <a:r>
              <a:rPr lang="en-IN" dirty="0" smtClean="0"/>
              <a:t>, and one for all </a:t>
            </a:r>
            <a:r>
              <a:rPr lang="en-IN" b="1" dirty="0" smtClean="0"/>
              <a:t>Paste requests</a:t>
            </a:r>
            <a:r>
              <a:rPr lang="en-IN" dirty="0" smtClean="0"/>
              <a:t>.</a:t>
            </a:r>
          </a:p>
          <a:p>
            <a:pPr algn="l">
              <a:buFont typeface="Wingdings" pitchFamily="2" charset="2"/>
              <a:buChar char="Ø"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7193" y="5013176"/>
            <a:ext cx="594528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15616" y="5589240"/>
            <a:ext cx="1326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</a:rPr>
              <a:t>Digram-&gt;</a:t>
            </a:r>
            <a:endParaRPr lang="en-IN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61256"/>
            <a:ext cx="7851648" cy="7075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Example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40768"/>
            <a:ext cx="8287072" cy="496855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dirty="0" smtClean="0">
                <a:solidFill>
                  <a:srgbClr val="FFC000"/>
                </a:solidFill>
              </a:rPr>
              <a:t>Client</a:t>
            </a:r>
            <a:r>
              <a:rPr lang="en-IN" dirty="0" smtClean="0"/>
              <a:t> -- In example code: the run() function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references the Receiver </a:t>
            </a:r>
            <a:r>
              <a:rPr lang="en-IN" dirty="0" smtClean="0"/>
              <a:t>object</a:t>
            </a:r>
          </a:p>
          <a:p>
            <a:pPr lvl="1" algn="l"/>
            <a:endParaRPr lang="en-IN" dirty="0" smtClean="0"/>
          </a:p>
          <a:p>
            <a:pPr algn="l"/>
            <a:r>
              <a:rPr lang="en-IN" b="1" dirty="0" smtClean="0">
                <a:solidFill>
                  <a:srgbClr val="FFC000"/>
                </a:solidFill>
              </a:rPr>
              <a:t>Receiver</a:t>
            </a:r>
            <a:r>
              <a:rPr lang="en-IN" dirty="0" smtClean="0"/>
              <a:t> -- In example code: </a:t>
            </a:r>
            <a:r>
              <a:rPr lang="en-IN" b="1" dirty="0" smtClean="0">
                <a:solidFill>
                  <a:srgbClr val="FFFF00"/>
                </a:solidFill>
              </a:rPr>
              <a:t>Calculator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knows how to carry out the operation associated with the command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(optionally) maintains a history of executed </a:t>
            </a:r>
            <a:r>
              <a:rPr lang="en-IN" dirty="0" smtClean="0"/>
              <a:t>commands</a:t>
            </a:r>
          </a:p>
          <a:p>
            <a:pPr lvl="1" algn="l"/>
            <a:endParaRPr lang="en-IN" dirty="0" smtClean="0"/>
          </a:p>
          <a:p>
            <a:pPr algn="l"/>
            <a:r>
              <a:rPr lang="en-IN" b="1" dirty="0" smtClean="0">
                <a:solidFill>
                  <a:srgbClr val="FFC000"/>
                </a:solidFill>
              </a:rPr>
              <a:t>Command</a:t>
            </a:r>
            <a:r>
              <a:rPr lang="en-IN" dirty="0" smtClean="0"/>
              <a:t> -- In example code: </a:t>
            </a:r>
            <a:r>
              <a:rPr lang="en-IN" b="1" dirty="0" smtClean="0">
                <a:solidFill>
                  <a:srgbClr val="FFFF00"/>
                </a:solidFill>
              </a:rPr>
              <a:t>Command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maintains information about the action to be </a:t>
            </a:r>
            <a:r>
              <a:rPr lang="en-IN" dirty="0" smtClean="0"/>
              <a:t>taken</a:t>
            </a:r>
          </a:p>
          <a:p>
            <a:pPr lvl="1" algn="l"/>
            <a:endParaRPr lang="en-IN" dirty="0" smtClean="0"/>
          </a:p>
          <a:p>
            <a:pPr algn="l"/>
            <a:r>
              <a:rPr lang="en-IN" b="1" dirty="0" smtClean="0">
                <a:solidFill>
                  <a:srgbClr val="FFC000"/>
                </a:solidFill>
              </a:rPr>
              <a:t>Invoker</a:t>
            </a:r>
            <a:r>
              <a:rPr lang="en-IN" dirty="0" smtClean="0"/>
              <a:t> -- In our example code: the user pushing the buttons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/>
              <a:t>asks to carry out the request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16632"/>
            <a:ext cx="4227206" cy="6669360"/>
          </a:xfrm>
          <a:prstGeom prst="rect">
            <a:avLst/>
          </a:prstGeom>
        </p:spPr>
      </p:pic>
      <p:pic>
        <p:nvPicPr>
          <p:cNvPr id="7" name="Picture 6" descr="code-snapsh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16632"/>
            <a:ext cx="4608512" cy="6669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61256"/>
            <a:ext cx="7851648" cy="7075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Useful Resources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40768"/>
            <a:ext cx="8287072" cy="4968552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rgbClr val="FFC000"/>
                </a:solidFill>
                <a:hlinkClick r:id="rId2"/>
              </a:rPr>
              <a:t>https://</a:t>
            </a:r>
            <a:r>
              <a:rPr lang="en-IN" b="1" dirty="0" smtClean="0">
                <a:solidFill>
                  <a:srgbClr val="FFC000"/>
                </a:solidFill>
                <a:hlinkClick r:id="rId2"/>
              </a:rPr>
              <a:t>www.oreilly.com/library/view/learning-javascript-design/9781449334840/ch09s08.html</a:t>
            </a:r>
            <a:endParaRPr lang="en-IN" b="1" dirty="0" smtClean="0">
              <a:solidFill>
                <a:srgbClr val="FFC000"/>
              </a:solidFill>
            </a:endParaRPr>
          </a:p>
          <a:p>
            <a:pPr algn="l"/>
            <a:endParaRPr lang="en-IN" b="1" dirty="0" smtClean="0">
              <a:solidFill>
                <a:srgbClr val="FFC000"/>
              </a:solidFill>
            </a:endParaRPr>
          </a:p>
          <a:p>
            <a:pPr algn="l"/>
            <a:r>
              <a:rPr lang="en-IN" dirty="0" smtClean="0">
                <a:hlinkClick r:id="rId3"/>
              </a:rPr>
              <a:t>https://www.patterns.dev/posts/classic-design-patterns/#</a:t>
            </a:r>
            <a:r>
              <a:rPr lang="en-IN" dirty="0" smtClean="0">
                <a:hlinkClick r:id="rId3"/>
              </a:rPr>
              <a:t>commandpatternjavascript</a:t>
            </a:r>
            <a:endParaRPr lang="en-IN" dirty="0" smtClean="0"/>
          </a:p>
          <a:p>
            <a:pPr algn="l"/>
            <a:endParaRPr lang="en-IN" dirty="0" smtClean="0"/>
          </a:p>
          <a:p>
            <a:pPr algn="l"/>
            <a:r>
              <a:rPr lang="en-IN" dirty="0" smtClean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www.dofactory.com/javascript/design-patterns/command</a:t>
            </a:r>
            <a:endParaRPr lang="en-IN" dirty="0" smtClean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</TotalTime>
  <Words>195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Command Design Pattern</vt:lpstr>
      <vt:lpstr>Command Design Pattern</vt:lpstr>
      <vt:lpstr>Command Pattern Usage</vt:lpstr>
      <vt:lpstr>Example</vt:lpstr>
      <vt:lpstr>Slide 5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Design Pattern</dc:title>
  <dc:creator>SHANKARG</dc:creator>
  <cp:lastModifiedBy>SHANKARG</cp:lastModifiedBy>
  <cp:revision>10</cp:revision>
  <dcterms:created xsi:type="dcterms:W3CDTF">2022-05-18T03:35:50Z</dcterms:created>
  <dcterms:modified xsi:type="dcterms:W3CDTF">2022-05-18T04:09:07Z</dcterms:modified>
</cp:coreProperties>
</file>