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2" r:id="rId4"/>
    <p:sldId id="261" r:id="rId5"/>
    <p:sldId id="260" r:id="rId6"/>
    <p:sldId id="259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494-1D31-4279-81AA-3A17D2AA884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5720-8677-45A7-B242-4848B26B329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494-1D31-4279-81AA-3A17D2AA884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5720-8677-45A7-B242-4848B26B32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494-1D31-4279-81AA-3A17D2AA884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5720-8677-45A7-B242-4848B26B32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494-1D31-4279-81AA-3A17D2AA884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5720-8677-45A7-B242-4848B26B32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494-1D31-4279-81AA-3A17D2AA884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5720-8677-45A7-B242-4848B26B329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494-1D31-4279-81AA-3A17D2AA884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5720-8677-45A7-B242-4848B26B32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494-1D31-4279-81AA-3A17D2AA884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5720-8677-45A7-B242-4848B26B32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494-1D31-4279-81AA-3A17D2AA884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5720-8677-45A7-B242-4848B26B32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494-1D31-4279-81AA-3A17D2AA884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5720-8677-45A7-B242-4848B26B32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494-1D31-4279-81AA-3A17D2AA884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5720-8677-45A7-B242-4848B26B32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494-1D31-4279-81AA-3A17D2AA884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FA5720-8677-45A7-B242-4848B26B329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6F6494-1D31-4279-81AA-3A17D2AA884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FA5720-8677-45A7-B242-4848B26B3295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terns.dev/posts/classic-design-patterns/#iteratorpatternjquery" TargetMode="External"/><Relationship Id="rId2" Type="http://schemas.openxmlformats.org/officeDocument/2006/relationships/hyperlink" Target="https://www.educative.io/collection/page/5429798910296064/5725579815944192/607116807634944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ofactory.com/javascript/design-patterns/iter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20688"/>
            <a:ext cx="7851648" cy="7795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Iterator </a:t>
            </a:r>
            <a:r>
              <a:rPr lang="en-IN" dirty="0" smtClean="0"/>
              <a:t>Design Pattern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28800"/>
            <a:ext cx="7854696" cy="4536504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IN" dirty="0" smtClean="0">
                <a:solidFill>
                  <a:srgbClr val="FFFF00"/>
                </a:solidFill>
              </a:rPr>
              <a:t>The </a:t>
            </a:r>
            <a:r>
              <a:rPr lang="en-IN" b="1" i="1" u="sng" dirty="0" smtClean="0">
                <a:solidFill>
                  <a:srgbClr val="FFC000"/>
                </a:solidFill>
              </a:rPr>
              <a:t>Iterator</a:t>
            </a:r>
            <a:r>
              <a:rPr lang="en-IN" b="1" u="sng" dirty="0" smtClean="0">
                <a:solidFill>
                  <a:srgbClr val="FFC000"/>
                </a:solidFill>
              </a:rPr>
              <a:t> pattern </a:t>
            </a:r>
            <a:r>
              <a:rPr lang="en-IN" dirty="0" smtClean="0">
                <a:solidFill>
                  <a:srgbClr val="FFFF00"/>
                </a:solidFill>
              </a:rPr>
              <a:t>allows clients to effectively </a:t>
            </a:r>
            <a:r>
              <a:rPr lang="en-IN" b="1" i="1" u="sng" dirty="0" smtClean="0">
                <a:solidFill>
                  <a:srgbClr val="FFC000"/>
                </a:solidFill>
              </a:rPr>
              <a:t>loop over a collection of objects.</a:t>
            </a:r>
          </a:p>
          <a:p>
            <a:pPr algn="l">
              <a:buFont typeface="Wingdings" pitchFamily="2" charset="2"/>
              <a:buChar char="Ø"/>
            </a:pPr>
            <a:endParaRPr lang="en-IN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dirty="0" smtClean="0">
                <a:solidFill>
                  <a:srgbClr val="FFFF00"/>
                </a:solidFill>
              </a:rPr>
              <a:t>The </a:t>
            </a:r>
            <a:r>
              <a:rPr lang="en-IN" b="1" i="1" u="sng" dirty="0" smtClean="0">
                <a:solidFill>
                  <a:srgbClr val="FFC000"/>
                </a:solidFill>
              </a:rPr>
              <a:t>iterator pattern </a:t>
            </a:r>
            <a:r>
              <a:rPr lang="en-IN" dirty="0" smtClean="0">
                <a:solidFill>
                  <a:srgbClr val="FFFF00"/>
                </a:solidFill>
              </a:rPr>
              <a:t>allows defining </a:t>
            </a:r>
            <a:r>
              <a:rPr lang="en-IN" b="1" i="1" u="sng" dirty="0" smtClean="0">
                <a:solidFill>
                  <a:srgbClr val="FFC000"/>
                </a:solidFill>
              </a:rPr>
              <a:t>various types of iterators</a:t>
            </a:r>
            <a:r>
              <a:rPr lang="en-IN" dirty="0" smtClean="0">
                <a:solidFill>
                  <a:srgbClr val="FFFF00"/>
                </a:solidFill>
              </a:rPr>
              <a:t> that can be used to </a:t>
            </a:r>
            <a:r>
              <a:rPr lang="en-IN" b="1" i="1" u="sng" dirty="0" smtClean="0">
                <a:solidFill>
                  <a:srgbClr val="FFC000"/>
                </a:solidFill>
              </a:rPr>
              <a:t>iterate a collection of objects sequentially</a:t>
            </a:r>
            <a:r>
              <a:rPr lang="en-IN" dirty="0" smtClean="0">
                <a:solidFill>
                  <a:srgbClr val="FFFF00"/>
                </a:solidFill>
              </a:rPr>
              <a:t> without exposing the </a:t>
            </a:r>
            <a:r>
              <a:rPr lang="en-IN" b="1" i="1" u="sng" dirty="0" smtClean="0">
                <a:solidFill>
                  <a:srgbClr val="FFC000"/>
                </a:solidFill>
              </a:rPr>
              <a:t>underlying </a:t>
            </a:r>
            <a:r>
              <a:rPr lang="en-IN" b="1" i="1" u="sng" dirty="0" smtClean="0">
                <a:solidFill>
                  <a:srgbClr val="FFC000"/>
                </a:solidFill>
              </a:rPr>
              <a:t>form.</a:t>
            </a:r>
            <a:endParaRPr lang="en-IN" b="1" i="1" u="sng" dirty="0" smtClean="0">
              <a:solidFill>
                <a:srgbClr val="FFC000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IN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b="1" i="1" u="sng" dirty="0" smtClean="0">
                <a:solidFill>
                  <a:srgbClr val="FFC000"/>
                </a:solidFill>
              </a:rPr>
              <a:t>Iterators</a:t>
            </a:r>
            <a:r>
              <a:rPr lang="en-IN" dirty="0" smtClean="0">
                <a:solidFill>
                  <a:srgbClr val="FFFF00"/>
                </a:solidFill>
              </a:rPr>
              <a:t> encapsulate the </a:t>
            </a:r>
            <a:r>
              <a:rPr lang="en-IN" b="1" i="1" u="sng" dirty="0" smtClean="0">
                <a:solidFill>
                  <a:srgbClr val="FFC000"/>
                </a:solidFill>
              </a:rPr>
              <a:t>internal structure </a:t>
            </a:r>
            <a:r>
              <a:rPr lang="en-IN" dirty="0" smtClean="0">
                <a:solidFill>
                  <a:srgbClr val="FFFF00"/>
                </a:solidFill>
              </a:rPr>
              <a:t>of how that particular </a:t>
            </a:r>
            <a:r>
              <a:rPr lang="en-IN" b="1" i="1" u="sng" dirty="0" smtClean="0">
                <a:solidFill>
                  <a:srgbClr val="FFC000"/>
                </a:solidFill>
              </a:rPr>
              <a:t>iteration occurs</a:t>
            </a:r>
            <a:r>
              <a:rPr lang="en-IN" dirty="0" smtClean="0">
                <a:solidFill>
                  <a:srgbClr val="FFFF00"/>
                </a:solidFill>
              </a:rPr>
              <a:t>. Ex: </a:t>
            </a:r>
            <a:r>
              <a:rPr lang="en-IN" b="1" i="1" u="sng" dirty="0" smtClean="0">
                <a:solidFill>
                  <a:srgbClr val="FFC000"/>
                </a:solidFill>
              </a:rPr>
              <a:t>jQuery.fn.each()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00192" y="6093296"/>
            <a:ext cx="248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@ShankaragoudaG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20688"/>
            <a:ext cx="7851648" cy="7795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Iterator </a:t>
            </a:r>
            <a:r>
              <a:rPr lang="en-IN" dirty="0" smtClean="0"/>
              <a:t>Design Pattern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12776"/>
            <a:ext cx="7854696" cy="5184576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IN" dirty="0" smtClean="0">
                <a:solidFill>
                  <a:srgbClr val="FFFF00"/>
                </a:solidFill>
              </a:rPr>
              <a:t>Most languages have </a:t>
            </a:r>
            <a:r>
              <a:rPr lang="en-IN" b="1" u="sng" dirty="0" smtClean="0">
                <a:solidFill>
                  <a:srgbClr val="FFC000"/>
                </a:solidFill>
              </a:rPr>
              <a:t>builtin iterators </a:t>
            </a:r>
            <a:r>
              <a:rPr lang="en-IN" dirty="0" smtClean="0">
                <a:solidFill>
                  <a:srgbClr val="FFFF00"/>
                </a:solidFill>
              </a:rPr>
              <a:t>such as </a:t>
            </a:r>
            <a:r>
              <a:rPr lang="en-IN" b="1" u="sng" dirty="0" smtClean="0">
                <a:solidFill>
                  <a:srgbClr val="FFC000"/>
                </a:solidFill>
              </a:rPr>
              <a:t>IEnumerable</a:t>
            </a:r>
            <a:r>
              <a:rPr lang="en-IN" dirty="0" smtClean="0">
                <a:solidFill>
                  <a:srgbClr val="FFFF00"/>
                </a:solidFill>
              </a:rPr>
              <a:t> and </a:t>
            </a:r>
            <a:r>
              <a:rPr lang="en-IN" b="1" u="sng" dirty="0" smtClean="0">
                <a:solidFill>
                  <a:srgbClr val="FFC000"/>
                </a:solidFill>
              </a:rPr>
              <a:t>IEnumerator</a:t>
            </a:r>
            <a:r>
              <a:rPr lang="en-IN" dirty="0" smtClean="0">
                <a:solidFill>
                  <a:srgbClr val="FFFF00"/>
                </a:solidFill>
              </a:rPr>
              <a:t>; however, </a:t>
            </a:r>
            <a:r>
              <a:rPr lang="en-IN" b="1" u="sng" dirty="0" smtClean="0">
                <a:solidFill>
                  <a:srgbClr val="FFC000"/>
                </a:solidFill>
              </a:rPr>
              <a:t>JavaScript</a:t>
            </a:r>
            <a:r>
              <a:rPr lang="en-IN" dirty="0" smtClean="0">
                <a:solidFill>
                  <a:srgbClr val="FFFF00"/>
                </a:solidFill>
              </a:rPr>
              <a:t> only supports basic looping constructs such as </a:t>
            </a:r>
            <a:r>
              <a:rPr lang="en-IN" b="1" u="sng" dirty="0" smtClean="0">
                <a:solidFill>
                  <a:srgbClr val="FFC000"/>
                </a:solidFill>
              </a:rPr>
              <a:t>for</a:t>
            </a:r>
            <a:r>
              <a:rPr lang="en-IN" dirty="0" smtClean="0">
                <a:solidFill>
                  <a:srgbClr val="FFFF00"/>
                </a:solidFill>
              </a:rPr>
              <a:t>, </a:t>
            </a:r>
            <a:r>
              <a:rPr lang="en-IN" b="1" u="sng" dirty="0" smtClean="0">
                <a:solidFill>
                  <a:srgbClr val="FFC000"/>
                </a:solidFill>
              </a:rPr>
              <a:t>for-in</a:t>
            </a:r>
            <a:r>
              <a:rPr lang="en-IN" dirty="0" smtClean="0">
                <a:solidFill>
                  <a:srgbClr val="FFFF00"/>
                </a:solidFill>
              </a:rPr>
              <a:t>, </a:t>
            </a:r>
            <a:r>
              <a:rPr lang="en-IN" b="1" u="sng" dirty="0" smtClean="0">
                <a:solidFill>
                  <a:srgbClr val="FFC000"/>
                </a:solidFill>
              </a:rPr>
              <a:t>while</a:t>
            </a:r>
            <a:r>
              <a:rPr lang="en-IN" dirty="0" smtClean="0">
                <a:solidFill>
                  <a:srgbClr val="FFFF00"/>
                </a:solidFill>
              </a:rPr>
              <a:t>, etc</a:t>
            </a:r>
            <a:r>
              <a:rPr lang="en-IN" dirty="0" smtClean="0">
                <a:solidFill>
                  <a:srgbClr val="FFFF00"/>
                </a:solidFill>
              </a:rPr>
              <a:t>.</a:t>
            </a:r>
          </a:p>
          <a:p>
            <a:pPr algn="l">
              <a:buFont typeface="Wingdings" pitchFamily="2" charset="2"/>
              <a:buChar char="Ø"/>
            </a:pPr>
            <a:endParaRPr lang="en-IN" b="1" i="1" u="sng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dirty="0" smtClean="0">
                <a:solidFill>
                  <a:srgbClr val="FFFF00"/>
                </a:solidFill>
              </a:rPr>
              <a:t>The </a:t>
            </a:r>
            <a:r>
              <a:rPr lang="en-IN" b="1" u="sng" dirty="0" smtClean="0">
                <a:solidFill>
                  <a:srgbClr val="FFC000"/>
                </a:solidFill>
              </a:rPr>
              <a:t>iterator pattern</a:t>
            </a:r>
            <a:r>
              <a:rPr lang="en-IN" dirty="0" smtClean="0">
                <a:solidFill>
                  <a:srgbClr val="FFFF00"/>
                </a:solidFill>
              </a:rPr>
              <a:t> allows </a:t>
            </a:r>
            <a:r>
              <a:rPr lang="en-IN" b="1" u="sng" dirty="0" smtClean="0">
                <a:solidFill>
                  <a:srgbClr val="FFC000"/>
                </a:solidFill>
              </a:rPr>
              <a:t>JavaScript</a:t>
            </a:r>
            <a:r>
              <a:rPr lang="en-IN" dirty="0" smtClean="0">
                <a:solidFill>
                  <a:srgbClr val="FFFF00"/>
                </a:solidFill>
              </a:rPr>
              <a:t> developers to build other </a:t>
            </a:r>
            <a:r>
              <a:rPr lang="en-IN" b="1" u="sng" dirty="0" smtClean="0">
                <a:solidFill>
                  <a:srgbClr val="FFC000"/>
                </a:solidFill>
              </a:rPr>
              <a:t>complex iterators </a:t>
            </a:r>
            <a:r>
              <a:rPr lang="en-IN" dirty="0" smtClean="0">
                <a:solidFill>
                  <a:srgbClr val="FFFF00"/>
                </a:solidFill>
              </a:rPr>
              <a:t>which can be used to easily traverse collections that are stored in something complex such as </a:t>
            </a:r>
            <a:r>
              <a:rPr lang="en-IN" b="1" u="sng" dirty="0" smtClean="0">
                <a:solidFill>
                  <a:srgbClr val="FFC000"/>
                </a:solidFill>
              </a:rPr>
              <a:t>graphs</a:t>
            </a:r>
            <a:r>
              <a:rPr lang="en-IN" dirty="0" smtClean="0">
                <a:solidFill>
                  <a:srgbClr val="FFFF00"/>
                </a:solidFill>
              </a:rPr>
              <a:t> or </a:t>
            </a:r>
            <a:r>
              <a:rPr lang="en-IN" b="1" u="sng" dirty="0" smtClean="0">
                <a:solidFill>
                  <a:srgbClr val="FFC000"/>
                </a:solidFill>
              </a:rPr>
              <a:t>trees.</a:t>
            </a:r>
          </a:p>
          <a:p>
            <a:pPr algn="l">
              <a:buFont typeface="Wingdings" pitchFamily="2" charset="2"/>
              <a:buChar char="Ø"/>
            </a:pPr>
            <a:endParaRPr lang="en-IN" b="1" i="1" u="sng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FFC000"/>
                </a:solidFill>
              </a:rPr>
              <a:t>Iterators</a:t>
            </a:r>
            <a:r>
              <a:rPr lang="en-IN" dirty="0" smtClean="0">
                <a:solidFill>
                  <a:srgbClr val="FFFF00"/>
                </a:solidFill>
              </a:rPr>
              <a:t> follow the behavior where they call a </a:t>
            </a:r>
            <a:r>
              <a:rPr lang="en-IN" b="1" u="sng" dirty="0" smtClean="0">
                <a:solidFill>
                  <a:srgbClr val="FFC000"/>
                </a:solidFill>
              </a:rPr>
              <a:t>next function </a:t>
            </a:r>
            <a:r>
              <a:rPr lang="en-IN" dirty="0" smtClean="0">
                <a:solidFill>
                  <a:srgbClr val="FFFF00"/>
                </a:solidFill>
              </a:rPr>
              <a:t>and step through a set of values until they </a:t>
            </a:r>
            <a:r>
              <a:rPr lang="en-IN" b="1" u="sng" dirty="0" smtClean="0">
                <a:solidFill>
                  <a:srgbClr val="FFC000"/>
                </a:solidFill>
              </a:rPr>
              <a:t>reach the end</a:t>
            </a:r>
            <a:r>
              <a:rPr lang="en-IN" dirty="0" smtClean="0">
                <a:solidFill>
                  <a:srgbClr val="FFFF00"/>
                </a:solidFill>
              </a:rPr>
              <a:t>. </a:t>
            </a:r>
            <a:r>
              <a:rPr lang="en-IN" dirty="0" smtClean="0">
                <a:solidFill>
                  <a:srgbClr val="FFFF00"/>
                </a:solidFill>
              </a:rPr>
              <a:t>Hence, an </a:t>
            </a:r>
            <a:r>
              <a:rPr lang="en-IN" b="1" u="sng" dirty="0" smtClean="0">
                <a:solidFill>
                  <a:srgbClr val="FFC000"/>
                </a:solidFill>
              </a:rPr>
              <a:t>iterator</a:t>
            </a:r>
            <a:r>
              <a:rPr lang="en-IN" dirty="0" smtClean="0">
                <a:solidFill>
                  <a:srgbClr val="FFFF00"/>
                </a:solidFill>
              </a:rPr>
              <a:t> has functions such as </a:t>
            </a:r>
            <a:r>
              <a:rPr lang="en-IN" b="1" u="sng" dirty="0" smtClean="0">
                <a:solidFill>
                  <a:srgbClr val="FFC000"/>
                </a:solidFill>
              </a:rPr>
              <a:t>next</a:t>
            </a:r>
            <a:r>
              <a:rPr lang="en-IN" dirty="0" smtClean="0">
                <a:solidFill>
                  <a:srgbClr val="FFFF00"/>
                </a:solidFill>
              </a:rPr>
              <a:t>, </a:t>
            </a:r>
            <a:r>
              <a:rPr lang="en-IN" b="1" u="sng" dirty="0" smtClean="0">
                <a:solidFill>
                  <a:srgbClr val="FFC000"/>
                </a:solidFill>
              </a:rPr>
              <a:t>hasNext</a:t>
            </a:r>
            <a:r>
              <a:rPr lang="en-IN" dirty="0" smtClean="0">
                <a:solidFill>
                  <a:srgbClr val="FFFF00"/>
                </a:solidFill>
              </a:rPr>
              <a:t>, </a:t>
            </a:r>
            <a:r>
              <a:rPr lang="en-IN" b="1" u="sng" dirty="0" smtClean="0">
                <a:solidFill>
                  <a:srgbClr val="FFC000"/>
                </a:solidFill>
              </a:rPr>
              <a:t>currentItem</a:t>
            </a:r>
            <a:r>
              <a:rPr lang="en-IN" dirty="0" smtClean="0">
                <a:solidFill>
                  <a:srgbClr val="FFFF00"/>
                </a:solidFill>
              </a:rPr>
              <a:t>, and </a:t>
            </a:r>
            <a:r>
              <a:rPr lang="en-IN" b="1" u="sng" dirty="0" smtClean="0">
                <a:solidFill>
                  <a:srgbClr val="FFC000"/>
                </a:solidFill>
              </a:rPr>
              <a:t>each</a:t>
            </a:r>
            <a:r>
              <a:rPr lang="en-IN" dirty="0" smtClean="0">
                <a:solidFill>
                  <a:srgbClr val="FFFF00"/>
                </a:solidFill>
              </a:rPr>
              <a:t>.</a:t>
            </a:r>
            <a:endParaRPr lang="en-IN" b="1" i="1" u="sng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20688"/>
            <a:ext cx="7851648" cy="7795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Diagram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784860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20688"/>
            <a:ext cx="7851648" cy="7795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Participants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28800"/>
            <a:ext cx="7854696" cy="4536504"/>
          </a:xfrm>
        </p:spPr>
        <p:txBody>
          <a:bodyPr>
            <a:normAutofit/>
          </a:bodyPr>
          <a:lstStyle/>
          <a:p>
            <a:pPr algn="l"/>
            <a:r>
              <a:rPr lang="en-IN" b="1" u="sng" dirty="0" smtClean="0">
                <a:solidFill>
                  <a:srgbClr val="FFC000"/>
                </a:solidFill>
              </a:rPr>
              <a:t>Client:</a:t>
            </a:r>
            <a:endParaRPr lang="en-IN" b="1" u="sng" dirty="0" smtClean="0">
              <a:solidFill>
                <a:srgbClr val="FFC000"/>
              </a:solidFill>
            </a:endParaRPr>
          </a:p>
          <a:p>
            <a:pPr lvl="1" algn="l">
              <a:buFont typeface="Wingdings" pitchFamily="2" charset="2"/>
              <a:buChar char="Ø"/>
            </a:pPr>
            <a:r>
              <a:rPr lang="en-IN" dirty="0" smtClean="0">
                <a:solidFill>
                  <a:srgbClr val="FFFF00"/>
                </a:solidFill>
              </a:rPr>
              <a:t>references and invokes Iterator with collection of objects</a:t>
            </a:r>
          </a:p>
          <a:p>
            <a:pPr algn="l"/>
            <a:r>
              <a:rPr lang="en-IN" b="1" u="sng" dirty="0" smtClean="0">
                <a:solidFill>
                  <a:srgbClr val="FFC000"/>
                </a:solidFill>
              </a:rPr>
              <a:t>Iterator :</a:t>
            </a:r>
          </a:p>
          <a:p>
            <a:pPr lvl="1" algn="l">
              <a:buFont typeface="Wingdings" pitchFamily="2" charset="2"/>
              <a:buChar char="Ø"/>
            </a:pPr>
            <a:r>
              <a:rPr lang="en-IN" dirty="0" smtClean="0">
                <a:solidFill>
                  <a:srgbClr val="FFFF00"/>
                </a:solidFill>
              </a:rPr>
              <a:t>implements iterator interface with methods first(), next(), etc</a:t>
            </a:r>
          </a:p>
          <a:p>
            <a:pPr lvl="1" algn="l">
              <a:buFont typeface="Wingdings" pitchFamily="2" charset="2"/>
              <a:buChar char="Ø"/>
            </a:pPr>
            <a:r>
              <a:rPr lang="en-IN" dirty="0" smtClean="0">
                <a:solidFill>
                  <a:srgbClr val="FFFF00"/>
                </a:solidFill>
              </a:rPr>
              <a:t>keeps track of current position when traversing collection</a:t>
            </a:r>
          </a:p>
          <a:p>
            <a:pPr algn="l"/>
            <a:r>
              <a:rPr lang="en-IN" b="1" u="sng" dirty="0" smtClean="0">
                <a:solidFill>
                  <a:srgbClr val="FFC000"/>
                </a:solidFill>
              </a:rPr>
              <a:t>Items:</a:t>
            </a:r>
          </a:p>
          <a:p>
            <a:pPr lvl="1" algn="l">
              <a:buFont typeface="Wingdings" pitchFamily="2" charset="2"/>
              <a:buChar char="Ø"/>
            </a:pPr>
            <a:r>
              <a:rPr lang="en-IN" dirty="0" smtClean="0">
                <a:solidFill>
                  <a:srgbClr val="FFFF00"/>
                </a:solidFill>
              </a:rPr>
              <a:t>individual objects of the collection being traversed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20688"/>
            <a:ext cx="2382416" cy="77951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Picture 3" descr="code-snap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188640"/>
            <a:ext cx="5544616" cy="64533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851648" cy="7795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Explanation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12776"/>
            <a:ext cx="7854696" cy="4824536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>
                <a:solidFill>
                  <a:srgbClr val="FFFF00"/>
                </a:solidFill>
              </a:rPr>
              <a:t>we created an </a:t>
            </a:r>
            <a:r>
              <a:rPr lang="en-IN" sz="2000" b="1" u="sng" dirty="0" smtClean="0">
                <a:solidFill>
                  <a:srgbClr val="FFC000"/>
                </a:solidFill>
              </a:rPr>
              <a:t>Iterator</a:t>
            </a:r>
            <a:r>
              <a:rPr lang="en-IN" sz="2000" dirty="0" smtClean="0">
                <a:solidFill>
                  <a:srgbClr val="FFFF00"/>
                </a:solidFill>
              </a:rPr>
              <a:t> class that initializes the following properties</a:t>
            </a:r>
            <a:r>
              <a:rPr lang="en-IN" sz="2000" dirty="0" smtClean="0">
                <a:solidFill>
                  <a:srgbClr val="FFFF00"/>
                </a:solidFill>
              </a:rPr>
              <a:t>:</a:t>
            </a:r>
          </a:p>
          <a:p>
            <a:pPr algn="l"/>
            <a:endParaRPr lang="en-IN" sz="2000" dirty="0" smtClean="0">
              <a:solidFill>
                <a:srgbClr val="FFFF00"/>
              </a:solidFill>
            </a:endParaRPr>
          </a:p>
          <a:p>
            <a:pPr algn="l"/>
            <a:r>
              <a:rPr lang="en-IN" sz="2000" b="1" u="sng" dirty="0" smtClean="0">
                <a:solidFill>
                  <a:srgbClr val="FFC000"/>
                </a:solidFill>
              </a:rPr>
              <a:t>index: </a:t>
            </a:r>
            <a:r>
              <a:rPr lang="en-IN" sz="2000" dirty="0" smtClean="0">
                <a:solidFill>
                  <a:srgbClr val="FFFF00"/>
                </a:solidFill>
              </a:rPr>
              <a:t>to keep track of the elements in the </a:t>
            </a:r>
            <a:r>
              <a:rPr lang="en-IN" sz="2000" dirty="0" smtClean="0">
                <a:solidFill>
                  <a:srgbClr val="FFFF00"/>
                </a:solidFill>
              </a:rPr>
              <a:t>collection</a:t>
            </a:r>
          </a:p>
          <a:p>
            <a:pPr algn="l"/>
            <a:endParaRPr lang="en-IN" sz="2000" dirty="0" smtClean="0">
              <a:solidFill>
                <a:srgbClr val="FFFF00"/>
              </a:solidFill>
            </a:endParaRPr>
          </a:p>
          <a:p>
            <a:pPr algn="l"/>
            <a:r>
              <a:rPr lang="en-IN" sz="2000" b="1" u="sng" dirty="0" smtClean="0">
                <a:solidFill>
                  <a:srgbClr val="FFC000"/>
                </a:solidFill>
              </a:rPr>
              <a:t>elements: </a:t>
            </a:r>
            <a:r>
              <a:rPr lang="en-IN" sz="2000" dirty="0" smtClean="0">
                <a:solidFill>
                  <a:srgbClr val="FFFF00"/>
                </a:solidFill>
              </a:rPr>
              <a:t>the data to traverse</a:t>
            </a:r>
          </a:p>
          <a:p>
            <a:pPr algn="l">
              <a:buFont typeface="Wingdings" pitchFamily="2" charset="2"/>
              <a:buChar char="Ø"/>
            </a:pPr>
            <a:endParaRPr lang="en-IN" sz="2000" b="1" i="1" u="sng" dirty="0" smtClean="0">
              <a:solidFill>
                <a:srgbClr val="FFFF00"/>
              </a:solidFill>
            </a:endParaRPr>
          </a:p>
          <a:p>
            <a:pPr algn="l"/>
            <a:r>
              <a:rPr lang="en-IN" sz="2000" b="1" u="sng" dirty="0" smtClean="0">
                <a:solidFill>
                  <a:srgbClr val="FFC000"/>
                </a:solidFill>
              </a:rPr>
              <a:t>next: </a:t>
            </a:r>
            <a:r>
              <a:rPr lang="en-IN" sz="2000" dirty="0" smtClean="0">
                <a:solidFill>
                  <a:srgbClr val="FFFF00"/>
                </a:solidFill>
              </a:rPr>
              <a:t>to move to the next element in the </a:t>
            </a:r>
            <a:r>
              <a:rPr lang="en-IN" sz="2000" dirty="0" smtClean="0">
                <a:solidFill>
                  <a:srgbClr val="FFFF00"/>
                </a:solidFill>
              </a:rPr>
              <a:t>collection</a:t>
            </a:r>
            <a:r>
              <a:rPr lang="en-IN" sz="2000" dirty="0" smtClean="0">
                <a:solidFill>
                  <a:srgbClr val="FFFF00"/>
                </a:solidFill>
              </a:rPr>
              <a:t/>
            </a:r>
            <a:br>
              <a:rPr lang="en-IN" sz="2000" dirty="0" smtClean="0">
                <a:solidFill>
                  <a:srgbClr val="FFFF00"/>
                </a:solidFill>
              </a:rPr>
            </a:br>
            <a:endParaRPr lang="en-IN" sz="2000" dirty="0" smtClean="0">
              <a:solidFill>
                <a:srgbClr val="FFFF00"/>
              </a:solidFill>
            </a:endParaRPr>
          </a:p>
          <a:p>
            <a:pPr algn="l"/>
            <a:r>
              <a:rPr lang="en-IN" sz="2000" b="1" u="sng" dirty="0" smtClean="0">
                <a:solidFill>
                  <a:srgbClr val="FFC000"/>
                </a:solidFill>
              </a:rPr>
              <a:t>hasNextElement: </a:t>
            </a:r>
            <a:r>
              <a:rPr lang="en-IN" sz="2000" dirty="0" smtClean="0">
                <a:solidFill>
                  <a:srgbClr val="FFFF00"/>
                </a:solidFill>
              </a:rPr>
              <a:t>to check if the next element exists in the </a:t>
            </a:r>
            <a:r>
              <a:rPr lang="en-IN" sz="2000" dirty="0" smtClean="0">
                <a:solidFill>
                  <a:srgbClr val="FFFF00"/>
                </a:solidFill>
              </a:rPr>
              <a:t>collection</a:t>
            </a:r>
            <a:r>
              <a:rPr lang="en-IN" sz="2000" dirty="0" smtClean="0">
                <a:solidFill>
                  <a:srgbClr val="FFFF00"/>
                </a:solidFill>
              </a:rPr>
              <a:t>first: to move to the first element of the collection</a:t>
            </a:r>
          </a:p>
          <a:p>
            <a:pPr algn="l"/>
            <a:r>
              <a:rPr lang="en-IN" sz="2000" dirty="0" smtClean="0">
                <a:solidFill>
                  <a:srgbClr val="FFFF00"/>
                </a:solidFill>
              </a:rPr>
              <a:t/>
            </a:r>
            <a:br>
              <a:rPr lang="en-IN" sz="2000" dirty="0" smtClean="0">
                <a:solidFill>
                  <a:srgbClr val="FFFF00"/>
                </a:solidFill>
              </a:rPr>
            </a:br>
            <a:r>
              <a:rPr lang="en-IN" sz="2000" dirty="0" smtClean="0">
                <a:solidFill>
                  <a:srgbClr val="FFFF00"/>
                </a:solidFill>
              </a:rPr>
              <a:t>Finally, to use this </a:t>
            </a:r>
            <a:r>
              <a:rPr lang="en-IN" sz="2000" b="1" u="sng" dirty="0" smtClean="0">
                <a:solidFill>
                  <a:srgbClr val="FFC000"/>
                </a:solidFill>
              </a:rPr>
              <a:t>iterator</a:t>
            </a:r>
            <a:r>
              <a:rPr lang="en-IN" sz="2000" dirty="0" smtClean="0">
                <a:solidFill>
                  <a:srgbClr val="FFFF00"/>
                </a:solidFill>
              </a:rPr>
              <a:t>, we implement the iterate </a:t>
            </a:r>
            <a:r>
              <a:rPr lang="en-IN" sz="2000" dirty="0" smtClean="0">
                <a:solidFill>
                  <a:srgbClr val="FFFF00"/>
                </a:solidFill>
              </a:rPr>
              <a:t>function to </a:t>
            </a:r>
            <a:r>
              <a:rPr lang="en-IN" sz="2000" b="1" u="sng" dirty="0" smtClean="0">
                <a:solidFill>
                  <a:srgbClr val="FFC000"/>
                </a:solidFill>
              </a:rPr>
              <a:t>traverse on all </a:t>
            </a:r>
            <a:r>
              <a:rPr lang="en-IN" sz="2000" b="1" u="sng" dirty="0" smtClean="0">
                <a:solidFill>
                  <a:srgbClr val="FFC000"/>
                </a:solidFill>
              </a:rPr>
              <a:t>items.</a:t>
            </a:r>
            <a:endParaRPr lang="en-IN" sz="2000" b="1" u="sng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20688"/>
            <a:ext cx="7851648" cy="7795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Useful Resources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28800"/>
            <a:ext cx="7854696" cy="4536504"/>
          </a:xfrm>
        </p:spPr>
        <p:txBody>
          <a:bodyPr>
            <a:normAutofit/>
          </a:bodyPr>
          <a:lstStyle/>
          <a:p>
            <a:pPr algn="l"/>
            <a:r>
              <a:rPr lang="en-IN" b="1" i="1" u="sng" dirty="0" smtClean="0">
                <a:solidFill>
                  <a:srgbClr val="FFC000"/>
                </a:solidFill>
                <a:hlinkClick r:id="rId2"/>
              </a:rPr>
              <a:t>https://</a:t>
            </a:r>
            <a:r>
              <a:rPr lang="en-IN" b="1" i="1" u="sng" dirty="0" smtClean="0">
                <a:solidFill>
                  <a:srgbClr val="FFC000"/>
                </a:solidFill>
                <a:hlinkClick r:id="rId2"/>
              </a:rPr>
              <a:t>www.educative.io/collection/page/5429798910296064/5725579815944192/6071168076349440</a:t>
            </a:r>
            <a:endParaRPr lang="en-IN" b="1" i="1" u="sng" dirty="0" smtClean="0">
              <a:solidFill>
                <a:srgbClr val="FFC000"/>
              </a:solidFill>
            </a:endParaRPr>
          </a:p>
          <a:p>
            <a:pPr algn="l"/>
            <a:endParaRPr lang="en-IN" b="1" i="1" u="sng" dirty="0" smtClean="0">
              <a:solidFill>
                <a:srgbClr val="FFC000"/>
              </a:solidFill>
            </a:endParaRPr>
          </a:p>
          <a:p>
            <a:pPr algn="l"/>
            <a:r>
              <a:rPr lang="en-IN" b="1" i="1" u="sng" dirty="0" smtClean="0">
                <a:solidFill>
                  <a:srgbClr val="FFC000"/>
                </a:solidFill>
                <a:hlinkClick r:id="rId3"/>
              </a:rPr>
              <a:t>https://www.patterns.dev/posts/classic-design-patterns/#</a:t>
            </a:r>
            <a:r>
              <a:rPr lang="en-IN" b="1" i="1" u="sng" dirty="0" smtClean="0">
                <a:solidFill>
                  <a:srgbClr val="FFC000"/>
                </a:solidFill>
                <a:hlinkClick r:id="rId3"/>
              </a:rPr>
              <a:t>iteratorpatternjquery</a:t>
            </a:r>
            <a:endParaRPr lang="en-IN" b="1" i="1" u="sng" dirty="0" smtClean="0">
              <a:solidFill>
                <a:srgbClr val="FFC000"/>
              </a:solidFill>
            </a:endParaRPr>
          </a:p>
          <a:p>
            <a:pPr algn="l"/>
            <a:endParaRPr lang="en-IN" b="1" i="1" u="sng" dirty="0" smtClean="0">
              <a:solidFill>
                <a:srgbClr val="FFC000"/>
              </a:solidFill>
            </a:endParaRPr>
          </a:p>
          <a:p>
            <a:pPr algn="l"/>
            <a:r>
              <a:rPr lang="en-IN" b="1" i="1" u="sng" dirty="0" smtClean="0">
                <a:solidFill>
                  <a:srgbClr val="FFC000"/>
                </a:solidFill>
                <a:hlinkClick r:id="rId4"/>
              </a:rPr>
              <a:t>https://</a:t>
            </a:r>
            <a:r>
              <a:rPr lang="en-IN" b="1" i="1" u="sng" dirty="0" smtClean="0">
                <a:solidFill>
                  <a:srgbClr val="FFC000"/>
                </a:solidFill>
                <a:hlinkClick r:id="rId4"/>
              </a:rPr>
              <a:t>www.dofactory.com/javascript/design-patterns/iterator</a:t>
            </a:r>
            <a:endParaRPr lang="en-IN" b="1" i="1" u="sng" dirty="0" smtClean="0">
              <a:solidFill>
                <a:srgbClr val="FFC000"/>
              </a:solidFill>
            </a:endParaRPr>
          </a:p>
          <a:p>
            <a:pPr algn="l"/>
            <a:endParaRPr lang="en-IN" b="1" i="1" u="sng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</TotalTime>
  <Words>108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Iterator Design Pattern</vt:lpstr>
      <vt:lpstr>Iterator Design Pattern</vt:lpstr>
      <vt:lpstr>Diagram</vt:lpstr>
      <vt:lpstr>Participants</vt:lpstr>
      <vt:lpstr>Example</vt:lpstr>
      <vt:lpstr>Explanation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 Design Pattern</dc:title>
  <dc:creator>SHANKARG</dc:creator>
  <cp:lastModifiedBy>SHANKARG</cp:lastModifiedBy>
  <cp:revision>15</cp:revision>
  <dcterms:created xsi:type="dcterms:W3CDTF">2022-06-08T03:20:21Z</dcterms:created>
  <dcterms:modified xsi:type="dcterms:W3CDTF">2022-06-08T03:45:18Z</dcterms:modified>
</cp:coreProperties>
</file>