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3CDA824-2A93-4D02-A84C-7EC86C8B8EF1}" type="datetimeFigureOut">
              <a:rPr lang="en-IN" smtClean="0"/>
              <a:t>16-05-2022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BAF5D53-DCF6-4082-968B-D9F6C6A9D48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DA824-2A93-4D02-A84C-7EC86C8B8EF1}"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5D53-DCF6-4082-968B-D9F6C6A9D48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DA824-2A93-4D02-A84C-7EC86C8B8EF1}"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5D53-DCF6-4082-968B-D9F6C6A9D48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DA824-2A93-4D02-A84C-7EC86C8B8EF1}"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5D53-DCF6-4082-968B-D9F6C6A9D48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CDA824-2A93-4D02-A84C-7EC86C8B8EF1}"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5D53-DCF6-4082-968B-D9F6C6A9D48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DA824-2A93-4D02-A84C-7EC86C8B8EF1}"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5D53-DCF6-4082-968B-D9F6C6A9D48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CDA824-2A93-4D02-A84C-7EC86C8B8EF1}"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F5D53-DCF6-4082-968B-D9F6C6A9D48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CDA824-2A93-4D02-A84C-7EC86C8B8EF1}"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F5D53-DCF6-4082-968B-D9F6C6A9D48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DA824-2A93-4D02-A84C-7EC86C8B8EF1}"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F5D53-DCF6-4082-968B-D9F6C6A9D48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DA824-2A93-4D02-A84C-7EC86C8B8EF1}"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5D53-DCF6-4082-968B-D9F6C6A9D48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CDA824-2A93-4D02-A84C-7EC86C8B8EF1}"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CBAF5D53-DCF6-4082-968B-D9F6C6A9D48B}"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CDA824-2A93-4D02-A84C-7EC86C8B8EF1}" type="datetimeFigureOut">
              <a:rPr lang="en-IN" smtClean="0"/>
              <a:t>16-05-2022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F5D53-DCF6-4082-968B-D9F6C6A9D48B}"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dofactory.com/javascript/design-patterns/mediator" TargetMode="External"/><Relationship Id="rId2" Type="http://schemas.openxmlformats.org/officeDocument/2006/relationships/hyperlink" Target="https://www.patterns.dev/posts/classic-design-patterns/#mediatorpatternjavascrip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692696"/>
            <a:ext cx="8064896" cy="820688"/>
          </a:xfrm>
        </p:spPr>
        <p:txBody>
          <a:bodyPr>
            <a:normAutofit fontScale="90000"/>
          </a:bodyPr>
          <a:lstStyle/>
          <a:p>
            <a:pPr algn="ctr"/>
            <a:r>
              <a:rPr lang="en-IN" dirty="0" smtClean="0">
                <a:solidFill>
                  <a:srgbClr val="FFFF00"/>
                </a:solidFill>
              </a:rPr>
              <a:t>Mediator Design Pattern</a:t>
            </a:r>
            <a:endParaRPr lang="en-IN" dirty="0">
              <a:solidFill>
                <a:srgbClr val="FFFF00"/>
              </a:solidFill>
            </a:endParaRPr>
          </a:p>
        </p:txBody>
      </p:sp>
      <p:sp>
        <p:nvSpPr>
          <p:cNvPr id="3" name="Subtitle 2"/>
          <p:cNvSpPr>
            <a:spLocks noGrp="1"/>
          </p:cNvSpPr>
          <p:nvPr>
            <p:ph type="subTitle" idx="1"/>
          </p:nvPr>
        </p:nvSpPr>
        <p:spPr>
          <a:xfrm>
            <a:off x="533400" y="1916832"/>
            <a:ext cx="7854696" cy="4032448"/>
          </a:xfrm>
        </p:spPr>
        <p:txBody>
          <a:bodyPr>
            <a:normAutofit fontScale="92500" lnSpcReduction="10000"/>
          </a:bodyPr>
          <a:lstStyle/>
          <a:p>
            <a:pPr algn="l">
              <a:buFont typeface="Wingdings" pitchFamily="2" charset="2"/>
              <a:buChar char="Ø"/>
            </a:pPr>
            <a:r>
              <a:rPr lang="en-IN" dirty="0" smtClean="0"/>
              <a:t>The </a:t>
            </a:r>
            <a:r>
              <a:rPr lang="en-IN" b="1" dirty="0" smtClean="0">
                <a:solidFill>
                  <a:srgbClr val="FFC000"/>
                </a:solidFill>
              </a:rPr>
              <a:t>Mediator Pattern </a:t>
            </a:r>
            <a:r>
              <a:rPr lang="en-IN" dirty="0" smtClean="0"/>
              <a:t>is a design pattern that allows </a:t>
            </a:r>
            <a:r>
              <a:rPr lang="en-IN" b="1" dirty="0" smtClean="0"/>
              <a:t>one object to notify a set of other objects when an event occurs.</a:t>
            </a:r>
            <a:r>
              <a:rPr lang="en-IN" dirty="0" smtClean="0"/>
              <a:t> </a:t>
            </a:r>
            <a:endParaRPr lang="en-IN" dirty="0" smtClean="0"/>
          </a:p>
          <a:p>
            <a:pPr algn="l">
              <a:buFont typeface="Wingdings" pitchFamily="2" charset="2"/>
              <a:buChar char="Ø"/>
            </a:pPr>
            <a:endParaRPr lang="en-IN" dirty="0" smtClean="0"/>
          </a:p>
          <a:p>
            <a:pPr algn="l">
              <a:buFont typeface="Wingdings" pitchFamily="2" charset="2"/>
              <a:buChar char="Ø"/>
            </a:pPr>
            <a:r>
              <a:rPr lang="en-IN" dirty="0" smtClean="0"/>
              <a:t>The </a:t>
            </a:r>
            <a:r>
              <a:rPr lang="en-IN" b="1" i="1" dirty="0" smtClean="0">
                <a:solidFill>
                  <a:srgbClr val="FFC000"/>
                </a:solidFill>
              </a:rPr>
              <a:t>Mediator</a:t>
            </a:r>
            <a:r>
              <a:rPr lang="en-IN" b="1" dirty="0" smtClean="0">
                <a:solidFill>
                  <a:srgbClr val="FFC000"/>
                </a:solidFill>
              </a:rPr>
              <a:t> pattern</a:t>
            </a:r>
            <a:r>
              <a:rPr lang="en-IN" dirty="0" smtClean="0"/>
              <a:t> provides </a:t>
            </a:r>
            <a:r>
              <a:rPr lang="en-IN" b="1" u="sng" dirty="0" smtClean="0"/>
              <a:t>central authority </a:t>
            </a:r>
            <a:r>
              <a:rPr lang="en-IN" dirty="0" smtClean="0"/>
              <a:t>over a group of objects by encapsulating how these objects interact</a:t>
            </a:r>
            <a:r>
              <a:rPr lang="en-IN" dirty="0" smtClean="0"/>
              <a:t>.</a:t>
            </a:r>
          </a:p>
          <a:p>
            <a:pPr algn="l">
              <a:buFont typeface="Wingdings" pitchFamily="2" charset="2"/>
              <a:buChar char="Ø"/>
            </a:pPr>
            <a:endParaRPr lang="en-IN" dirty="0" smtClean="0"/>
          </a:p>
          <a:p>
            <a:pPr algn="l">
              <a:buFont typeface="Wingdings" pitchFamily="2" charset="2"/>
              <a:buChar char="Ø"/>
            </a:pPr>
            <a:r>
              <a:rPr lang="en-IN" dirty="0" smtClean="0"/>
              <a:t>In our world, a </a:t>
            </a:r>
            <a:r>
              <a:rPr lang="en-IN" b="1" dirty="0" smtClean="0">
                <a:solidFill>
                  <a:srgbClr val="FFC000"/>
                </a:solidFill>
              </a:rPr>
              <a:t>mediator</a:t>
            </a:r>
            <a:r>
              <a:rPr lang="en-IN" dirty="0" smtClean="0"/>
              <a:t> is a </a:t>
            </a:r>
            <a:r>
              <a:rPr lang="en-IN" b="1" u="sng" dirty="0" smtClean="0"/>
              <a:t>behavioral design pattern </a:t>
            </a:r>
            <a:r>
              <a:rPr lang="en-IN" dirty="0" smtClean="0"/>
              <a:t>that allows us to expose a unified interface through which the different parts of a system may communicate.</a:t>
            </a:r>
            <a:endParaRPr lang="en-IN" dirty="0" smtClean="0"/>
          </a:p>
          <a:p>
            <a:pPr algn="l"/>
            <a:endParaRPr lang="en-IN" dirty="0" smtClean="0"/>
          </a:p>
          <a:p>
            <a:pPr algn="l"/>
            <a:endParaRPr lang="en-IN" dirty="0"/>
          </a:p>
        </p:txBody>
      </p:sp>
      <p:sp>
        <p:nvSpPr>
          <p:cNvPr id="4" name="TextBox 3"/>
          <p:cNvSpPr txBox="1"/>
          <p:nvPr/>
        </p:nvSpPr>
        <p:spPr>
          <a:xfrm>
            <a:off x="6388073" y="6165304"/>
            <a:ext cx="2482474" cy="400110"/>
          </a:xfrm>
          <a:prstGeom prst="rect">
            <a:avLst/>
          </a:prstGeom>
          <a:noFill/>
        </p:spPr>
        <p:txBody>
          <a:bodyPr wrap="none" rtlCol="0">
            <a:spAutoFit/>
          </a:bodyPr>
          <a:lstStyle/>
          <a:p>
            <a:r>
              <a:rPr lang="en-IN" sz="2000" b="1" dirty="0" smtClean="0">
                <a:solidFill>
                  <a:srgbClr val="C00000"/>
                </a:solidFill>
              </a:rPr>
              <a:t>@ShankaragoudaG</a:t>
            </a:r>
            <a:endParaRPr lang="en-IN" sz="2000" b="1"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rgbClr val="FFFF00"/>
                </a:solidFill>
              </a:rPr>
              <a:t>Mediator Design Pattern</a:t>
            </a:r>
            <a:endParaRPr lang="en-IN" dirty="0"/>
          </a:p>
        </p:txBody>
      </p:sp>
      <p:sp>
        <p:nvSpPr>
          <p:cNvPr id="3" name="Subtitle 2"/>
          <p:cNvSpPr>
            <a:spLocks noGrp="1"/>
          </p:cNvSpPr>
          <p:nvPr>
            <p:ph type="subTitle" idx="1"/>
          </p:nvPr>
        </p:nvSpPr>
        <p:spPr>
          <a:xfrm>
            <a:off x="533400" y="1556792"/>
            <a:ext cx="7854696" cy="4608512"/>
          </a:xfrm>
        </p:spPr>
        <p:txBody>
          <a:bodyPr>
            <a:normAutofit lnSpcReduction="10000"/>
          </a:bodyPr>
          <a:lstStyle/>
          <a:p>
            <a:pPr algn="l">
              <a:buFont typeface="Wingdings" pitchFamily="2" charset="2"/>
              <a:buChar char="Ø"/>
            </a:pPr>
            <a:r>
              <a:rPr lang="en-IN" dirty="0" smtClean="0"/>
              <a:t>The </a:t>
            </a:r>
            <a:r>
              <a:rPr lang="en-IN" b="1" dirty="0" smtClean="0">
                <a:solidFill>
                  <a:srgbClr val="FFC000"/>
                </a:solidFill>
              </a:rPr>
              <a:t>Mediator</a:t>
            </a:r>
            <a:r>
              <a:rPr lang="en-IN" dirty="0" smtClean="0"/>
              <a:t> promotes </a:t>
            </a:r>
            <a:r>
              <a:rPr lang="en-IN" b="1" dirty="0" smtClean="0"/>
              <a:t>loose coupling </a:t>
            </a:r>
            <a:r>
              <a:rPr lang="en-IN" dirty="0" smtClean="0"/>
              <a:t>by ensuring that instead of components referring to each other explicitly</a:t>
            </a:r>
            <a:r>
              <a:rPr lang="en-IN" dirty="0" smtClean="0"/>
              <a:t>,  </a:t>
            </a:r>
            <a:r>
              <a:rPr lang="en-IN" dirty="0" smtClean="0"/>
              <a:t>their interaction is handled through this </a:t>
            </a:r>
            <a:r>
              <a:rPr lang="en-IN" b="1" dirty="0" smtClean="0"/>
              <a:t>central point</a:t>
            </a:r>
            <a:r>
              <a:rPr lang="en-IN" dirty="0" smtClean="0"/>
              <a:t>. This can help us decouple systems and improve the potential for </a:t>
            </a:r>
            <a:r>
              <a:rPr lang="en-IN" b="1" dirty="0" smtClean="0"/>
              <a:t>component reusability</a:t>
            </a:r>
            <a:r>
              <a:rPr lang="en-IN" dirty="0" smtClean="0"/>
              <a:t>.</a:t>
            </a:r>
          </a:p>
          <a:p>
            <a:pPr algn="l">
              <a:buFont typeface="Wingdings" pitchFamily="2" charset="2"/>
              <a:buChar char="Ø"/>
            </a:pPr>
            <a:endParaRPr lang="en-IN" dirty="0" smtClean="0"/>
          </a:p>
          <a:p>
            <a:pPr algn="l">
              <a:buFont typeface="Wingdings" pitchFamily="2" charset="2"/>
              <a:buChar char="Ø"/>
            </a:pPr>
            <a:r>
              <a:rPr lang="en-IN" b="1" dirty="0" smtClean="0">
                <a:solidFill>
                  <a:srgbClr val="FFC000"/>
                </a:solidFill>
              </a:rPr>
              <a:t>Mediator</a:t>
            </a:r>
            <a:r>
              <a:rPr lang="en-IN" dirty="0" smtClean="0"/>
              <a:t> </a:t>
            </a:r>
            <a:r>
              <a:rPr lang="en-IN" dirty="0" smtClean="0"/>
              <a:t>model </a:t>
            </a:r>
            <a:r>
              <a:rPr lang="en-IN" dirty="0" smtClean="0"/>
              <a:t>is useful for scenarios where there is a need to </a:t>
            </a:r>
            <a:r>
              <a:rPr lang="en-IN" b="1" dirty="0" smtClean="0"/>
              <a:t>manage complex conditions </a:t>
            </a:r>
            <a:r>
              <a:rPr lang="en-IN" dirty="0" smtClean="0"/>
              <a:t>in which every object is aware of any state change in any other object in the group.</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05272"/>
            <a:ext cx="7851648" cy="707504"/>
          </a:xfrm>
        </p:spPr>
        <p:txBody>
          <a:bodyPr>
            <a:normAutofit fontScale="90000"/>
          </a:bodyPr>
          <a:lstStyle/>
          <a:p>
            <a:pPr algn="ctr"/>
            <a:r>
              <a:rPr lang="en-IN" dirty="0" smtClean="0">
                <a:solidFill>
                  <a:srgbClr val="FFFF00"/>
                </a:solidFill>
              </a:rPr>
              <a:t>Mediator </a:t>
            </a:r>
            <a:r>
              <a:rPr lang="en-IN" dirty="0" smtClean="0">
                <a:solidFill>
                  <a:srgbClr val="FFFF00"/>
                </a:solidFill>
              </a:rPr>
              <a:t>Pattern Example</a:t>
            </a:r>
            <a:endParaRPr lang="en-IN" dirty="0"/>
          </a:p>
        </p:txBody>
      </p:sp>
      <p:sp>
        <p:nvSpPr>
          <p:cNvPr id="3" name="Subtitle 2"/>
          <p:cNvSpPr>
            <a:spLocks noGrp="1"/>
          </p:cNvSpPr>
          <p:nvPr>
            <p:ph type="subTitle" idx="1"/>
          </p:nvPr>
        </p:nvSpPr>
        <p:spPr>
          <a:xfrm>
            <a:off x="533400" y="1412776"/>
            <a:ext cx="7854696" cy="5184576"/>
          </a:xfrm>
        </p:spPr>
        <p:txBody>
          <a:bodyPr>
            <a:normAutofit fontScale="85000" lnSpcReduction="20000"/>
          </a:bodyPr>
          <a:lstStyle/>
          <a:p>
            <a:pPr algn="l"/>
            <a:r>
              <a:rPr lang="en-IN" b="1" u="sng" dirty="0" smtClean="0">
                <a:solidFill>
                  <a:srgbClr val="FFC000"/>
                </a:solidFill>
              </a:rPr>
              <a:t>Flight reservation:</a:t>
            </a:r>
          </a:p>
          <a:p>
            <a:pPr algn="l"/>
            <a:endParaRPr lang="en-IN" dirty="0" smtClean="0"/>
          </a:p>
          <a:p>
            <a:pPr algn="l"/>
            <a:r>
              <a:rPr lang="en-IN" dirty="0" smtClean="0"/>
              <a:t>A simple Mediator rule would be: you must enter a valid departure date, a valid return date, the return date must be after the departure date, a valid departure airport, a valid arrival airport, a valid number of travelers, and only then the Search button can be activated</a:t>
            </a:r>
            <a:r>
              <a:rPr lang="en-IN" dirty="0" smtClean="0"/>
              <a:t>.</a:t>
            </a:r>
          </a:p>
          <a:p>
            <a:pPr algn="l"/>
            <a:endParaRPr lang="en-IN" dirty="0" smtClean="0"/>
          </a:p>
          <a:p>
            <a:pPr algn="l"/>
            <a:r>
              <a:rPr lang="en-IN" b="1" u="sng" dirty="0" smtClean="0">
                <a:solidFill>
                  <a:srgbClr val="FFC000"/>
                </a:solidFill>
              </a:rPr>
              <a:t>Airport </a:t>
            </a:r>
            <a:r>
              <a:rPr lang="en-IN" b="1" u="sng" dirty="0" smtClean="0">
                <a:solidFill>
                  <a:srgbClr val="FFC000"/>
                </a:solidFill>
              </a:rPr>
              <a:t>traffic control </a:t>
            </a:r>
            <a:r>
              <a:rPr lang="en-IN" b="1" u="sng" dirty="0" smtClean="0">
                <a:solidFill>
                  <a:srgbClr val="FFC000"/>
                </a:solidFill>
              </a:rPr>
              <a:t>system:</a:t>
            </a:r>
          </a:p>
          <a:p>
            <a:pPr algn="l"/>
            <a:endParaRPr lang="en-IN" dirty="0" smtClean="0"/>
          </a:p>
          <a:p>
            <a:pPr algn="l"/>
            <a:r>
              <a:rPr lang="en-IN" dirty="0" smtClean="0"/>
              <a:t>A real-world analogy could be a typical airport traffic control system. A tower (Mediator) handles what planes can take off and land because all communications (notifications being listened out for or broadcast) are done from the planes to the control tower, rather than from plane-to-plane. A centralized controller is key to the success of this system and that's really the role a Mediator plays in software design.</a:t>
            </a:r>
            <a:endParaRPr lang="en-IN" dirty="0" smtClean="0"/>
          </a:p>
          <a:p>
            <a:pPr algn="l"/>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33264"/>
            <a:ext cx="7851648" cy="779512"/>
          </a:xfrm>
        </p:spPr>
        <p:txBody>
          <a:bodyPr>
            <a:normAutofit fontScale="90000"/>
          </a:bodyPr>
          <a:lstStyle/>
          <a:p>
            <a:pPr algn="ctr"/>
            <a:r>
              <a:rPr lang="en-IN" dirty="0" smtClean="0">
                <a:solidFill>
                  <a:srgbClr val="FFFF00"/>
                </a:solidFill>
              </a:rPr>
              <a:t>Continued...</a:t>
            </a:r>
            <a:endParaRPr lang="en-IN" dirty="0">
              <a:solidFill>
                <a:srgbClr val="FFFF00"/>
              </a:solidFill>
            </a:endParaRPr>
          </a:p>
        </p:txBody>
      </p:sp>
      <p:sp>
        <p:nvSpPr>
          <p:cNvPr id="3" name="Subtitle 2"/>
          <p:cNvSpPr>
            <a:spLocks noGrp="1"/>
          </p:cNvSpPr>
          <p:nvPr>
            <p:ph type="subTitle" idx="1"/>
          </p:nvPr>
        </p:nvSpPr>
        <p:spPr>
          <a:xfrm>
            <a:off x="533400" y="1484784"/>
            <a:ext cx="7854696" cy="2880320"/>
          </a:xfrm>
        </p:spPr>
        <p:txBody>
          <a:bodyPr>
            <a:normAutofit fontScale="92500" lnSpcReduction="10000"/>
          </a:bodyPr>
          <a:lstStyle/>
          <a:p>
            <a:pPr algn="l"/>
            <a:r>
              <a:rPr lang="en-IN" b="1" dirty="0" smtClean="0">
                <a:solidFill>
                  <a:srgbClr val="FFC000"/>
                </a:solidFill>
              </a:rPr>
              <a:t>DOM event bubbling and event </a:t>
            </a:r>
            <a:r>
              <a:rPr lang="en-IN" b="1" dirty="0" smtClean="0">
                <a:solidFill>
                  <a:srgbClr val="FFC000"/>
                </a:solidFill>
              </a:rPr>
              <a:t>delegation:</a:t>
            </a:r>
          </a:p>
          <a:p>
            <a:pPr algn="l"/>
            <a:endParaRPr lang="en-IN" b="1" dirty="0" smtClean="0">
              <a:solidFill>
                <a:srgbClr val="FFC000"/>
              </a:solidFill>
            </a:endParaRPr>
          </a:p>
          <a:p>
            <a:pPr algn="l"/>
            <a:r>
              <a:rPr lang="en-IN" dirty="0" smtClean="0"/>
              <a:t>If all subscriptions in a system are made against the document rather than individual nodes, the document effectively serves as a Mediator. Instead of binding to the events of the individual nodes, a higher-level object is given the responsibility of notifying subscribers about interaction events.</a:t>
            </a:r>
            <a:endParaRPr lang="en-IN" b="1" dirty="0">
              <a:solidFill>
                <a:srgbClr val="FFC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3923928" y="4221088"/>
            <a:ext cx="4464496" cy="2133125"/>
          </a:xfrm>
          <a:prstGeom prst="rect">
            <a:avLst/>
          </a:prstGeom>
          <a:noFill/>
          <a:ln w="9525">
            <a:noFill/>
            <a:miter lim="800000"/>
            <a:headEnd/>
            <a:tailEnd/>
          </a:ln>
        </p:spPr>
      </p:pic>
      <p:sp>
        <p:nvSpPr>
          <p:cNvPr id="5" name="TextBox 4"/>
          <p:cNvSpPr txBox="1"/>
          <p:nvPr/>
        </p:nvSpPr>
        <p:spPr>
          <a:xfrm>
            <a:off x="1475656" y="5157192"/>
            <a:ext cx="1212576" cy="369332"/>
          </a:xfrm>
          <a:prstGeom prst="rect">
            <a:avLst/>
          </a:prstGeom>
          <a:noFill/>
        </p:spPr>
        <p:txBody>
          <a:bodyPr wrap="none" rtlCol="0">
            <a:spAutoFit/>
          </a:bodyPr>
          <a:lstStyle/>
          <a:p>
            <a:r>
              <a:rPr lang="en-IN" b="1" i="1" dirty="0" smtClean="0">
                <a:solidFill>
                  <a:srgbClr val="FFC000"/>
                </a:solidFill>
              </a:rPr>
              <a:t>Diagram:</a:t>
            </a:r>
            <a:endParaRPr lang="en-IN" b="1" i="1" dirty="0">
              <a:solidFill>
                <a:srgbClr val="FFC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48680"/>
            <a:ext cx="7851648" cy="1828800"/>
          </a:xfrm>
        </p:spPr>
        <p:txBody>
          <a:bodyPr/>
          <a:lstStyle/>
          <a:p>
            <a:pPr algn="ctr"/>
            <a:r>
              <a:rPr lang="en-IN" dirty="0" smtClean="0"/>
              <a:t>Mediator Design Pattern Participants</a:t>
            </a:r>
            <a:endParaRPr lang="en-IN" dirty="0"/>
          </a:p>
        </p:txBody>
      </p:sp>
      <p:sp>
        <p:nvSpPr>
          <p:cNvPr id="3" name="Subtitle 2"/>
          <p:cNvSpPr>
            <a:spLocks noGrp="1"/>
          </p:cNvSpPr>
          <p:nvPr>
            <p:ph type="subTitle" idx="1"/>
          </p:nvPr>
        </p:nvSpPr>
        <p:spPr>
          <a:xfrm>
            <a:off x="533400" y="2492896"/>
            <a:ext cx="7854696" cy="4104456"/>
          </a:xfrm>
        </p:spPr>
        <p:txBody>
          <a:bodyPr>
            <a:normAutofit/>
          </a:bodyPr>
          <a:lstStyle/>
          <a:p>
            <a:pPr algn="l"/>
            <a:r>
              <a:rPr lang="en-IN" b="1" dirty="0" smtClean="0">
                <a:solidFill>
                  <a:srgbClr val="FFC000"/>
                </a:solidFill>
              </a:rPr>
              <a:t>Mediator</a:t>
            </a:r>
            <a:r>
              <a:rPr lang="en-IN" dirty="0" smtClean="0"/>
              <a:t> -- In example code: </a:t>
            </a:r>
            <a:r>
              <a:rPr lang="en-IN" b="1" u="sng" dirty="0" smtClean="0"/>
              <a:t>Chatroom</a:t>
            </a:r>
          </a:p>
          <a:p>
            <a:pPr lvl="1" algn="l"/>
            <a:r>
              <a:rPr lang="en-IN" dirty="0" smtClean="0"/>
              <a:t>defines an interface for communicating with Colleague objects</a:t>
            </a:r>
          </a:p>
          <a:p>
            <a:pPr lvl="1" algn="l"/>
            <a:r>
              <a:rPr lang="en-IN" dirty="0" smtClean="0"/>
              <a:t>maintains references to Colleague objects</a:t>
            </a:r>
          </a:p>
          <a:p>
            <a:pPr lvl="1" algn="l"/>
            <a:r>
              <a:rPr lang="en-IN" dirty="0" smtClean="0"/>
              <a:t>manages central control over </a:t>
            </a:r>
            <a:r>
              <a:rPr lang="en-IN" dirty="0" smtClean="0"/>
              <a:t>operations</a:t>
            </a:r>
          </a:p>
          <a:p>
            <a:pPr lvl="1" algn="l"/>
            <a:endParaRPr lang="en-IN" dirty="0" smtClean="0"/>
          </a:p>
          <a:p>
            <a:pPr algn="l"/>
            <a:r>
              <a:rPr lang="en-IN" b="1" dirty="0" smtClean="0">
                <a:solidFill>
                  <a:srgbClr val="FFC000"/>
                </a:solidFill>
              </a:rPr>
              <a:t>Colleagues</a:t>
            </a:r>
            <a:r>
              <a:rPr lang="en-IN" dirty="0" smtClean="0"/>
              <a:t> -- In example code: </a:t>
            </a:r>
            <a:r>
              <a:rPr lang="en-IN" b="1" u="sng" dirty="0" smtClean="0"/>
              <a:t>Participants</a:t>
            </a:r>
            <a:endParaRPr lang="en-IN" b="1" u="sng" dirty="0" smtClean="0"/>
          </a:p>
          <a:p>
            <a:pPr lvl="1" algn="l"/>
            <a:r>
              <a:rPr lang="en-IN" dirty="0" smtClean="0"/>
              <a:t>objects that are being mediated by the Mediator</a:t>
            </a:r>
          </a:p>
          <a:p>
            <a:pPr lvl="1" algn="l"/>
            <a:r>
              <a:rPr lang="en-IN" dirty="0" smtClean="0"/>
              <a:t>each instance maintains a reference to the Mediator</a:t>
            </a:r>
          </a:p>
          <a:p>
            <a:pPr algn="l"/>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capture-dofactory-javascript-design-patterns-mediator-2022-05-16-10_05_19.png"/>
          <p:cNvPicPr>
            <a:picLocks noChangeAspect="1"/>
          </p:cNvPicPr>
          <p:nvPr/>
        </p:nvPicPr>
        <p:blipFill>
          <a:blip r:embed="rId2" cstate="print"/>
          <a:stretch>
            <a:fillRect/>
          </a:stretch>
        </p:blipFill>
        <p:spPr>
          <a:xfrm>
            <a:off x="1835696" y="0"/>
            <a:ext cx="6048672"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4704"/>
            <a:ext cx="7851648" cy="995536"/>
          </a:xfrm>
        </p:spPr>
        <p:txBody>
          <a:bodyPr/>
          <a:lstStyle/>
          <a:p>
            <a:pPr algn="ctr"/>
            <a:r>
              <a:rPr lang="en-IN" dirty="0" smtClean="0"/>
              <a:t>Useful Resources</a:t>
            </a:r>
            <a:endParaRPr lang="en-IN" dirty="0"/>
          </a:p>
        </p:txBody>
      </p:sp>
      <p:sp>
        <p:nvSpPr>
          <p:cNvPr id="3" name="Subtitle 2"/>
          <p:cNvSpPr>
            <a:spLocks noGrp="1"/>
          </p:cNvSpPr>
          <p:nvPr>
            <p:ph type="subTitle" idx="1"/>
          </p:nvPr>
        </p:nvSpPr>
        <p:spPr>
          <a:xfrm>
            <a:off x="533400" y="2204864"/>
            <a:ext cx="7854696" cy="2776272"/>
          </a:xfrm>
        </p:spPr>
        <p:txBody>
          <a:bodyPr>
            <a:normAutofit/>
          </a:bodyPr>
          <a:lstStyle/>
          <a:p>
            <a:pPr algn="l"/>
            <a:r>
              <a:rPr lang="en-IN" dirty="0" smtClean="0">
                <a:hlinkClick r:id="rId2"/>
              </a:rPr>
              <a:t>https://www.patterns.dev/posts/classic-design-patterns/#</a:t>
            </a:r>
            <a:r>
              <a:rPr lang="en-IN" dirty="0" smtClean="0">
                <a:hlinkClick r:id="rId2"/>
              </a:rPr>
              <a:t>mediatorpatternjavascript</a:t>
            </a:r>
            <a:endParaRPr lang="en-IN" dirty="0" smtClean="0"/>
          </a:p>
          <a:p>
            <a:pPr algn="l"/>
            <a:endParaRPr lang="en-IN" dirty="0" smtClean="0"/>
          </a:p>
          <a:p>
            <a:pPr algn="l"/>
            <a:r>
              <a:rPr lang="en-IN" dirty="0" smtClean="0">
                <a:hlinkClick r:id="rId3"/>
              </a:rPr>
              <a:t>https://</a:t>
            </a:r>
            <a:r>
              <a:rPr lang="en-IN" dirty="0" smtClean="0">
                <a:hlinkClick r:id="rId3"/>
              </a:rPr>
              <a:t>www.dofactory.com/javascript/design-patterns/mediator</a:t>
            </a:r>
            <a:endParaRPr lang="en-IN" dirty="0" smtClean="0"/>
          </a:p>
          <a:p>
            <a:pPr algn="l"/>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TotalTime>
  <Words>321</Words>
  <Application>Microsoft Office PowerPoint</Application>
  <PresentationFormat>On-screen Show (4:3)</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Mediator Design Pattern</vt:lpstr>
      <vt:lpstr>Mediator Design Pattern</vt:lpstr>
      <vt:lpstr>Mediator Pattern Example</vt:lpstr>
      <vt:lpstr>Continued...</vt:lpstr>
      <vt:lpstr>Mediator Design Pattern Participants</vt:lpstr>
      <vt:lpstr>Slide 6</vt:lpstr>
      <vt:lpstr>Useful Resources</vt:lpstr>
    </vt:vector>
  </TitlesOfParts>
  <Company>Essilor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Mediator Design Pattern</dc:title>
  <dc:creator>SHANKARG</dc:creator>
  <cp:lastModifiedBy>SHANKARG</cp:lastModifiedBy>
  <cp:revision>9</cp:revision>
  <dcterms:created xsi:type="dcterms:W3CDTF">2022-05-16T04:17:22Z</dcterms:created>
  <dcterms:modified xsi:type="dcterms:W3CDTF">2022-05-16T04:38:05Z</dcterms:modified>
</cp:coreProperties>
</file>