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385265-E481-47EA-81E3-DB153E5F221D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12076C-8992-47D1-9924-322CDF20A2D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memento" TargetMode="External"/><Relationship Id="rId2" Type="http://schemas.openxmlformats.org/officeDocument/2006/relationships/hyperlink" Target="https://betterprogramming.pub/the-power-of-memento-design-pattern-in-javascript-309f8bb4d9f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signpatternsgame.com/patterns/memento" TargetMode="External"/><Relationship Id="rId4" Type="http://schemas.openxmlformats.org/officeDocument/2006/relationships/hyperlink" Target="https://www.dofactory.com/javascript/design-patterns/memen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0648"/>
            <a:ext cx="6172200" cy="7200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Memento Design Pattern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300" dirty="0" smtClean="0">
                <a:solidFill>
                  <a:srgbClr val="00B050"/>
                </a:solidFill>
              </a:rPr>
              <a:t>Memento</a:t>
            </a:r>
            <a:r>
              <a:rPr lang="en-IN" sz="2300" b="0" dirty="0" smtClean="0">
                <a:solidFill>
                  <a:srgbClr val="0070C0"/>
                </a:solidFill>
              </a:rPr>
              <a:t> is a </a:t>
            </a:r>
            <a:r>
              <a:rPr lang="en-IN" sz="2300" dirty="0" smtClean="0">
                <a:solidFill>
                  <a:srgbClr val="00B050"/>
                </a:solidFill>
              </a:rPr>
              <a:t>behavioral design pattern</a:t>
            </a:r>
            <a:r>
              <a:rPr lang="en-IN" sz="2300" b="0" dirty="0" smtClean="0">
                <a:solidFill>
                  <a:srgbClr val="0070C0"/>
                </a:solidFill>
              </a:rPr>
              <a:t> that lets you </a:t>
            </a:r>
            <a:r>
              <a:rPr lang="en-IN" sz="2300" dirty="0" smtClean="0">
                <a:solidFill>
                  <a:srgbClr val="00B050"/>
                </a:solidFill>
              </a:rPr>
              <a:t>save</a:t>
            </a:r>
            <a:r>
              <a:rPr lang="en-IN" sz="2300" b="0" dirty="0" smtClean="0">
                <a:solidFill>
                  <a:srgbClr val="0070C0"/>
                </a:solidFill>
              </a:rPr>
              <a:t> and </a:t>
            </a:r>
            <a:r>
              <a:rPr lang="en-IN" sz="2300" dirty="0" smtClean="0">
                <a:solidFill>
                  <a:srgbClr val="00B050"/>
                </a:solidFill>
              </a:rPr>
              <a:t>restore</a:t>
            </a:r>
            <a:r>
              <a:rPr lang="en-IN" sz="2300" b="0" dirty="0" smtClean="0">
                <a:solidFill>
                  <a:srgbClr val="0070C0"/>
                </a:solidFill>
              </a:rPr>
              <a:t> the </a:t>
            </a:r>
            <a:r>
              <a:rPr lang="en-IN" sz="2300" dirty="0" smtClean="0">
                <a:solidFill>
                  <a:srgbClr val="00B050"/>
                </a:solidFill>
              </a:rPr>
              <a:t>previous state</a:t>
            </a:r>
            <a:r>
              <a:rPr lang="en-IN" sz="2300" b="0" dirty="0" smtClean="0">
                <a:solidFill>
                  <a:srgbClr val="0070C0"/>
                </a:solidFill>
              </a:rPr>
              <a:t> of an object without revealing the </a:t>
            </a:r>
            <a:r>
              <a:rPr lang="en-IN" sz="2300" dirty="0" smtClean="0">
                <a:solidFill>
                  <a:srgbClr val="00B050"/>
                </a:solidFill>
              </a:rPr>
              <a:t>details of its implementation</a:t>
            </a:r>
            <a:r>
              <a:rPr lang="en-IN" sz="2300" b="0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300" b="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300" b="0" dirty="0" smtClean="0">
                <a:solidFill>
                  <a:srgbClr val="0070C0"/>
                </a:solidFill>
              </a:rPr>
              <a:t>The mechanism in which you </a:t>
            </a:r>
            <a:r>
              <a:rPr lang="en-IN" sz="2300" dirty="0" smtClean="0">
                <a:solidFill>
                  <a:srgbClr val="00B050"/>
                </a:solidFill>
              </a:rPr>
              <a:t>store the object’s state</a:t>
            </a:r>
            <a:r>
              <a:rPr lang="en-IN" sz="2300" b="0" dirty="0" smtClean="0">
                <a:solidFill>
                  <a:srgbClr val="0070C0"/>
                </a:solidFill>
              </a:rPr>
              <a:t> depends on the required </a:t>
            </a:r>
            <a:r>
              <a:rPr lang="en-IN" sz="2300" dirty="0" smtClean="0">
                <a:solidFill>
                  <a:srgbClr val="00B050"/>
                </a:solidFill>
              </a:rPr>
              <a:t>duration of persistence</a:t>
            </a:r>
            <a:r>
              <a:rPr lang="en-IN" sz="2300" b="0" dirty="0" smtClean="0">
                <a:solidFill>
                  <a:srgbClr val="0070C0"/>
                </a:solidFill>
              </a:rPr>
              <a:t>, which </a:t>
            </a:r>
            <a:r>
              <a:rPr lang="en-IN" sz="2300" dirty="0" smtClean="0">
                <a:solidFill>
                  <a:srgbClr val="00B050"/>
                </a:solidFill>
              </a:rPr>
              <a:t>may vary.</a:t>
            </a:r>
          </a:p>
          <a:p>
            <a:pPr>
              <a:buFont typeface="Wingdings" pitchFamily="2" charset="2"/>
              <a:buChar char="v"/>
            </a:pPr>
            <a:endParaRPr lang="en-IN" sz="2300" b="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300" dirty="0" smtClean="0">
                <a:solidFill>
                  <a:srgbClr val="00B050"/>
                </a:solidFill>
              </a:rPr>
              <a:t>Memento pattern </a:t>
            </a:r>
            <a:r>
              <a:rPr lang="en-IN" sz="2300" b="0" dirty="0" smtClean="0">
                <a:solidFill>
                  <a:srgbClr val="0070C0"/>
                </a:solidFill>
              </a:rPr>
              <a:t>without </a:t>
            </a:r>
            <a:r>
              <a:rPr lang="en-IN" sz="2300" b="0" dirty="0" smtClean="0">
                <a:solidFill>
                  <a:srgbClr val="0070C0"/>
                </a:solidFill>
              </a:rPr>
              <a:t>violating </a:t>
            </a:r>
            <a:r>
              <a:rPr lang="en-IN" sz="2300" dirty="0" smtClean="0">
                <a:solidFill>
                  <a:srgbClr val="00B050"/>
                </a:solidFill>
              </a:rPr>
              <a:t>encapsulation</a:t>
            </a:r>
            <a:r>
              <a:rPr lang="en-IN" sz="2300" b="0" dirty="0" smtClean="0">
                <a:solidFill>
                  <a:srgbClr val="0070C0"/>
                </a:solidFill>
              </a:rPr>
              <a:t>, </a:t>
            </a:r>
            <a:r>
              <a:rPr lang="en-IN" sz="2300" dirty="0" smtClean="0">
                <a:solidFill>
                  <a:srgbClr val="00B050"/>
                </a:solidFill>
              </a:rPr>
              <a:t>capture</a:t>
            </a:r>
            <a:r>
              <a:rPr lang="en-IN" sz="2300" b="0" dirty="0" smtClean="0">
                <a:solidFill>
                  <a:srgbClr val="0070C0"/>
                </a:solidFill>
              </a:rPr>
              <a:t> and externalize an </a:t>
            </a:r>
            <a:r>
              <a:rPr lang="en-IN" sz="2300" dirty="0" smtClean="0">
                <a:solidFill>
                  <a:srgbClr val="00B050"/>
                </a:solidFill>
              </a:rPr>
              <a:t>object's internal state </a:t>
            </a:r>
            <a:r>
              <a:rPr lang="en-IN" sz="2300" b="0" dirty="0" smtClean="0">
                <a:solidFill>
                  <a:srgbClr val="0070C0"/>
                </a:solidFill>
              </a:rPr>
              <a:t>so that the object can be </a:t>
            </a:r>
            <a:r>
              <a:rPr lang="en-IN" sz="2300" dirty="0" smtClean="0">
                <a:solidFill>
                  <a:srgbClr val="00B050"/>
                </a:solidFill>
              </a:rPr>
              <a:t>restored to this state</a:t>
            </a:r>
            <a:r>
              <a:rPr lang="en-IN" sz="2300" b="0" dirty="0" smtClean="0">
                <a:solidFill>
                  <a:srgbClr val="0070C0"/>
                </a:solidFill>
              </a:rPr>
              <a:t> later</a:t>
            </a:r>
            <a:r>
              <a:rPr lang="en-IN" sz="2300" b="0" dirty="0" smtClean="0">
                <a:solidFill>
                  <a:srgbClr val="0070C0"/>
                </a:solidFill>
              </a:rPr>
              <a:t>.</a:t>
            </a:r>
            <a:endParaRPr lang="en-IN" sz="23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6053226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@ShankaragoudaG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0648"/>
            <a:ext cx="6172200" cy="7200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Memento Design Pattern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1845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50"/>
                </a:solidFill>
              </a:rPr>
              <a:t>H</a:t>
            </a:r>
            <a:r>
              <a:rPr lang="en-IN" sz="2400" dirty="0" smtClean="0">
                <a:solidFill>
                  <a:srgbClr val="00B050"/>
                </a:solidFill>
              </a:rPr>
              <a:t>ydration</a:t>
            </a:r>
            <a:r>
              <a:rPr lang="en-IN" sz="2400" b="0" dirty="0" smtClean="0">
                <a:solidFill>
                  <a:srgbClr val="00B0F0"/>
                </a:solidFill>
              </a:rPr>
              <a:t> is a technique </a:t>
            </a:r>
            <a:r>
              <a:rPr lang="en-IN" sz="2400" b="0" dirty="0" smtClean="0">
                <a:solidFill>
                  <a:srgbClr val="00B0F0"/>
                </a:solidFill>
              </a:rPr>
              <a:t>in web development where the </a:t>
            </a:r>
            <a:r>
              <a:rPr lang="en-IN" sz="2400" dirty="0" smtClean="0">
                <a:solidFill>
                  <a:srgbClr val="00B050"/>
                </a:solidFill>
              </a:rPr>
              <a:t>client-side</a:t>
            </a:r>
            <a:r>
              <a:rPr lang="en-IN" sz="2400" b="0" dirty="0" smtClean="0">
                <a:solidFill>
                  <a:srgbClr val="00B0F0"/>
                </a:solidFill>
              </a:rPr>
              <a:t> takes </a:t>
            </a:r>
            <a:r>
              <a:rPr lang="en-IN" sz="2400" dirty="0" smtClean="0">
                <a:solidFill>
                  <a:srgbClr val="00B050"/>
                </a:solidFill>
              </a:rPr>
              <a:t>static content </a:t>
            </a:r>
            <a:r>
              <a:rPr lang="en-IN" sz="2400" b="0" dirty="0" smtClean="0">
                <a:solidFill>
                  <a:srgbClr val="00B0F0"/>
                </a:solidFill>
              </a:rPr>
              <a:t>which was stored in </a:t>
            </a:r>
            <a:r>
              <a:rPr lang="en-IN" sz="2400" dirty="0" smtClean="0">
                <a:solidFill>
                  <a:srgbClr val="00B050"/>
                </a:solidFill>
              </a:rPr>
              <a:t>any programming language</a:t>
            </a:r>
            <a:r>
              <a:rPr lang="en-IN" sz="2400" b="0" dirty="0" smtClean="0">
                <a:solidFill>
                  <a:srgbClr val="00B0F0"/>
                </a:solidFill>
              </a:rPr>
              <a:t> such as </a:t>
            </a:r>
            <a:r>
              <a:rPr lang="en-IN" sz="2400" dirty="0" smtClean="0">
                <a:solidFill>
                  <a:srgbClr val="00B050"/>
                </a:solidFill>
              </a:rPr>
              <a:t>JSON, JavaScript, HTML,</a:t>
            </a:r>
            <a:r>
              <a:rPr lang="en-IN" sz="2400" b="0" dirty="0" smtClean="0">
                <a:solidFill>
                  <a:srgbClr val="00B0F0"/>
                </a:solidFill>
              </a:rPr>
              <a:t> etc., and converts it into </a:t>
            </a:r>
            <a:r>
              <a:rPr lang="en-IN" sz="2400" dirty="0" smtClean="0">
                <a:solidFill>
                  <a:srgbClr val="00B050"/>
                </a:solidFill>
              </a:rPr>
              <a:t>code that browsers</a:t>
            </a:r>
            <a:r>
              <a:rPr lang="en-IN" sz="2400" b="0" dirty="0" smtClean="0">
                <a:solidFill>
                  <a:srgbClr val="00B0F0"/>
                </a:solidFill>
              </a:rPr>
              <a:t> are able to run during </a:t>
            </a:r>
            <a:r>
              <a:rPr lang="en-IN" sz="2400" dirty="0" smtClean="0">
                <a:solidFill>
                  <a:srgbClr val="00B050"/>
                </a:solidFill>
              </a:rPr>
              <a:t>runtime.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F0"/>
                </a:solidFill>
              </a:rPr>
              <a:t>At that stage, </a:t>
            </a:r>
            <a:r>
              <a:rPr lang="en-IN" sz="2400" dirty="0" smtClean="0">
                <a:solidFill>
                  <a:srgbClr val="00B050"/>
                </a:solidFill>
              </a:rPr>
              <a:t>JavaScript</a:t>
            </a:r>
            <a:r>
              <a:rPr lang="en-IN" sz="2400" b="0" dirty="0" smtClean="0">
                <a:solidFill>
                  <a:srgbClr val="00B0F0"/>
                </a:solidFill>
              </a:rPr>
              <a:t> is run and is able to do things like attach </a:t>
            </a:r>
            <a:r>
              <a:rPr lang="en-IN" sz="2400" dirty="0" smtClean="0">
                <a:solidFill>
                  <a:srgbClr val="00B050"/>
                </a:solidFill>
              </a:rPr>
              <a:t>event listeners</a:t>
            </a:r>
            <a:r>
              <a:rPr lang="en-IN" sz="2400" b="0" dirty="0" smtClean="0">
                <a:solidFill>
                  <a:srgbClr val="00B0F0"/>
                </a:solidFill>
              </a:rPr>
              <a:t> when the </a:t>
            </a:r>
            <a:r>
              <a:rPr lang="en-IN" sz="2400" dirty="0" smtClean="0">
                <a:solidFill>
                  <a:srgbClr val="00B050"/>
                </a:solidFill>
              </a:rPr>
              <a:t>DOM</a:t>
            </a:r>
            <a:r>
              <a:rPr lang="en-IN" sz="2400" b="0" dirty="0" smtClean="0">
                <a:solidFill>
                  <a:srgbClr val="00B0F0"/>
                </a:solidFill>
              </a:rPr>
              <a:t> begins running on the page</a:t>
            </a:r>
            <a:r>
              <a:rPr lang="en-IN" sz="2400" b="0" dirty="0" smtClean="0">
                <a:solidFill>
                  <a:srgbClr val="00B0F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F0"/>
                </a:solidFill>
              </a:rPr>
              <a:t>The </a:t>
            </a:r>
            <a:r>
              <a:rPr lang="en-IN" sz="2400" dirty="0" smtClean="0">
                <a:solidFill>
                  <a:srgbClr val="00B050"/>
                </a:solidFill>
              </a:rPr>
              <a:t>memento pattern</a:t>
            </a:r>
            <a:r>
              <a:rPr lang="en-IN" sz="2400" b="0" dirty="0" smtClean="0">
                <a:solidFill>
                  <a:srgbClr val="00B0F0"/>
                </a:solidFill>
              </a:rPr>
              <a:t> is similar</a:t>
            </a:r>
            <a:r>
              <a:rPr lang="en-IN" sz="2400" b="0" dirty="0" smtClean="0">
                <a:solidFill>
                  <a:srgbClr val="00B0F0"/>
                </a:solidFill>
              </a:rPr>
              <a:t>. 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0648"/>
            <a:ext cx="6172200" cy="7200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Diagram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80728"/>
            <a:ext cx="6534472" cy="1296144"/>
          </a:xfrm>
        </p:spPr>
        <p:txBody>
          <a:bodyPr>
            <a:noAutofit/>
          </a:bodyPr>
          <a:lstStyle/>
          <a:p>
            <a:r>
              <a:rPr lang="en-IN" sz="2400" b="0" dirty="0" smtClean="0">
                <a:solidFill>
                  <a:srgbClr val="00B0F0"/>
                </a:solidFill>
              </a:rPr>
              <a:t>In JavaScript </a:t>
            </a:r>
            <a:r>
              <a:rPr lang="en-IN" sz="2400" dirty="0" smtClean="0">
                <a:solidFill>
                  <a:srgbClr val="00B050"/>
                </a:solidFill>
              </a:rPr>
              <a:t>Mementos</a:t>
            </a:r>
            <a:r>
              <a:rPr lang="en-IN" sz="2400" b="0" dirty="0" smtClean="0">
                <a:solidFill>
                  <a:srgbClr val="00B0F0"/>
                </a:solidFill>
              </a:rPr>
              <a:t> are easily implemented by </a:t>
            </a:r>
            <a:r>
              <a:rPr lang="en-IN" sz="2400" dirty="0" smtClean="0">
                <a:solidFill>
                  <a:srgbClr val="00B050"/>
                </a:solidFill>
              </a:rPr>
              <a:t>serializing</a:t>
            </a:r>
            <a:r>
              <a:rPr lang="en-IN" sz="2400" b="0" dirty="0" smtClean="0">
                <a:solidFill>
                  <a:srgbClr val="00B0F0"/>
                </a:solidFill>
              </a:rPr>
              <a:t> and </a:t>
            </a:r>
            <a:r>
              <a:rPr lang="en-IN" sz="2400" dirty="0" smtClean="0">
                <a:solidFill>
                  <a:srgbClr val="00B050"/>
                </a:solidFill>
              </a:rPr>
              <a:t>de-serializing objects</a:t>
            </a:r>
            <a:r>
              <a:rPr lang="en-IN" sz="2400" b="0" dirty="0" smtClean="0">
                <a:solidFill>
                  <a:srgbClr val="00B0F0"/>
                </a:solidFill>
              </a:rPr>
              <a:t> with </a:t>
            </a:r>
            <a:r>
              <a:rPr lang="en-IN" sz="2400" dirty="0" smtClean="0">
                <a:solidFill>
                  <a:srgbClr val="00B050"/>
                </a:solidFill>
              </a:rPr>
              <a:t>JSON</a:t>
            </a:r>
            <a:r>
              <a:rPr lang="en-IN" sz="2400" b="0" dirty="0" smtClean="0">
                <a:solidFill>
                  <a:srgbClr val="00B0F0"/>
                </a:solidFill>
              </a:rPr>
              <a:t>.</a:t>
            </a:r>
            <a:endParaRPr lang="en-IN" sz="24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61926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17032"/>
            <a:ext cx="5976664" cy="276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0648"/>
            <a:ext cx="6172200" cy="7200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Participants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184576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Originator: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F0"/>
                </a:solidFill>
              </a:rPr>
              <a:t>implements interface to create and restore mementos of itself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F0"/>
                </a:solidFill>
              </a:rPr>
              <a:t>the object which state is temporary being saved and restored</a:t>
            </a:r>
          </a:p>
          <a:p>
            <a:pPr lvl="1" algn="l"/>
            <a:endParaRPr lang="en-IN" sz="2000" dirty="0" smtClean="0">
              <a:solidFill>
                <a:srgbClr val="00B0F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Memento: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F0"/>
                </a:solidFill>
              </a:rPr>
              <a:t>internal state of the Originator object in some storage format</a:t>
            </a:r>
          </a:p>
          <a:p>
            <a:pPr lvl="1" algn="l"/>
            <a:endParaRPr lang="en-IN" sz="2000" dirty="0" smtClean="0">
              <a:solidFill>
                <a:srgbClr val="00B0F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CareTaker:</a:t>
            </a:r>
            <a:endParaRPr lang="en-IN" sz="2000" dirty="0" smtClean="0">
              <a:solidFill>
                <a:srgbClr val="00B05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F0"/>
                </a:solidFill>
              </a:rPr>
              <a:t>responsible for storing mementos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F0"/>
                </a:solidFill>
              </a:rPr>
              <a:t>just a repository; does not make changes to mementos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2592288" cy="72008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Example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56" y="116632"/>
            <a:ext cx="4444816" cy="6597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0648"/>
            <a:ext cx="6172200" cy="7200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Useful Resources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184576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2"/>
              </a:rPr>
              <a:t>betterprogramming.pub/the-power-of-memento-design-pattern-in-javascript-309f8bb4d9f2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  <a:hlinkClick r:id="rId3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3"/>
              </a:rPr>
              <a:t>refactoring.guru/design-patterns/memento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  <a:hlinkClick r:id="rId4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4"/>
              </a:rPr>
              <a:t>www.dofactory.com/javascript/design-patterns/memento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  <a:hlinkClick r:id="rId5"/>
              </a:rPr>
              <a:t>https://</a:t>
            </a:r>
            <a:r>
              <a:rPr lang="en-IN" sz="2400" dirty="0" smtClean="0">
                <a:solidFill>
                  <a:srgbClr val="0070C0"/>
                </a:solidFill>
                <a:hlinkClick r:id="rId5"/>
              </a:rPr>
              <a:t>designpatternsgame.com/patterns/memento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165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Memento Design Pattern</vt:lpstr>
      <vt:lpstr>Memento Design Pattern</vt:lpstr>
      <vt:lpstr>Diagram</vt:lpstr>
      <vt:lpstr>Participants</vt:lpstr>
      <vt:lpstr>Example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dc:creator>SHANKARG</dc:creator>
  <cp:lastModifiedBy>SHANKARG</cp:lastModifiedBy>
  <cp:revision>20</cp:revision>
  <dcterms:created xsi:type="dcterms:W3CDTF">2022-06-09T03:09:41Z</dcterms:created>
  <dcterms:modified xsi:type="dcterms:W3CDTF">2022-06-09T03:50:59Z</dcterms:modified>
</cp:coreProperties>
</file>