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723C55-A0C2-4579-B098-F92DDE024CD7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98F903-E662-4F1E-B483-F37087FE70B1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/observer" TargetMode="External"/><Relationship Id="rId2" Type="http://schemas.openxmlformats.org/officeDocument/2006/relationships/hyperlink" Target="https://www.oreilly.com/library/view/learning-javascript-design/9781449334840/ch09s05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476672"/>
            <a:ext cx="7406640" cy="63533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/>
              <a:t>Observer</a:t>
            </a:r>
            <a:r>
              <a:rPr lang="en-IN" sz="5000" b="1" dirty="0" smtClean="0"/>
              <a:t> Design Pattern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412776"/>
            <a:ext cx="7651576" cy="48192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 </a:t>
            </a:r>
            <a:r>
              <a:rPr lang="en-IN" b="1" i="1" dirty="0" smtClean="0">
                <a:solidFill>
                  <a:srgbClr val="00B050"/>
                </a:solidFill>
              </a:rPr>
              <a:t>Observer</a:t>
            </a:r>
            <a:r>
              <a:rPr lang="en-IN" b="1" dirty="0" smtClean="0">
                <a:solidFill>
                  <a:srgbClr val="00B050"/>
                </a:solidFill>
              </a:rPr>
              <a:t> pattern</a:t>
            </a:r>
            <a:r>
              <a:rPr lang="en-IN" dirty="0" smtClean="0"/>
              <a:t> offers a subscription model in which objects </a:t>
            </a:r>
            <a:r>
              <a:rPr lang="en-IN" b="1" dirty="0" smtClean="0"/>
              <a:t>subscribe to an event</a:t>
            </a:r>
            <a:r>
              <a:rPr lang="en-IN" dirty="0" smtClean="0"/>
              <a:t> and </a:t>
            </a:r>
            <a:r>
              <a:rPr lang="en-IN" b="1" dirty="0" smtClean="0"/>
              <a:t>get notified when the event occurs</a:t>
            </a:r>
            <a:r>
              <a:rPr lang="en-IN" dirty="0" smtClean="0"/>
              <a:t>.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b="1" i="1" dirty="0" smtClean="0">
                <a:solidFill>
                  <a:srgbClr val="00B050"/>
                </a:solidFill>
              </a:rPr>
              <a:t>Observer </a:t>
            </a:r>
            <a:r>
              <a:rPr lang="en-IN" b="1" dirty="0" smtClean="0">
                <a:solidFill>
                  <a:srgbClr val="00B050"/>
                </a:solidFill>
              </a:rPr>
              <a:t>pattern</a:t>
            </a:r>
            <a:r>
              <a:rPr lang="en-IN" dirty="0" smtClean="0"/>
              <a:t> </a:t>
            </a:r>
            <a:r>
              <a:rPr lang="en-IN" dirty="0" smtClean="0"/>
              <a:t>is the cornerstone of </a:t>
            </a:r>
            <a:r>
              <a:rPr lang="en-IN" b="1" dirty="0" smtClean="0"/>
              <a:t>event driven programming</a:t>
            </a:r>
            <a:r>
              <a:rPr lang="en-IN" dirty="0" smtClean="0"/>
              <a:t>, including </a:t>
            </a:r>
            <a:r>
              <a:rPr lang="en-IN" b="1" dirty="0" smtClean="0"/>
              <a:t>JavaScript</a:t>
            </a:r>
            <a:r>
              <a:rPr lang="en-IN" dirty="0" smtClean="0"/>
              <a:t>.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Observer pattern </a:t>
            </a:r>
            <a:r>
              <a:rPr lang="en-IN" dirty="0" smtClean="0"/>
              <a:t>facilitates good </a:t>
            </a:r>
            <a:r>
              <a:rPr lang="en-IN" b="1" u="sng" dirty="0" smtClean="0"/>
              <a:t>object-oriented design </a:t>
            </a:r>
            <a:r>
              <a:rPr lang="en-IN" dirty="0" smtClean="0"/>
              <a:t>and promotes </a:t>
            </a:r>
            <a:r>
              <a:rPr lang="en-IN" b="1" dirty="0" smtClean="0"/>
              <a:t>loose coupling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500606" y="602128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@ShankaragoudaG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476672"/>
            <a:ext cx="7406640" cy="63533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/>
              <a:t>Observer Pattern Usage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412776"/>
            <a:ext cx="7651576" cy="48192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When building web apps you end up writing many </a:t>
            </a:r>
            <a:r>
              <a:rPr lang="en-IN" b="1" dirty="0" smtClean="0"/>
              <a:t>event handlers</a:t>
            </a:r>
            <a:r>
              <a:rPr lang="en-IN" dirty="0" smtClean="0"/>
              <a:t>. 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B050"/>
                </a:solidFill>
              </a:rPr>
              <a:t>Event </a:t>
            </a:r>
            <a:r>
              <a:rPr lang="en-IN" b="1" dirty="0" smtClean="0">
                <a:solidFill>
                  <a:srgbClr val="00B050"/>
                </a:solidFill>
              </a:rPr>
              <a:t>handlers </a:t>
            </a:r>
            <a:r>
              <a:rPr lang="en-IN" dirty="0" smtClean="0"/>
              <a:t>are functions that will be notified when a certain </a:t>
            </a:r>
            <a:r>
              <a:rPr lang="en-IN" b="1" dirty="0" smtClean="0"/>
              <a:t>event fires</a:t>
            </a:r>
            <a:r>
              <a:rPr lang="en-IN" dirty="0" smtClean="0"/>
              <a:t>. These notifications optionally receive an </a:t>
            </a:r>
            <a:r>
              <a:rPr lang="en-IN" b="1" dirty="0" smtClean="0"/>
              <a:t>event argument with details </a:t>
            </a:r>
            <a:r>
              <a:rPr lang="en-IN" dirty="0" smtClean="0"/>
              <a:t>about the </a:t>
            </a:r>
            <a:r>
              <a:rPr lang="en-IN" dirty="0" smtClean="0"/>
              <a:t>event.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event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B050"/>
                </a:solidFill>
              </a:rPr>
              <a:t>event-handler paradigm </a:t>
            </a:r>
            <a:r>
              <a:rPr lang="en-IN" dirty="0" smtClean="0"/>
              <a:t>in JavaScript is the manifestation of the </a:t>
            </a:r>
            <a:r>
              <a:rPr lang="en-IN" b="1" dirty="0" smtClean="0">
                <a:solidFill>
                  <a:srgbClr val="00B050"/>
                </a:solidFill>
              </a:rPr>
              <a:t>Observer design pattern.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705438"/>
            <a:ext cx="7406640" cy="635330"/>
          </a:xfrm>
        </p:spPr>
        <p:txBody>
          <a:bodyPr>
            <a:noAutofit/>
          </a:bodyPr>
          <a:lstStyle/>
          <a:p>
            <a:pPr algn="ctr"/>
            <a:r>
              <a:rPr lang="en-IN" sz="4400" dirty="0" smtClean="0"/>
              <a:t>Publication/Subscription Pattern </a:t>
            </a:r>
            <a:r>
              <a:rPr lang="en-IN" sz="4400" b="1" dirty="0" smtClean="0">
                <a:solidFill>
                  <a:srgbClr val="FF0000"/>
                </a:solidFill>
              </a:rPr>
              <a:t>vs</a:t>
            </a:r>
            <a:r>
              <a:rPr lang="en-IN" sz="4400" dirty="0" smtClean="0"/>
              <a:t> Observer Pattern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412776"/>
            <a:ext cx="7651576" cy="48192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00B050"/>
                </a:solidFill>
              </a:rPr>
              <a:t>Observer</a:t>
            </a:r>
            <a:r>
              <a:rPr lang="en-IN" dirty="0" smtClean="0"/>
              <a:t> is a </a:t>
            </a:r>
            <a:r>
              <a:rPr lang="en-IN" b="1" dirty="0" smtClean="0"/>
              <a:t>one-to-one relationship</a:t>
            </a:r>
            <a:r>
              <a:rPr lang="en-IN" dirty="0" smtClean="0"/>
              <a:t>, whereas the </a:t>
            </a:r>
            <a:r>
              <a:rPr lang="en-IN" b="1" dirty="0" smtClean="0">
                <a:solidFill>
                  <a:srgbClr val="00B050"/>
                </a:solidFill>
              </a:rPr>
              <a:t>Publish/Subscribe Pattern </a:t>
            </a:r>
            <a:r>
              <a:rPr lang="en-IN" dirty="0" smtClean="0"/>
              <a:t>is a one-to-many relationship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In the </a:t>
            </a:r>
            <a:r>
              <a:rPr lang="en-IN" b="1" dirty="0" smtClean="0">
                <a:solidFill>
                  <a:srgbClr val="00B050"/>
                </a:solidFill>
              </a:rPr>
              <a:t>Observer Pattern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FF0000"/>
                </a:solidFill>
              </a:rPr>
              <a:t>one Observer </a:t>
            </a:r>
            <a:r>
              <a:rPr lang="en-IN" dirty="0" smtClean="0"/>
              <a:t>is subscribed to </a:t>
            </a:r>
            <a:r>
              <a:rPr lang="en-IN" b="1" dirty="0" smtClean="0">
                <a:solidFill>
                  <a:srgbClr val="FF0000"/>
                </a:solidFill>
              </a:rPr>
              <a:t>one Subject</a:t>
            </a:r>
            <a:r>
              <a:rPr lang="en-IN" dirty="0" smtClean="0"/>
              <a:t>. In the </a:t>
            </a:r>
            <a:r>
              <a:rPr lang="en-IN" b="1" dirty="0" smtClean="0">
                <a:solidFill>
                  <a:srgbClr val="00B050"/>
                </a:solidFill>
              </a:rPr>
              <a:t>Publish/Subscribe Pattern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FF0000"/>
                </a:solidFill>
              </a:rPr>
              <a:t>one Subject </a:t>
            </a:r>
            <a:r>
              <a:rPr lang="en-IN" dirty="0" smtClean="0"/>
              <a:t>can be subscribed to </a:t>
            </a:r>
            <a:r>
              <a:rPr lang="en-IN" b="1" dirty="0" smtClean="0">
                <a:solidFill>
                  <a:srgbClr val="FF0000"/>
                </a:solidFill>
              </a:rPr>
              <a:t>many Observers</a:t>
            </a:r>
            <a:r>
              <a:rPr lang="en-IN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Observer pattern </a:t>
            </a:r>
            <a:r>
              <a:rPr lang="en-IN" dirty="0" smtClean="0"/>
              <a:t>requires that the </a:t>
            </a:r>
            <a:r>
              <a:rPr lang="en-IN" b="1" dirty="0" smtClean="0">
                <a:solidFill>
                  <a:srgbClr val="FF0000"/>
                </a:solidFill>
              </a:rPr>
              <a:t>observer (or object)</a:t>
            </a:r>
            <a:r>
              <a:rPr lang="en-IN" dirty="0" smtClean="0"/>
              <a:t> </a:t>
            </a:r>
            <a:r>
              <a:rPr lang="en-IN" dirty="0" smtClean="0"/>
              <a:t>wishing to </a:t>
            </a:r>
            <a:r>
              <a:rPr lang="en-IN" b="1" dirty="0" smtClean="0"/>
              <a:t>receive topic notifications </a:t>
            </a:r>
            <a:r>
              <a:rPr lang="en-IN" dirty="0" smtClean="0"/>
              <a:t>must </a:t>
            </a:r>
            <a:r>
              <a:rPr lang="en-IN" b="1" dirty="0" smtClean="0"/>
              <a:t>subscribe</a:t>
            </a:r>
            <a:r>
              <a:rPr lang="en-IN" dirty="0" smtClean="0"/>
              <a:t> this interest to the </a:t>
            </a:r>
            <a:r>
              <a:rPr lang="en-IN" b="1" dirty="0" smtClean="0"/>
              <a:t>object firing the event </a:t>
            </a:r>
            <a:r>
              <a:rPr lang="en-IN" dirty="0" smtClean="0"/>
              <a:t>(the subject).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476672"/>
            <a:ext cx="7406640" cy="63533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/>
              <a:t>Continued...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412776"/>
            <a:ext cx="7651576" cy="481929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Publish/Subscribe pattern</a:t>
            </a:r>
            <a:r>
              <a:rPr lang="en-IN" dirty="0" smtClean="0"/>
              <a:t> however uses a </a:t>
            </a:r>
            <a:r>
              <a:rPr lang="en-IN" b="1" dirty="0" smtClean="0">
                <a:solidFill>
                  <a:srgbClr val="FF0000"/>
                </a:solidFill>
              </a:rPr>
              <a:t>topic/event channel </a:t>
            </a:r>
            <a:r>
              <a:rPr lang="en-IN" dirty="0" smtClean="0"/>
              <a:t>which sits between the </a:t>
            </a:r>
            <a:r>
              <a:rPr lang="en-IN" dirty="0" smtClean="0">
                <a:solidFill>
                  <a:schemeClr val="tx1"/>
                </a:solidFill>
              </a:rPr>
              <a:t>objects</a:t>
            </a:r>
            <a:r>
              <a:rPr lang="en-IN" dirty="0" smtClean="0"/>
              <a:t> wishing to </a:t>
            </a:r>
            <a:r>
              <a:rPr lang="en-IN" b="1" dirty="0" smtClean="0"/>
              <a:t>receive notifications 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FF0000"/>
                </a:solidFill>
              </a:rPr>
              <a:t>subscribers</a:t>
            </a:r>
            <a:r>
              <a:rPr lang="en-IN" dirty="0" smtClean="0"/>
              <a:t>) and the </a:t>
            </a:r>
            <a:r>
              <a:rPr lang="en-IN" b="1" dirty="0" smtClean="0"/>
              <a:t>object firing the event </a:t>
            </a:r>
            <a:r>
              <a:rPr lang="en-IN" dirty="0" smtClean="0"/>
              <a:t>(the </a:t>
            </a:r>
            <a:r>
              <a:rPr lang="en-IN" dirty="0" smtClean="0">
                <a:solidFill>
                  <a:srgbClr val="FF0000"/>
                </a:solidFill>
              </a:rPr>
              <a:t>publisher</a:t>
            </a:r>
            <a:r>
              <a:rPr lang="en-IN" dirty="0" smtClean="0"/>
              <a:t>). 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The idea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00B050"/>
                </a:solidFill>
              </a:rPr>
              <a:t>Publish/Subscribe </a:t>
            </a:r>
            <a:r>
              <a:rPr lang="en-IN" b="1" dirty="0" smtClean="0">
                <a:solidFill>
                  <a:srgbClr val="00B050"/>
                </a:solidFill>
              </a:rPr>
              <a:t>pattern </a:t>
            </a:r>
            <a:r>
              <a:rPr lang="en-IN" dirty="0" smtClean="0"/>
              <a:t>is </a:t>
            </a:r>
            <a:r>
              <a:rPr lang="en-IN" dirty="0" smtClean="0"/>
              <a:t>to avoid </a:t>
            </a:r>
            <a:r>
              <a:rPr lang="en-IN" b="1" dirty="0" smtClean="0"/>
              <a:t>dependencies</a:t>
            </a:r>
            <a:r>
              <a:rPr lang="en-IN" dirty="0" smtClean="0"/>
              <a:t> between the </a:t>
            </a:r>
            <a:r>
              <a:rPr lang="en-IN" b="1" dirty="0" smtClean="0"/>
              <a:t>subscriber</a:t>
            </a:r>
            <a:r>
              <a:rPr lang="en-IN" dirty="0" smtClean="0"/>
              <a:t> and </a:t>
            </a:r>
            <a:r>
              <a:rPr lang="en-IN" b="1" dirty="0" smtClean="0"/>
              <a:t>publisher.</a:t>
            </a:r>
          </a:p>
          <a:p>
            <a:pPr>
              <a:buFont typeface="Wingdings" pitchFamily="2" charset="2"/>
              <a:buChar char="Ø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This differs from the </a:t>
            </a:r>
            <a:r>
              <a:rPr lang="en-IN" b="1" dirty="0" smtClean="0">
                <a:solidFill>
                  <a:srgbClr val="00B050"/>
                </a:solidFill>
              </a:rPr>
              <a:t>Observer pattern </a:t>
            </a:r>
            <a:r>
              <a:rPr lang="en-IN" dirty="0" smtClean="0"/>
              <a:t>as it allows </a:t>
            </a:r>
            <a:r>
              <a:rPr lang="en-IN" b="1" dirty="0" smtClean="0"/>
              <a:t>any subscriber </a:t>
            </a:r>
            <a:r>
              <a:rPr lang="en-IN" dirty="0" smtClean="0"/>
              <a:t>implementing an appropriate </a:t>
            </a:r>
            <a:r>
              <a:rPr lang="en-IN" b="1" dirty="0" smtClean="0"/>
              <a:t>event handler to register</a:t>
            </a:r>
            <a:r>
              <a:rPr lang="en-IN" dirty="0" smtClean="0"/>
              <a:t> </a:t>
            </a:r>
            <a:r>
              <a:rPr lang="en-IN" dirty="0" smtClean="0"/>
              <a:t>for and </a:t>
            </a:r>
            <a:r>
              <a:rPr lang="en-IN" b="1" dirty="0" smtClean="0"/>
              <a:t>receive topic notifications broadcast</a:t>
            </a:r>
            <a:r>
              <a:rPr lang="en-IN" dirty="0" smtClean="0"/>
              <a:t> </a:t>
            </a:r>
            <a:r>
              <a:rPr lang="en-IN" dirty="0" smtClean="0"/>
              <a:t>by the </a:t>
            </a:r>
            <a:r>
              <a:rPr lang="en-IN" b="1" dirty="0" smtClean="0"/>
              <a:t>publisher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96" y="476672"/>
            <a:ext cx="7795592" cy="63533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/>
              <a:t>Observer</a:t>
            </a:r>
            <a:r>
              <a:rPr lang="en-IN" sz="5000" b="1" dirty="0" smtClean="0"/>
              <a:t> Design Diagram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268760"/>
            <a:ext cx="5400600" cy="540060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Subject</a:t>
            </a:r>
            <a:r>
              <a:rPr lang="en-IN" sz="2400" dirty="0" smtClean="0"/>
              <a:t> -- In example code: </a:t>
            </a:r>
            <a:r>
              <a:rPr lang="en-IN" sz="2400" b="1" dirty="0" smtClean="0">
                <a:solidFill>
                  <a:srgbClr val="FF0000"/>
                </a:solidFill>
              </a:rPr>
              <a:t>Click</a:t>
            </a:r>
          </a:p>
          <a:p>
            <a:endParaRPr lang="en-IN" sz="2400" b="1" dirty="0" smtClean="0">
              <a:solidFill>
                <a:srgbClr val="FF0000"/>
              </a:solidFill>
            </a:endParaRPr>
          </a:p>
          <a:p>
            <a:pPr lvl="1" algn="l">
              <a:buFont typeface="Wingdings" pitchFamily="2" charset="2"/>
              <a:buChar char="Ø"/>
            </a:pPr>
            <a:r>
              <a:rPr lang="en-IN" sz="2400" dirty="0" smtClean="0"/>
              <a:t>maintains list of </a:t>
            </a:r>
            <a:r>
              <a:rPr lang="en-IN" sz="2400" b="1" dirty="0" smtClean="0">
                <a:solidFill>
                  <a:srgbClr val="FF0000"/>
                </a:solidFill>
              </a:rPr>
              <a:t>observers</a:t>
            </a:r>
            <a:r>
              <a:rPr lang="en-IN" sz="2400" dirty="0" smtClean="0"/>
              <a:t>. Any number of </a:t>
            </a:r>
            <a:r>
              <a:rPr lang="en-IN" sz="2400" b="1" dirty="0" smtClean="0">
                <a:solidFill>
                  <a:srgbClr val="FF0000"/>
                </a:solidFill>
              </a:rPr>
              <a:t>Observer</a:t>
            </a:r>
            <a:r>
              <a:rPr lang="en-IN" sz="2400" dirty="0" smtClean="0"/>
              <a:t> objects may observe a </a:t>
            </a:r>
            <a:r>
              <a:rPr lang="en-IN" sz="2400" b="1" dirty="0" smtClean="0">
                <a:solidFill>
                  <a:srgbClr val="FF0000"/>
                </a:solidFill>
              </a:rPr>
              <a:t>Subject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sz="2400" dirty="0" smtClean="0"/>
              <a:t>implements </a:t>
            </a:r>
            <a:r>
              <a:rPr lang="en-IN" sz="2400" dirty="0" smtClean="0"/>
              <a:t>an interface that lets </a:t>
            </a:r>
            <a:r>
              <a:rPr lang="en-IN" sz="2400" b="1" dirty="0" smtClean="0">
                <a:solidFill>
                  <a:srgbClr val="FF0000"/>
                </a:solidFill>
              </a:rPr>
              <a:t>observer</a:t>
            </a:r>
            <a:r>
              <a:rPr lang="en-IN" sz="2400" dirty="0" smtClean="0"/>
              <a:t> objects </a:t>
            </a:r>
            <a:r>
              <a:rPr lang="en-IN" sz="2400" b="1" dirty="0" smtClean="0">
                <a:solidFill>
                  <a:srgbClr val="FF0000"/>
                </a:solidFill>
              </a:rPr>
              <a:t>subscribe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FF0000"/>
                </a:solidFill>
              </a:rPr>
              <a:t>unsubscribe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sz="2400" dirty="0" smtClean="0"/>
              <a:t>sends a notification to its </a:t>
            </a:r>
            <a:r>
              <a:rPr lang="en-IN" sz="2400" b="1" dirty="0" smtClean="0">
                <a:solidFill>
                  <a:srgbClr val="FF0000"/>
                </a:solidFill>
              </a:rPr>
              <a:t>observers</a:t>
            </a:r>
            <a:r>
              <a:rPr lang="en-IN" sz="2400" dirty="0" smtClean="0"/>
              <a:t> when its </a:t>
            </a:r>
            <a:r>
              <a:rPr lang="en-IN" sz="2400" b="1" dirty="0" smtClean="0">
                <a:solidFill>
                  <a:srgbClr val="FF0000"/>
                </a:solidFill>
              </a:rPr>
              <a:t>state </a:t>
            </a:r>
            <a:r>
              <a:rPr lang="en-IN" sz="2400" b="1" dirty="0" smtClean="0">
                <a:solidFill>
                  <a:srgbClr val="FF0000"/>
                </a:solidFill>
              </a:rPr>
              <a:t>changes</a:t>
            </a:r>
          </a:p>
          <a:p>
            <a:pPr lvl="1" algn="l">
              <a:buFont typeface="Wingdings" pitchFamily="2" charset="2"/>
              <a:buChar char="Ø"/>
            </a:pPr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Observers</a:t>
            </a:r>
            <a:r>
              <a:rPr lang="en-IN" sz="2400" dirty="0" smtClean="0"/>
              <a:t> -- In example code: </a:t>
            </a:r>
            <a:r>
              <a:rPr lang="en-IN" sz="2400" b="1" dirty="0" smtClean="0">
                <a:solidFill>
                  <a:srgbClr val="FF0000"/>
                </a:solidFill>
              </a:rPr>
              <a:t>clickHandler</a:t>
            </a:r>
          </a:p>
          <a:p>
            <a:endParaRPr lang="en-IN" sz="2400" b="1" dirty="0" smtClean="0">
              <a:solidFill>
                <a:srgbClr val="FF0000"/>
              </a:solidFill>
            </a:endParaRPr>
          </a:p>
          <a:p>
            <a:pPr lvl="1" algn="l">
              <a:buFont typeface="Wingdings" pitchFamily="2" charset="2"/>
              <a:buChar char="Ø"/>
            </a:pPr>
            <a:r>
              <a:rPr lang="en-IN" sz="2400" dirty="0" smtClean="0"/>
              <a:t>has a </a:t>
            </a:r>
            <a:r>
              <a:rPr lang="en-IN" sz="2400" b="1" dirty="0" smtClean="0">
                <a:solidFill>
                  <a:srgbClr val="FF0000"/>
                </a:solidFill>
              </a:rPr>
              <a:t>function signature </a:t>
            </a:r>
            <a:r>
              <a:rPr lang="en-IN" sz="2400" dirty="0" smtClean="0"/>
              <a:t>that can be invoked when </a:t>
            </a:r>
            <a:r>
              <a:rPr lang="en-IN" sz="2400" b="1" dirty="0" smtClean="0">
                <a:solidFill>
                  <a:srgbClr val="FF0000"/>
                </a:solidFill>
              </a:rPr>
              <a:t>Subject changes </a:t>
            </a:r>
            <a:r>
              <a:rPr lang="en-IN" sz="2400" dirty="0" smtClean="0"/>
              <a:t>(i.e. </a:t>
            </a:r>
            <a:r>
              <a:rPr lang="en-IN" sz="2400" b="1" dirty="0" smtClean="0"/>
              <a:t>event occurs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340768"/>
            <a:ext cx="2640013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544" y="116632"/>
            <a:ext cx="2491368" cy="63533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/>
              <a:t>Example</a:t>
            </a:r>
            <a:endParaRPr lang="en-IN" sz="5000" dirty="0"/>
          </a:p>
        </p:txBody>
      </p:sp>
      <p:pic>
        <p:nvPicPr>
          <p:cNvPr id="5" name="Picture 4" descr="screencapture-dofactory-javascript-design-patterns-observer-2022-05-13-09_24_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0386" y="0"/>
            <a:ext cx="4598118" cy="6858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043608" y="836712"/>
            <a:ext cx="3672408" cy="5976664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FF0000"/>
                </a:solidFill>
              </a:rPr>
              <a:t>Click</a:t>
            </a:r>
            <a:r>
              <a:rPr lang="en-IN" sz="2400" dirty="0" smtClean="0"/>
              <a:t> object represents the </a:t>
            </a:r>
            <a:r>
              <a:rPr lang="en-IN" sz="2400" b="1" dirty="0" smtClean="0"/>
              <a:t>Subject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FF0000"/>
                </a:solidFill>
              </a:rPr>
              <a:t>clickHandler</a:t>
            </a:r>
            <a:r>
              <a:rPr lang="en-IN" sz="2400" dirty="0" smtClean="0"/>
              <a:t> function is the </a:t>
            </a:r>
            <a:r>
              <a:rPr lang="en-IN" sz="2400" b="1" dirty="0" smtClean="0"/>
              <a:t>subscribing Observer</a:t>
            </a:r>
            <a:r>
              <a:rPr lang="en-IN" sz="2400" dirty="0" smtClean="0"/>
              <a:t>. This handler </a:t>
            </a:r>
            <a:r>
              <a:rPr lang="en-IN" sz="2400" b="1" dirty="0" smtClean="0"/>
              <a:t>subscribes</a:t>
            </a:r>
            <a:r>
              <a:rPr lang="en-IN" sz="2400" dirty="0" smtClean="0"/>
              <a:t>, </a:t>
            </a:r>
            <a:r>
              <a:rPr lang="en-IN" sz="2400" b="1" dirty="0" smtClean="0"/>
              <a:t>unsubscribes</a:t>
            </a:r>
            <a:r>
              <a:rPr lang="en-IN" sz="2400" dirty="0" smtClean="0"/>
              <a:t>, and then </a:t>
            </a:r>
            <a:r>
              <a:rPr lang="en-IN" sz="2400" b="1" dirty="0" smtClean="0"/>
              <a:t>subscribes</a:t>
            </a:r>
            <a:r>
              <a:rPr lang="en-IN" sz="2400" dirty="0" smtClean="0"/>
              <a:t> </a:t>
            </a:r>
            <a:r>
              <a:rPr lang="en-IN" sz="2400" b="1" dirty="0" smtClean="0"/>
              <a:t>itself while events are firing</a:t>
            </a:r>
            <a:r>
              <a:rPr lang="en-IN" sz="2400" dirty="0" smtClean="0"/>
              <a:t>. </a:t>
            </a:r>
            <a:r>
              <a:rPr lang="en-IN" sz="2400" dirty="0" smtClean="0"/>
              <a:t>It gets notified only of </a:t>
            </a:r>
            <a:r>
              <a:rPr lang="en-IN" sz="2400" b="1" dirty="0" smtClean="0"/>
              <a:t>events </a:t>
            </a:r>
            <a:r>
              <a:rPr lang="en-IN" sz="2400" b="1" dirty="0" smtClean="0"/>
              <a:t>#1 and #3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FF0000"/>
                </a:solidFill>
              </a:rPr>
              <a:t>fire</a:t>
            </a:r>
            <a:r>
              <a:rPr lang="en-IN" sz="2400" dirty="0" smtClean="0"/>
              <a:t> method accepts </a:t>
            </a:r>
            <a:r>
              <a:rPr lang="en-IN" sz="2400" b="1" dirty="0" smtClean="0"/>
              <a:t>two</a:t>
            </a:r>
            <a:r>
              <a:rPr lang="en-IN" sz="2400" dirty="0" smtClean="0"/>
              <a:t> arguments. The </a:t>
            </a:r>
            <a:r>
              <a:rPr lang="en-IN" sz="2400" b="1" dirty="0" smtClean="0"/>
              <a:t>first one</a:t>
            </a:r>
            <a:r>
              <a:rPr lang="en-IN" sz="2400" dirty="0" smtClean="0"/>
              <a:t> has details about the </a:t>
            </a:r>
            <a:r>
              <a:rPr lang="en-IN" sz="2400" b="1" dirty="0" smtClean="0">
                <a:solidFill>
                  <a:srgbClr val="FF0000"/>
                </a:solidFill>
              </a:rPr>
              <a:t>event</a:t>
            </a:r>
            <a:r>
              <a:rPr lang="en-IN" sz="2400" dirty="0" smtClean="0"/>
              <a:t> and the </a:t>
            </a:r>
            <a:r>
              <a:rPr lang="en-IN" sz="2400" b="1" dirty="0" smtClean="0"/>
              <a:t>second one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FF0000"/>
                </a:solidFill>
              </a:rPr>
              <a:t>context</a:t>
            </a:r>
            <a:r>
              <a:rPr lang="en-IN" sz="2400" dirty="0" smtClean="0"/>
              <a:t>, that is, the this value for when the </a:t>
            </a:r>
            <a:r>
              <a:rPr lang="en-IN" sz="2400" b="1" dirty="0" smtClean="0"/>
              <a:t>eventhandlers</a:t>
            </a:r>
            <a:r>
              <a:rPr lang="en-IN" sz="2400" dirty="0" smtClean="0"/>
              <a:t> are called. If </a:t>
            </a:r>
            <a:r>
              <a:rPr lang="en-IN" sz="2400" b="1" dirty="0" smtClean="0">
                <a:solidFill>
                  <a:srgbClr val="FF0000"/>
                </a:solidFill>
              </a:rPr>
              <a:t>no context </a:t>
            </a:r>
            <a:r>
              <a:rPr lang="en-IN" sz="2400" dirty="0" smtClean="0"/>
              <a:t>is provided this will be bound to the </a:t>
            </a:r>
            <a:r>
              <a:rPr lang="en-IN" sz="2400" b="1" dirty="0" smtClean="0"/>
              <a:t>global object </a:t>
            </a:r>
            <a:r>
              <a:rPr lang="en-IN" sz="2400" dirty="0" smtClean="0"/>
              <a:t>(</a:t>
            </a:r>
            <a:r>
              <a:rPr lang="en-IN" sz="2400" b="1" dirty="0" smtClean="0"/>
              <a:t>window</a:t>
            </a:r>
            <a:r>
              <a:rPr lang="en-IN" sz="2400" dirty="0" smtClean="0"/>
              <a:t>).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544" y="417406"/>
            <a:ext cx="6307792" cy="63533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/>
              <a:t>Useful Resources</a:t>
            </a:r>
            <a:endParaRPr lang="en-IN" sz="50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31640" y="1772816"/>
            <a:ext cx="6768752" cy="3024336"/>
          </a:xfrm>
        </p:spPr>
        <p:txBody>
          <a:bodyPr>
            <a:normAutofit/>
          </a:bodyPr>
          <a:lstStyle/>
          <a:p>
            <a:r>
              <a:rPr lang="en-IN" sz="2400" dirty="0" smtClean="0">
                <a:hlinkClick r:id="rId2"/>
              </a:rPr>
              <a:t>https://</a:t>
            </a:r>
            <a:r>
              <a:rPr lang="en-IN" sz="2400" dirty="0" smtClean="0">
                <a:hlinkClick r:id="rId2"/>
              </a:rPr>
              <a:t>www.oreilly.com/library/view/learning-javascript-design/9781449334840/ch09s05.html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>
                <a:hlinkClick r:id="rId3"/>
              </a:rPr>
              <a:t>https://</a:t>
            </a:r>
            <a:r>
              <a:rPr lang="en-IN" sz="2400" dirty="0" smtClean="0">
                <a:hlinkClick r:id="rId3"/>
              </a:rPr>
              <a:t>www.dofactory.com/javascript/design-patterns/observer</a:t>
            </a: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</TotalTime>
  <Words>187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Observer Design Pattern</vt:lpstr>
      <vt:lpstr>Observer Pattern Usage</vt:lpstr>
      <vt:lpstr>Publication/Subscription Pattern vs Observer Pattern</vt:lpstr>
      <vt:lpstr>Continued...</vt:lpstr>
      <vt:lpstr>Observer Design Diagram</vt:lpstr>
      <vt:lpstr>Example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Design Pattern</dc:title>
  <dc:creator>SHANKARG</dc:creator>
  <cp:lastModifiedBy>SHANKARG</cp:lastModifiedBy>
  <cp:revision>12</cp:revision>
  <dcterms:created xsi:type="dcterms:W3CDTF">2022-05-13T03:28:53Z</dcterms:created>
  <dcterms:modified xsi:type="dcterms:W3CDTF">2022-05-13T04:10:34Z</dcterms:modified>
</cp:coreProperties>
</file>