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6" r:id="rId3"/>
    <p:sldId id="261" r:id="rId4"/>
    <p:sldId id="260" r:id="rId5"/>
    <p:sldId id="259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B853EC-B714-4150-A43C-14481B1AC7A1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A49DE4-2A3C-4C68-B5A3-FC507DBE54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state" TargetMode="External"/><Relationship Id="rId2" Type="http://schemas.openxmlformats.org/officeDocument/2006/relationships/hyperlink" Target="https://jsmanifest.com/state-design-pattern-in-javascrip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state-design-pattern/" TargetMode="External"/><Relationship Id="rId4" Type="http://schemas.openxmlformats.org/officeDocument/2006/relationships/hyperlink" Target="https://refactoring.guru/design-patterns/st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7254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rgbClr val="0070C0"/>
                </a:solidFill>
              </a:rPr>
              <a:t>State Design Pattern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196752"/>
            <a:ext cx="6172200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200" b="0" dirty="0" smtClean="0">
                <a:solidFill>
                  <a:srgbClr val="7030A0"/>
                </a:solidFill>
              </a:rPr>
              <a:t>The </a:t>
            </a:r>
            <a:r>
              <a:rPr lang="en-IN" sz="2200" i="1" u="sng" dirty="0" smtClean="0">
                <a:solidFill>
                  <a:srgbClr val="FF0000"/>
                </a:solidFill>
              </a:rPr>
              <a:t>State</a:t>
            </a:r>
            <a:r>
              <a:rPr lang="en-IN" sz="2200" u="sng" dirty="0" smtClean="0">
                <a:solidFill>
                  <a:srgbClr val="FF0000"/>
                </a:solidFill>
              </a:rPr>
              <a:t> pattern</a:t>
            </a:r>
            <a:r>
              <a:rPr lang="en-IN" sz="2200" b="0" dirty="0" smtClean="0">
                <a:solidFill>
                  <a:srgbClr val="7030A0"/>
                </a:solidFill>
              </a:rPr>
              <a:t> provides </a:t>
            </a:r>
            <a:r>
              <a:rPr lang="en-IN" sz="2200" u="sng" dirty="0" smtClean="0">
                <a:solidFill>
                  <a:srgbClr val="FF0000"/>
                </a:solidFill>
              </a:rPr>
              <a:t>state-specific logic</a:t>
            </a:r>
            <a:r>
              <a:rPr lang="en-IN" sz="2200" b="0" dirty="0" smtClean="0">
                <a:solidFill>
                  <a:srgbClr val="7030A0"/>
                </a:solidFill>
              </a:rPr>
              <a:t> to a limited set of objects in which each object represents a </a:t>
            </a:r>
            <a:r>
              <a:rPr lang="en-IN" sz="2200" u="sng" dirty="0" smtClean="0">
                <a:solidFill>
                  <a:srgbClr val="FF0000"/>
                </a:solidFill>
              </a:rPr>
              <a:t>particular state</a:t>
            </a:r>
            <a:r>
              <a:rPr lang="en-IN" sz="2200" b="0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2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200" b="0" dirty="0" smtClean="0">
                <a:solidFill>
                  <a:srgbClr val="7030A0"/>
                </a:solidFill>
              </a:rPr>
              <a:t>A </a:t>
            </a:r>
            <a:r>
              <a:rPr lang="en-IN" sz="2200" u="sng" dirty="0" smtClean="0">
                <a:solidFill>
                  <a:srgbClr val="FF0000"/>
                </a:solidFill>
              </a:rPr>
              <a:t>behavior</a:t>
            </a:r>
            <a:r>
              <a:rPr lang="en-IN" sz="2200" b="0" dirty="0" smtClean="0">
                <a:solidFill>
                  <a:srgbClr val="7030A0"/>
                </a:solidFill>
              </a:rPr>
              <a:t> is defined on a state object that is responsible for running some handler </a:t>
            </a:r>
            <a:r>
              <a:rPr lang="en-IN" sz="2200" u="sng" dirty="0" smtClean="0">
                <a:solidFill>
                  <a:srgbClr val="FF0000"/>
                </a:solidFill>
              </a:rPr>
              <a:t>when the overall state transitions </a:t>
            </a:r>
            <a:r>
              <a:rPr lang="en-IN" sz="2200" b="0" dirty="0" smtClean="0">
                <a:solidFill>
                  <a:srgbClr val="7030A0"/>
                </a:solidFill>
              </a:rPr>
              <a:t>to its </a:t>
            </a:r>
            <a:r>
              <a:rPr lang="en-IN" sz="2200" u="sng" dirty="0" smtClean="0">
                <a:solidFill>
                  <a:srgbClr val="FF0000"/>
                </a:solidFill>
              </a:rPr>
              <a:t>own state</a:t>
            </a:r>
            <a:r>
              <a:rPr lang="en-IN" sz="2200" b="0" dirty="0" smtClean="0">
                <a:solidFill>
                  <a:srgbClr val="7030A0"/>
                </a:solidFill>
              </a:rPr>
              <a:t>. The interface that these state objects operate on is called the </a:t>
            </a:r>
            <a:r>
              <a:rPr lang="en-IN" sz="2200" u="sng" dirty="0" smtClean="0">
                <a:solidFill>
                  <a:srgbClr val="FF0000"/>
                </a:solidFill>
              </a:rPr>
              <a:t>Context</a:t>
            </a:r>
            <a:r>
              <a:rPr lang="en-IN" sz="2200" b="0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2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200" u="sng" dirty="0" smtClean="0">
                <a:solidFill>
                  <a:srgbClr val="FF0000"/>
                </a:solidFill>
              </a:rPr>
              <a:t>State pattern </a:t>
            </a:r>
            <a:r>
              <a:rPr lang="en-IN" sz="2200" b="0" dirty="0" smtClean="0">
                <a:solidFill>
                  <a:srgbClr val="7030A0"/>
                </a:solidFill>
              </a:rPr>
              <a:t>is used to provide a </a:t>
            </a:r>
            <a:r>
              <a:rPr lang="en-IN" sz="2200" u="sng" dirty="0" smtClean="0">
                <a:solidFill>
                  <a:srgbClr val="FF0000"/>
                </a:solidFill>
              </a:rPr>
              <a:t>systematic</a:t>
            </a:r>
            <a:r>
              <a:rPr lang="en-IN" sz="2200" b="0" dirty="0" smtClean="0">
                <a:solidFill>
                  <a:srgbClr val="7030A0"/>
                </a:solidFill>
              </a:rPr>
              <a:t> and </a:t>
            </a:r>
            <a:r>
              <a:rPr lang="en-IN" sz="2200" u="sng" dirty="0" smtClean="0">
                <a:solidFill>
                  <a:srgbClr val="FF0000"/>
                </a:solidFill>
              </a:rPr>
              <a:t>lose-coupled</a:t>
            </a:r>
            <a:r>
              <a:rPr lang="en-IN" sz="2200" b="0" dirty="0" smtClean="0">
                <a:solidFill>
                  <a:srgbClr val="7030A0"/>
                </a:solidFill>
              </a:rPr>
              <a:t> way to achieve this through </a:t>
            </a:r>
            <a:r>
              <a:rPr lang="en-IN" sz="2200" u="sng" dirty="0" smtClean="0">
                <a:solidFill>
                  <a:srgbClr val="FF0000"/>
                </a:solidFill>
              </a:rPr>
              <a:t>Context</a:t>
            </a:r>
            <a:r>
              <a:rPr lang="en-IN" sz="2200" b="0" dirty="0" smtClean="0">
                <a:solidFill>
                  <a:srgbClr val="7030A0"/>
                </a:solidFill>
              </a:rPr>
              <a:t> and </a:t>
            </a:r>
            <a:r>
              <a:rPr lang="en-IN" sz="2200" u="sng" dirty="0" smtClean="0">
                <a:solidFill>
                  <a:srgbClr val="FF0000"/>
                </a:solidFill>
              </a:rPr>
              <a:t>State implementations.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608400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@ShankaragoudaG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7254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rgbClr val="0070C0"/>
                </a:solidFill>
              </a:rPr>
              <a:t>State Design Pattern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196752"/>
            <a:ext cx="6172200" cy="4896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7030A0"/>
                </a:solidFill>
              </a:rPr>
              <a:t>The most important problem it solves is when your state becomes large and there are many cases. </a:t>
            </a:r>
            <a:endParaRPr lang="en-IN" sz="24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7030A0"/>
                </a:solidFill>
              </a:rPr>
              <a:t>It </a:t>
            </a:r>
            <a:r>
              <a:rPr lang="en-IN" sz="2400" b="0" dirty="0" smtClean="0">
                <a:solidFill>
                  <a:srgbClr val="7030A0"/>
                </a:solidFill>
              </a:rPr>
              <a:t>becomes </a:t>
            </a:r>
            <a:r>
              <a:rPr lang="en-IN" sz="2400" u="sng" dirty="0" smtClean="0">
                <a:solidFill>
                  <a:srgbClr val="FF0000"/>
                </a:solidFill>
              </a:rPr>
              <a:t>hard to debug</a:t>
            </a:r>
            <a:r>
              <a:rPr lang="en-IN" sz="2400" b="0" dirty="0" smtClean="0">
                <a:solidFill>
                  <a:srgbClr val="7030A0"/>
                </a:solidFill>
              </a:rPr>
              <a:t> issues when our </a:t>
            </a:r>
            <a:r>
              <a:rPr lang="en-IN" sz="2400" u="sng" dirty="0" smtClean="0">
                <a:solidFill>
                  <a:srgbClr val="FF0000"/>
                </a:solidFill>
              </a:rPr>
              <a:t>application's state </a:t>
            </a:r>
            <a:r>
              <a:rPr lang="en-IN" sz="2400" b="0" dirty="0" smtClean="0">
                <a:solidFill>
                  <a:srgbClr val="7030A0"/>
                </a:solidFill>
              </a:rPr>
              <a:t>can change in many ways especially when our application </a:t>
            </a:r>
            <a:r>
              <a:rPr lang="en-IN" sz="2400" u="sng" dirty="0" smtClean="0">
                <a:solidFill>
                  <a:srgbClr val="FF0000"/>
                </a:solidFill>
              </a:rPr>
              <a:t>becomes enormous</a:t>
            </a:r>
            <a:r>
              <a:rPr lang="en-IN" sz="2400" b="0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u="sng" dirty="0" smtClean="0">
                <a:solidFill>
                  <a:srgbClr val="FF0000"/>
                </a:solidFill>
              </a:rPr>
              <a:t>redux</a:t>
            </a:r>
            <a:r>
              <a:rPr lang="en-IN" sz="2400" b="0" dirty="0" smtClean="0">
                <a:solidFill>
                  <a:srgbClr val="7030A0"/>
                </a:solidFill>
              </a:rPr>
              <a:t> is a library that is succeessful in providing an </a:t>
            </a:r>
            <a:r>
              <a:rPr lang="en-IN" sz="2400" u="sng" dirty="0" smtClean="0">
                <a:solidFill>
                  <a:srgbClr val="FF0000"/>
                </a:solidFill>
              </a:rPr>
              <a:t>easy-to-use</a:t>
            </a:r>
            <a:r>
              <a:rPr lang="en-IN" sz="2400" b="0" dirty="0" smtClean="0">
                <a:solidFill>
                  <a:srgbClr val="7030A0"/>
                </a:solidFill>
              </a:rPr>
              <a:t>, </a:t>
            </a:r>
            <a:r>
              <a:rPr lang="en-IN" sz="2400" u="sng" dirty="0" smtClean="0">
                <a:solidFill>
                  <a:srgbClr val="FF0000"/>
                </a:solidFill>
              </a:rPr>
              <a:t>predictable interface</a:t>
            </a:r>
            <a:r>
              <a:rPr lang="en-IN" sz="2400" b="0" dirty="0" smtClean="0">
                <a:solidFill>
                  <a:srgbClr val="7030A0"/>
                </a:solidFill>
              </a:rPr>
              <a:t> to solve </a:t>
            </a:r>
            <a:r>
              <a:rPr lang="en-IN" sz="2400" u="sng" dirty="0" smtClean="0">
                <a:solidFill>
                  <a:srgbClr val="FF0000"/>
                </a:solidFill>
              </a:rPr>
              <a:t>complex state issues</a:t>
            </a:r>
            <a:r>
              <a:rPr lang="en-IN" sz="2400" b="0" dirty="0" smtClean="0">
                <a:solidFill>
                  <a:srgbClr val="7030A0"/>
                </a:solidFill>
              </a:rPr>
              <a:t>.</a:t>
            </a:r>
            <a:endParaRPr lang="en-IN" sz="2400" b="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7254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rgbClr val="0070C0"/>
                </a:solidFill>
              </a:rPr>
              <a:t>Diagram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196752"/>
            <a:ext cx="6172200" cy="3528392"/>
          </a:xfrm>
        </p:spPr>
        <p:txBody>
          <a:bodyPr>
            <a:normAutofit/>
          </a:bodyPr>
          <a:lstStyle/>
          <a:p>
            <a:r>
              <a:rPr lang="en-IN" sz="2000" u="sng" dirty="0" smtClean="0">
                <a:solidFill>
                  <a:srgbClr val="FF0000"/>
                </a:solidFill>
              </a:rPr>
              <a:t>Context: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7030A0"/>
                </a:solidFill>
              </a:rPr>
              <a:t>exposes an interface that supports clients of the service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7030A0"/>
                </a:solidFill>
              </a:rPr>
              <a:t>maintains a reference to a state object that defines the current state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7030A0"/>
                </a:solidFill>
              </a:rPr>
              <a:t>allows State objects to change its current state to a different state</a:t>
            </a:r>
          </a:p>
          <a:p>
            <a:r>
              <a:rPr lang="en-IN" sz="2000" u="sng" dirty="0" smtClean="0">
                <a:solidFill>
                  <a:srgbClr val="FF0000"/>
                </a:solidFill>
              </a:rPr>
              <a:t>State: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dirty="0" smtClean="0">
                <a:solidFill>
                  <a:srgbClr val="7030A0"/>
                </a:solidFill>
              </a:rPr>
              <a:t>encapsulates the state values and associated behavior of the state</a:t>
            </a:r>
            <a:endParaRPr lang="en-IN" sz="2000" u="sng" dirty="0" smtClean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19" y="4691782"/>
            <a:ext cx="5623173" cy="176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43294"/>
            <a:ext cx="6172200" cy="7254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rgbClr val="0070C0"/>
                </a:solidFill>
              </a:rPr>
              <a:t>Visual Representation</a:t>
            </a:r>
            <a:endParaRPr lang="en-IN" sz="44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556791"/>
            <a:ext cx="6336704" cy="439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7254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rgbClr val="0070C0"/>
                </a:solidFill>
              </a:rPr>
              <a:t>Example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196752"/>
            <a:ext cx="6172200" cy="489654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7030A0"/>
                </a:solidFill>
              </a:rPr>
              <a:t> </a:t>
            </a:r>
            <a:r>
              <a:rPr lang="en-IN" sz="2400" u="sng" dirty="0" smtClean="0">
                <a:solidFill>
                  <a:srgbClr val="FF0000"/>
                </a:solidFill>
              </a:rPr>
              <a:t>Traffic </a:t>
            </a:r>
            <a:r>
              <a:rPr lang="en-IN" sz="2400" u="sng" dirty="0" smtClean="0">
                <a:solidFill>
                  <a:srgbClr val="FF0000"/>
                </a:solidFill>
              </a:rPr>
              <a:t>light </a:t>
            </a:r>
            <a:r>
              <a:rPr lang="en-IN" sz="2400" b="0" dirty="0" smtClean="0">
                <a:solidFill>
                  <a:srgbClr val="7030A0"/>
                </a:solidFill>
              </a:rPr>
              <a:t>(i.e. </a:t>
            </a:r>
            <a:r>
              <a:rPr lang="en-IN" sz="2400" u="sng" dirty="0" smtClean="0">
                <a:solidFill>
                  <a:srgbClr val="FF0000"/>
                </a:solidFill>
              </a:rPr>
              <a:t>TrafficLight</a:t>
            </a:r>
            <a:r>
              <a:rPr lang="en-IN" sz="2400" b="0" dirty="0" smtClean="0">
                <a:solidFill>
                  <a:srgbClr val="7030A0"/>
                </a:solidFill>
              </a:rPr>
              <a:t> object) with 3 different states: </a:t>
            </a:r>
            <a:r>
              <a:rPr lang="en-IN" sz="2400" u="sng" dirty="0" smtClean="0">
                <a:solidFill>
                  <a:srgbClr val="FF0000"/>
                </a:solidFill>
              </a:rPr>
              <a:t>Red</a:t>
            </a:r>
            <a:r>
              <a:rPr lang="en-IN" sz="2400" b="0" dirty="0" smtClean="0">
                <a:solidFill>
                  <a:srgbClr val="7030A0"/>
                </a:solidFill>
              </a:rPr>
              <a:t>, </a:t>
            </a:r>
            <a:r>
              <a:rPr lang="en-IN" sz="2400" u="sng" dirty="0" smtClean="0">
                <a:solidFill>
                  <a:srgbClr val="FF0000"/>
                </a:solidFill>
              </a:rPr>
              <a:t>Yellow</a:t>
            </a:r>
            <a:r>
              <a:rPr lang="en-IN" sz="2400" b="0" dirty="0" smtClean="0">
                <a:solidFill>
                  <a:srgbClr val="7030A0"/>
                </a:solidFill>
              </a:rPr>
              <a:t> and </a:t>
            </a:r>
            <a:r>
              <a:rPr lang="en-IN" sz="2400" u="sng" dirty="0" smtClean="0">
                <a:solidFill>
                  <a:srgbClr val="FF0000"/>
                </a:solidFill>
              </a:rPr>
              <a:t>Green</a:t>
            </a:r>
            <a:r>
              <a:rPr lang="en-IN" sz="2400" b="0" dirty="0" smtClean="0">
                <a:solidFill>
                  <a:srgbClr val="7030A0"/>
                </a:solidFill>
              </a:rPr>
              <a:t>, each with its </a:t>
            </a:r>
            <a:r>
              <a:rPr lang="en-IN" sz="2400" u="sng" dirty="0" smtClean="0">
                <a:solidFill>
                  <a:srgbClr val="FF0000"/>
                </a:solidFill>
              </a:rPr>
              <a:t>own set of rules</a:t>
            </a:r>
            <a:r>
              <a:rPr lang="en-IN" sz="2400" b="0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7030A0"/>
                </a:solidFill>
              </a:rPr>
              <a:t> </a:t>
            </a:r>
            <a:r>
              <a:rPr lang="en-IN" sz="2400" b="0" dirty="0" smtClean="0">
                <a:solidFill>
                  <a:srgbClr val="7030A0"/>
                </a:solidFill>
              </a:rPr>
              <a:t>The </a:t>
            </a:r>
            <a:r>
              <a:rPr lang="en-IN" sz="2400" u="sng" dirty="0" smtClean="0">
                <a:solidFill>
                  <a:srgbClr val="FF0000"/>
                </a:solidFill>
              </a:rPr>
              <a:t>rules</a:t>
            </a:r>
            <a:r>
              <a:rPr lang="en-IN" sz="2400" b="0" dirty="0" smtClean="0">
                <a:solidFill>
                  <a:srgbClr val="7030A0"/>
                </a:solidFill>
              </a:rPr>
              <a:t> go like this: Say the traffic light is </a:t>
            </a:r>
            <a:r>
              <a:rPr lang="en-IN" sz="2400" u="sng" dirty="0" smtClean="0">
                <a:solidFill>
                  <a:srgbClr val="FF0000"/>
                </a:solidFill>
              </a:rPr>
              <a:t>Red</a:t>
            </a:r>
            <a:r>
              <a:rPr lang="en-IN" sz="2400" b="0" dirty="0" smtClean="0">
                <a:solidFill>
                  <a:srgbClr val="7030A0"/>
                </a:solidFill>
              </a:rPr>
              <a:t>. After a delay the </a:t>
            </a:r>
            <a:r>
              <a:rPr lang="en-IN" sz="2400" u="sng" dirty="0" smtClean="0">
                <a:solidFill>
                  <a:srgbClr val="FF0000"/>
                </a:solidFill>
              </a:rPr>
              <a:t>Red state </a:t>
            </a:r>
            <a:r>
              <a:rPr lang="en-IN" sz="2400" b="0" dirty="0" smtClean="0">
                <a:solidFill>
                  <a:srgbClr val="7030A0"/>
                </a:solidFill>
              </a:rPr>
              <a:t>changes to the </a:t>
            </a:r>
            <a:r>
              <a:rPr lang="en-IN" sz="2400" u="sng" dirty="0" smtClean="0">
                <a:solidFill>
                  <a:srgbClr val="FF0000"/>
                </a:solidFill>
              </a:rPr>
              <a:t>Green state</a:t>
            </a:r>
            <a:r>
              <a:rPr lang="en-IN" sz="2400" b="0" dirty="0" smtClean="0">
                <a:solidFill>
                  <a:srgbClr val="7030A0"/>
                </a:solidFill>
              </a:rPr>
              <a:t>. </a:t>
            </a:r>
            <a:endParaRPr lang="en-IN" sz="24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7030A0"/>
                </a:solidFill>
              </a:rPr>
              <a:t>Then</a:t>
            </a:r>
            <a:r>
              <a:rPr lang="en-IN" sz="2400" b="0" dirty="0" smtClean="0">
                <a:solidFill>
                  <a:srgbClr val="7030A0"/>
                </a:solidFill>
              </a:rPr>
              <a:t>, after another delay, the </a:t>
            </a:r>
            <a:r>
              <a:rPr lang="en-IN" sz="2400" u="sng" dirty="0" smtClean="0">
                <a:solidFill>
                  <a:srgbClr val="FF0000"/>
                </a:solidFill>
              </a:rPr>
              <a:t>Green state </a:t>
            </a:r>
            <a:r>
              <a:rPr lang="en-IN" sz="2400" b="0" dirty="0" smtClean="0">
                <a:solidFill>
                  <a:srgbClr val="7030A0"/>
                </a:solidFill>
              </a:rPr>
              <a:t>changes to the </a:t>
            </a:r>
            <a:r>
              <a:rPr lang="en-IN" sz="2400" u="sng" dirty="0" smtClean="0">
                <a:solidFill>
                  <a:srgbClr val="FF0000"/>
                </a:solidFill>
              </a:rPr>
              <a:t>Yellow state</a:t>
            </a:r>
            <a:r>
              <a:rPr lang="en-IN" sz="2400" b="0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b="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b="0" dirty="0" smtClean="0">
                <a:solidFill>
                  <a:srgbClr val="7030A0"/>
                </a:solidFill>
              </a:rPr>
              <a:t> </a:t>
            </a:r>
            <a:r>
              <a:rPr lang="en-IN" sz="2400" b="0" dirty="0" smtClean="0">
                <a:solidFill>
                  <a:srgbClr val="7030A0"/>
                </a:solidFill>
              </a:rPr>
              <a:t>After a very brief delay the </a:t>
            </a:r>
            <a:r>
              <a:rPr lang="en-IN" sz="2400" u="sng" dirty="0" smtClean="0">
                <a:solidFill>
                  <a:srgbClr val="FF0000"/>
                </a:solidFill>
              </a:rPr>
              <a:t>Yellow state </a:t>
            </a:r>
            <a:r>
              <a:rPr lang="en-IN" sz="2400" b="0" dirty="0" smtClean="0">
                <a:solidFill>
                  <a:srgbClr val="7030A0"/>
                </a:solidFill>
              </a:rPr>
              <a:t>is changed to </a:t>
            </a:r>
            <a:r>
              <a:rPr lang="en-IN" sz="2400" u="sng" dirty="0" smtClean="0">
                <a:solidFill>
                  <a:srgbClr val="FF0000"/>
                </a:solidFill>
              </a:rPr>
              <a:t>Red</a:t>
            </a:r>
            <a:r>
              <a:rPr lang="en-IN" sz="2400" b="0" dirty="0" smtClean="0">
                <a:solidFill>
                  <a:srgbClr val="7030A0"/>
                </a:solidFill>
              </a:rPr>
              <a:t>. And on and on.</a:t>
            </a:r>
            <a:endParaRPr lang="en-IN" sz="2200" u="sng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44624"/>
            <a:ext cx="6048672" cy="67413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7254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solidFill>
                  <a:srgbClr val="0070C0"/>
                </a:solidFill>
              </a:rPr>
              <a:t>Useful Resources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196752"/>
            <a:ext cx="6172200" cy="4896544"/>
          </a:xfrm>
        </p:spPr>
        <p:txBody>
          <a:bodyPr>
            <a:normAutofit/>
          </a:bodyPr>
          <a:lstStyle/>
          <a:p>
            <a:r>
              <a:rPr lang="en-IN" sz="2200" u="sng" dirty="0" smtClean="0">
                <a:solidFill>
                  <a:srgbClr val="FF0000"/>
                </a:solidFill>
                <a:hlinkClick r:id="rId2"/>
              </a:rPr>
              <a:t>https://jsmanifest.com/state-design-pattern-in-javascript</a:t>
            </a:r>
            <a:r>
              <a:rPr lang="en-IN" sz="2200" u="sng" dirty="0" smtClean="0">
                <a:solidFill>
                  <a:srgbClr val="FF0000"/>
                </a:solidFill>
                <a:hlinkClick r:id="rId2"/>
              </a:rPr>
              <a:t>/</a:t>
            </a:r>
            <a:endParaRPr lang="en-IN" sz="2200" u="sng" dirty="0" smtClean="0">
              <a:solidFill>
                <a:srgbClr val="FF0000"/>
              </a:solidFill>
            </a:endParaRPr>
          </a:p>
          <a:p>
            <a:endParaRPr lang="en-IN" sz="2200" u="sng" dirty="0" smtClean="0">
              <a:solidFill>
                <a:srgbClr val="FF0000"/>
              </a:solidFill>
            </a:endParaRPr>
          </a:p>
          <a:p>
            <a:r>
              <a:rPr lang="en-IN" sz="2200" u="sng" dirty="0" smtClean="0">
                <a:solidFill>
                  <a:srgbClr val="FF0000"/>
                </a:solidFill>
                <a:hlinkClick r:id="rId3"/>
              </a:rPr>
              <a:t>https://</a:t>
            </a:r>
            <a:r>
              <a:rPr lang="en-IN" sz="2200" u="sng" dirty="0" smtClean="0">
                <a:solidFill>
                  <a:srgbClr val="FF0000"/>
                </a:solidFill>
                <a:hlinkClick r:id="rId3"/>
              </a:rPr>
              <a:t>www.dofactory.com/javascript/design-patterns/state</a:t>
            </a:r>
            <a:endParaRPr lang="en-IN" sz="2200" u="sng" dirty="0" smtClean="0">
              <a:solidFill>
                <a:srgbClr val="FF0000"/>
              </a:solidFill>
            </a:endParaRPr>
          </a:p>
          <a:p>
            <a:endParaRPr lang="en-IN" sz="2200" u="sng" dirty="0" smtClean="0">
              <a:solidFill>
                <a:srgbClr val="FF0000"/>
              </a:solidFill>
            </a:endParaRPr>
          </a:p>
          <a:p>
            <a:r>
              <a:rPr lang="en-IN" sz="2200" u="sng" dirty="0" smtClean="0">
                <a:solidFill>
                  <a:srgbClr val="FF0000"/>
                </a:solidFill>
                <a:hlinkClick r:id="rId4"/>
              </a:rPr>
              <a:t>https://</a:t>
            </a:r>
            <a:r>
              <a:rPr lang="en-IN" sz="2200" u="sng" dirty="0" smtClean="0">
                <a:solidFill>
                  <a:srgbClr val="FF0000"/>
                </a:solidFill>
                <a:hlinkClick r:id="rId4"/>
              </a:rPr>
              <a:t>refactoring.guru/design-patterns/state</a:t>
            </a:r>
            <a:endParaRPr lang="en-IN" sz="2200" u="sng" dirty="0" smtClean="0">
              <a:solidFill>
                <a:srgbClr val="FF0000"/>
              </a:solidFill>
            </a:endParaRPr>
          </a:p>
          <a:p>
            <a:endParaRPr lang="en-IN" sz="2200" u="sng" dirty="0" smtClean="0">
              <a:solidFill>
                <a:srgbClr val="FF0000"/>
              </a:solidFill>
            </a:endParaRPr>
          </a:p>
          <a:p>
            <a:r>
              <a:rPr lang="en-IN" sz="2200" u="sng" dirty="0" smtClean="0">
                <a:solidFill>
                  <a:srgbClr val="FF0000"/>
                </a:solidFill>
                <a:hlinkClick r:id="rId5"/>
              </a:rPr>
              <a:t>https://www.geeksforgeeks.org/state-design-pattern</a:t>
            </a:r>
            <a:r>
              <a:rPr lang="en-IN" sz="2200" u="sng" dirty="0" smtClean="0">
                <a:solidFill>
                  <a:srgbClr val="FF0000"/>
                </a:solidFill>
                <a:hlinkClick r:id="rId5"/>
              </a:rPr>
              <a:t>/</a:t>
            </a:r>
            <a:endParaRPr lang="en-IN" sz="2200" u="sng" dirty="0" smtClean="0">
              <a:solidFill>
                <a:srgbClr val="FF0000"/>
              </a:solidFill>
            </a:endParaRPr>
          </a:p>
          <a:p>
            <a:endParaRPr lang="en-IN" sz="2200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117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State Design Pattern</vt:lpstr>
      <vt:lpstr>State Design Pattern</vt:lpstr>
      <vt:lpstr>Diagram</vt:lpstr>
      <vt:lpstr>Visual Representation</vt:lpstr>
      <vt:lpstr>Example</vt:lpstr>
      <vt:lpstr>Slide 6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Design Pattern</dc:title>
  <dc:creator>SHANKARG</dc:creator>
  <cp:lastModifiedBy>SHANKARG</cp:lastModifiedBy>
  <cp:revision>17</cp:revision>
  <dcterms:created xsi:type="dcterms:W3CDTF">2022-06-13T03:59:25Z</dcterms:created>
  <dcterms:modified xsi:type="dcterms:W3CDTF">2022-06-13T04:25:11Z</dcterms:modified>
</cp:coreProperties>
</file>