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545A5C-0B75-4409-A69B-936E885FC9E6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DABE69-A08A-47A7-BE04-3350C5FF42A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manifest.com/power-of-strategy-design-pattern-in-javascript/" TargetMode="External"/><Relationship Id="rId2" Type="http://schemas.openxmlformats.org/officeDocument/2006/relationships/hyperlink" Target="https://carloscaballero.io/stategy-pattern-in-javascript-typescri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factory.com/javascript/design-patterns/strategy" TargetMode="External"/><Relationship Id="rId4" Type="http://schemas.openxmlformats.org/officeDocument/2006/relationships/hyperlink" Target="https://robdodson.me/posts/javascript-design-patterns-strategy/#contrived-example-ti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48680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Strategy Design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b="1" i="1" u="sng" dirty="0" smtClean="0">
                <a:solidFill>
                  <a:srgbClr val="FFC000"/>
                </a:solidFill>
              </a:rPr>
              <a:t>Strategy pattern</a:t>
            </a:r>
            <a:r>
              <a:rPr lang="en-IN" b="1" i="1" dirty="0" smtClean="0">
                <a:solidFill>
                  <a:srgbClr val="FFC0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defines </a:t>
            </a:r>
            <a:r>
              <a:rPr lang="en-IN" i="1" dirty="0" smtClean="0">
                <a:solidFill>
                  <a:srgbClr val="FFFF00"/>
                </a:solidFill>
              </a:rPr>
              <a:t>a </a:t>
            </a:r>
            <a:r>
              <a:rPr lang="en-IN" b="1" i="1" u="sng" dirty="0" smtClean="0">
                <a:solidFill>
                  <a:srgbClr val="FFC000"/>
                </a:solidFill>
              </a:rPr>
              <a:t>family of algorithms</a:t>
            </a:r>
            <a:r>
              <a:rPr lang="en-IN" i="1" dirty="0" smtClean="0">
                <a:solidFill>
                  <a:srgbClr val="FFFF00"/>
                </a:solidFill>
              </a:rPr>
              <a:t>, </a:t>
            </a:r>
            <a:r>
              <a:rPr lang="en-IN" b="1" i="1" u="sng" dirty="0" smtClean="0">
                <a:solidFill>
                  <a:srgbClr val="FFC000"/>
                </a:solidFill>
              </a:rPr>
              <a:t>encapsulate each one</a:t>
            </a:r>
            <a:r>
              <a:rPr lang="en-IN" i="1" dirty="0" smtClean="0">
                <a:solidFill>
                  <a:srgbClr val="FFFF00"/>
                </a:solidFill>
              </a:rPr>
              <a:t>, and make them </a:t>
            </a:r>
            <a:r>
              <a:rPr lang="en-IN" b="1" i="1" u="sng" dirty="0" smtClean="0">
                <a:solidFill>
                  <a:srgbClr val="FFC000"/>
                </a:solidFill>
              </a:rPr>
              <a:t>interchangeable</a:t>
            </a:r>
            <a:r>
              <a:rPr lang="en-IN" i="1" dirty="0" smtClean="0">
                <a:solidFill>
                  <a:srgbClr val="FFFF00"/>
                </a:solidFill>
              </a:rPr>
              <a:t>. </a:t>
            </a:r>
            <a:r>
              <a:rPr lang="en-IN" b="1" i="1" u="sng" dirty="0" smtClean="0">
                <a:solidFill>
                  <a:srgbClr val="FFC000"/>
                </a:solidFill>
              </a:rPr>
              <a:t>Strategy</a:t>
            </a:r>
            <a:r>
              <a:rPr lang="en-IN" i="1" dirty="0" smtClean="0">
                <a:solidFill>
                  <a:srgbClr val="FFFF00"/>
                </a:solidFill>
              </a:rPr>
              <a:t> lets the algorithm vary independently from </a:t>
            </a:r>
            <a:r>
              <a:rPr lang="en-IN" b="1" i="1" u="sng" dirty="0" smtClean="0">
                <a:solidFill>
                  <a:srgbClr val="FFC000"/>
                </a:solidFill>
              </a:rPr>
              <a:t>clients</a:t>
            </a:r>
            <a:r>
              <a:rPr lang="en-IN" i="1" dirty="0" smtClean="0">
                <a:solidFill>
                  <a:srgbClr val="FFFF00"/>
                </a:solidFill>
              </a:rPr>
              <a:t> that use it</a:t>
            </a:r>
            <a:r>
              <a:rPr lang="en-IN" i="1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i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The main feature of this </a:t>
            </a:r>
            <a:r>
              <a:rPr lang="en-IN" b="1" i="1" u="sng" dirty="0" smtClean="0">
                <a:solidFill>
                  <a:srgbClr val="FFC000"/>
                </a:solidFill>
              </a:rPr>
              <a:t>pattern</a:t>
            </a:r>
            <a:r>
              <a:rPr lang="en-IN" dirty="0" smtClean="0">
                <a:solidFill>
                  <a:srgbClr val="FFFF00"/>
                </a:solidFill>
              </a:rPr>
              <a:t> is that the </a:t>
            </a:r>
            <a:r>
              <a:rPr lang="en-IN" b="1" i="1" u="sng" dirty="0" smtClean="0">
                <a:solidFill>
                  <a:srgbClr val="FFC000"/>
                </a:solidFill>
              </a:rPr>
              <a:t>client have a set of algorithms</a:t>
            </a:r>
            <a:r>
              <a:rPr lang="en-IN" dirty="0" smtClean="0">
                <a:solidFill>
                  <a:srgbClr val="FFFF00"/>
                </a:solidFill>
              </a:rPr>
              <a:t> in which a </a:t>
            </a:r>
            <a:r>
              <a:rPr lang="en-IN" b="1" i="1" u="sng" dirty="0" smtClean="0">
                <a:solidFill>
                  <a:srgbClr val="FFC000"/>
                </a:solidFill>
              </a:rPr>
              <a:t>specific algorithm will be selected for use during runtime</a:t>
            </a:r>
            <a:r>
              <a:rPr lang="en-IN" dirty="0" smtClean="0">
                <a:solidFill>
                  <a:srgbClr val="FFFF00"/>
                </a:solidFill>
              </a:rPr>
              <a:t>. This </a:t>
            </a:r>
            <a:r>
              <a:rPr lang="en-IN" b="1" i="1" u="sng" dirty="0" smtClean="0">
                <a:solidFill>
                  <a:srgbClr val="FFC000"/>
                </a:solidFill>
              </a:rPr>
              <a:t>algorithms</a:t>
            </a:r>
            <a:r>
              <a:rPr lang="en-IN" dirty="0" smtClean="0">
                <a:solidFill>
                  <a:srgbClr val="FFFF00"/>
                </a:solidFill>
              </a:rPr>
              <a:t> are </a:t>
            </a:r>
            <a:r>
              <a:rPr lang="en-IN" b="1" i="1" u="sng" dirty="0" smtClean="0">
                <a:solidFill>
                  <a:srgbClr val="FFC000"/>
                </a:solidFill>
              </a:rPr>
              <a:t>interchangeable </a:t>
            </a:r>
            <a:r>
              <a:rPr lang="en-IN" dirty="0" smtClean="0">
                <a:solidFill>
                  <a:srgbClr val="FFFF00"/>
                </a:solidFill>
              </a:rPr>
              <a:t>between </a:t>
            </a:r>
            <a:r>
              <a:rPr lang="en-IN" dirty="0" smtClean="0">
                <a:solidFill>
                  <a:srgbClr val="FFFF00"/>
                </a:solidFill>
              </a:rPr>
              <a:t>them.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FFFF00"/>
                </a:solidFill>
              </a:rPr>
              <a:t>Also </a:t>
            </a:r>
            <a:r>
              <a:rPr lang="en-IN" dirty="0" smtClean="0">
                <a:solidFill>
                  <a:srgbClr val="FFFF00"/>
                </a:solidFill>
              </a:rPr>
              <a:t>Known </a:t>
            </a:r>
            <a:r>
              <a:rPr lang="en-IN" dirty="0" smtClean="0">
                <a:solidFill>
                  <a:srgbClr val="FFFF00"/>
                </a:solidFill>
              </a:rPr>
              <a:t>As </a:t>
            </a:r>
            <a:r>
              <a:rPr lang="en-IN" b="1" u="sng" dirty="0" smtClean="0">
                <a:solidFill>
                  <a:srgbClr val="FFC000"/>
                </a:solidFill>
              </a:rPr>
              <a:t>Policy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 smtClean="0">
              <a:solidFill>
                <a:srgbClr val="FFFF00"/>
              </a:solidFill>
            </a:endParaRPr>
          </a:p>
          <a:p>
            <a:pPr algn="l"/>
            <a:endParaRPr lang="en-IN" i="1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9966" y="5621178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1842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Strategy Design Pattern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67808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T</a:t>
            </a:r>
            <a:r>
              <a:rPr lang="en-IN" dirty="0" smtClean="0">
                <a:solidFill>
                  <a:srgbClr val="0070C0"/>
                </a:solidFill>
              </a:rPr>
              <a:t>est </a:t>
            </a:r>
            <a:r>
              <a:rPr lang="en-IN" dirty="0" smtClean="0">
                <a:solidFill>
                  <a:srgbClr val="0070C0"/>
                </a:solidFill>
              </a:rPr>
              <a:t>the performance of </a:t>
            </a:r>
            <a:r>
              <a:rPr lang="en-IN" b="1" u="sng" dirty="0" smtClean="0">
                <a:solidFill>
                  <a:srgbClr val="FFC000"/>
                </a:solidFill>
              </a:rPr>
              <a:t>different sorting algorithms</a:t>
            </a:r>
            <a:r>
              <a:rPr lang="en-IN" b="1" dirty="0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</a:rPr>
              <a:t>to an array of numbers: </a:t>
            </a:r>
            <a:r>
              <a:rPr lang="en-IN" b="1" u="sng" dirty="0" smtClean="0">
                <a:solidFill>
                  <a:srgbClr val="FFC000"/>
                </a:solidFill>
              </a:rPr>
              <a:t>shell sort</a:t>
            </a:r>
            <a:r>
              <a:rPr lang="en-IN" dirty="0" smtClean="0">
                <a:solidFill>
                  <a:srgbClr val="0070C0"/>
                </a:solidFill>
              </a:rPr>
              <a:t>, </a:t>
            </a:r>
            <a:r>
              <a:rPr lang="en-IN" b="1" u="sng" dirty="0" smtClean="0">
                <a:solidFill>
                  <a:srgbClr val="FFC000"/>
                </a:solidFill>
              </a:rPr>
              <a:t>heap sort</a:t>
            </a:r>
            <a:r>
              <a:rPr lang="en-IN" dirty="0" smtClean="0">
                <a:solidFill>
                  <a:srgbClr val="0070C0"/>
                </a:solidFill>
              </a:rPr>
              <a:t>, </a:t>
            </a:r>
            <a:r>
              <a:rPr lang="en-IN" b="1" u="sng" dirty="0" smtClean="0">
                <a:solidFill>
                  <a:srgbClr val="FFC000"/>
                </a:solidFill>
              </a:rPr>
              <a:t>bubble sort</a:t>
            </a:r>
            <a:r>
              <a:rPr lang="en-IN" dirty="0" smtClean="0">
                <a:solidFill>
                  <a:srgbClr val="0070C0"/>
                </a:solidFill>
              </a:rPr>
              <a:t>, </a:t>
            </a:r>
            <a:r>
              <a:rPr lang="en-IN" b="1" u="sng" dirty="0" smtClean="0">
                <a:solidFill>
                  <a:srgbClr val="FFC000"/>
                </a:solidFill>
              </a:rPr>
              <a:t>quicksort</a:t>
            </a:r>
            <a:r>
              <a:rPr lang="en-IN" dirty="0" smtClean="0">
                <a:solidFill>
                  <a:srgbClr val="0070C0"/>
                </a:solidFill>
              </a:rPr>
              <a:t>, etc. 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Applying </a:t>
            </a:r>
            <a:r>
              <a:rPr lang="en-IN" dirty="0" smtClean="0">
                <a:solidFill>
                  <a:srgbClr val="0070C0"/>
                </a:solidFill>
              </a:rPr>
              <a:t>the </a:t>
            </a:r>
            <a:r>
              <a:rPr lang="en-IN" b="1" u="sng" dirty="0" smtClean="0">
                <a:solidFill>
                  <a:srgbClr val="FFC000"/>
                </a:solidFill>
              </a:rPr>
              <a:t>Strategy pattern </a:t>
            </a:r>
            <a:r>
              <a:rPr lang="en-IN" dirty="0" smtClean="0">
                <a:solidFill>
                  <a:srgbClr val="0070C0"/>
                </a:solidFill>
              </a:rPr>
              <a:t>to these algorithms allows the test program to loop through </a:t>
            </a:r>
            <a:r>
              <a:rPr lang="en-IN" b="1" u="sng" dirty="0" smtClean="0">
                <a:solidFill>
                  <a:srgbClr val="FFC000"/>
                </a:solidFill>
              </a:rPr>
              <a:t>all algorithms</a:t>
            </a:r>
            <a:r>
              <a:rPr lang="en-IN" dirty="0" smtClean="0">
                <a:solidFill>
                  <a:srgbClr val="0070C0"/>
                </a:solidFill>
              </a:rPr>
              <a:t>, simply by changing them at </a:t>
            </a:r>
            <a:r>
              <a:rPr lang="en-IN" b="1" u="sng" dirty="0" smtClean="0">
                <a:solidFill>
                  <a:srgbClr val="FFC000"/>
                </a:solidFill>
              </a:rPr>
              <a:t>runtime</a:t>
            </a:r>
            <a:r>
              <a:rPr lang="en-IN" dirty="0" smtClean="0">
                <a:solidFill>
                  <a:srgbClr val="0070C0"/>
                </a:solidFill>
              </a:rPr>
              <a:t> and test each of these against the array. 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For </a:t>
            </a:r>
            <a:r>
              <a:rPr lang="en-IN" dirty="0" smtClean="0">
                <a:solidFill>
                  <a:srgbClr val="0070C0"/>
                </a:solidFill>
              </a:rPr>
              <a:t>Strategy to work </a:t>
            </a:r>
            <a:r>
              <a:rPr lang="en-IN" b="1" u="sng" dirty="0" smtClean="0">
                <a:solidFill>
                  <a:srgbClr val="FFC000"/>
                </a:solidFill>
              </a:rPr>
              <a:t>all method signatures must be the same </a:t>
            </a:r>
            <a:r>
              <a:rPr lang="en-IN" dirty="0" smtClean="0">
                <a:solidFill>
                  <a:srgbClr val="0070C0"/>
                </a:solidFill>
              </a:rPr>
              <a:t>so that they can vary without the </a:t>
            </a:r>
            <a:r>
              <a:rPr lang="en-IN" b="1" u="sng" dirty="0" smtClean="0">
                <a:solidFill>
                  <a:srgbClr val="FFC000"/>
                </a:solidFill>
              </a:rPr>
              <a:t>client</a:t>
            </a:r>
            <a:r>
              <a:rPr lang="en-IN" dirty="0" smtClean="0">
                <a:solidFill>
                  <a:srgbClr val="0070C0"/>
                </a:solidFill>
              </a:rPr>
              <a:t> program knowing about it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In JavaScript the </a:t>
            </a:r>
            <a:r>
              <a:rPr lang="en-IN" b="1" u="sng" dirty="0" smtClean="0">
                <a:solidFill>
                  <a:srgbClr val="FFC000"/>
                </a:solidFill>
              </a:rPr>
              <a:t>Strategy pattern </a:t>
            </a:r>
            <a:r>
              <a:rPr lang="en-IN" dirty="0" smtClean="0">
                <a:solidFill>
                  <a:srgbClr val="0070C0"/>
                </a:solidFill>
              </a:rPr>
              <a:t>is widely used as a plug-in mechanism when </a:t>
            </a:r>
            <a:r>
              <a:rPr lang="en-IN" b="1" u="sng" dirty="0" smtClean="0">
                <a:solidFill>
                  <a:srgbClr val="FFC000"/>
                </a:solidFill>
              </a:rPr>
              <a:t>building extensible frameworks</a:t>
            </a:r>
            <a:r>
              <a:rPr lang="en-IN" dirty="0" smtClean="0">
                <a:solidFill>
                  <a:srgbClr val="0070C0"/>
                </a:solidFill>
              </a:rPr>
              <a:t>. 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1683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rgbClr val="FFC000"/>
                </a:solidFill>
              </a:rPr>
              <a:t>Context</a:t>
            </a:r>
            <a:endParaRPr lang="en-IN" sz="2400" b="1" u="sng" dirty="0" smtClean="0">
              <a:solidFill>
                <a:srgbClr val="FFC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maintains a reference to the current Strategy object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supports interface to allow clients to request Strategy calculations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allows clients to change Strategy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FFC000"/>
                </a:solidFill>
              </a:rPr>
              <a:t>Strategy</a:t>
            </a:r>
            <a:endParaRPr lang="en-IN" sz="2400" b="1" u="sng" dirty="0" smtClean="0">
              <a:solidFill>
                <a:srgbClr val="FFC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implements the algorithm 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</a:rPr>
              <a:t>using </a:t>
            </a:r>
            <a:r>
              <a:rPr lang="en-IN" dirty="0" smtClean="0">
                <a:solidFill>
                  <a:srgbClr val="0070C0"/>
                </a:solidFill>
              </a:rPr>
              <a:t>the Strategy </a:t>
            </a:r>
            <a:r>
              <a:rPr lang="en-IN" dirty="0" smtClean="0">
                <a:solidFill>
                  <a:srgbClr val="0070C0"/>
                </a:solidFill>
              </a:rPr>
              <a:t>interface</a:t>
            </a: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 descr="d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501008"/>
            <a:ext cx="4104456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2344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>Flow</a:t>
            </a:r>
            <a:endParaRPr lang="en-IN" b="1" dirty="0"/>
          </a:p>
        </p:txBody>
      </p:sp>
      <p:pic>
        <p:nvPicPr>
          <p:cNvPr id="4" name="Content Placeholder 3" descr="strategy-pattern-diagram-flow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678840" cy="46958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8424"/>
            <a:ext cx="8229600" cy="794352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Shipping is the Context and the 3 shipping companies UPS, USPS, and Fedex are the Strategies. 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The </a:t>
            </a:r>
            <a:r>
              <a:rPr lang="en-IN" dirty="0" smtClean="0">
                <a:solidFill>
                  <a:srgbClr val="0070C0"/>
                </a:solidFill>
              </a:rPr>
              <a:t>shipping companies (strategies) are changed 3 times and each time we calculate the cost of shipping. 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In </a:t>
            </a:r>
            <a:r>
              <a:rPr lang="en-IN" dirty="0" smtClean="0">
                <a:solidFill>
                  <a:srgbClr val="0070C0"/>
                </a:solidFill>
              </a:rPr>
              <a:t>a real-world scenario the calculate methods may </a:t>
            </a:r>
            <a:r>
              <a:rPr lang="en-IN" dirty="0" smtClean="0">
                <a:solidFill>
                  <a:srgbClr val="0070C0"/>
                </a:solidFill>
              </a:rPr>
              <a:t>call into </a:t>
            </a:r>
            <a:r>
              <a:rPr lang="en-IN" dirty="0" smtClean="0">
                <a:solidFill>
                  <a:srgbClr val="0070C0"/>
                </a:solidFill>
              </a:rPr>
              <a:t>the shipper's Web service. 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At </a:t>
            </a:r>
            <a:r>
              <a:rPr lang="en-IN" dirty="0" smtClean="0">
                <a:solidFill>
                  <a:srgbClr val="0070C0"/>
                </a:solidFill>
              </a:rPr>
              <a:t>the end we display the different </a:t>
            </a:r>
            <a:r>
              <a:rPr lang="en-IN" dirty="0" smtClean="0">
                <a:solidFill>
                  <a:srgbClr val="0070C0"/>
                </a:solidFill>
              </a:rPr>
              <a:t>costs.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de-snap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620689"/>
            <a:ext cx="6336704" cy="57039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4352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/>
              <a:t>Useful Resources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hlinkClick r:id="rId2"/>
              </a:rPr>
              <a:t>https://carloscaballero.io/stategy-pattern-in-javascript-typescript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hlinkClick r:id="rId3"/>
              </a:rPr>
              <a:t>https://jsmanifest.com/power-of-strategy-design-pattern-in-javascript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hlinkClick r:id="rId4"/>
              </a:rPr>
              <a:t>https://robdodson.me/posts/javascript-design-patterns-strategy/#contrived-example-time</a:t>
            </a:r>
            <a:r>
              <a:rPr lang="en-IN" dirty="0" smtClean="0"/>
              <a:t>!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www.dofactory.com/javascript/design-patterns/strategy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230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Strategy Design Pattern</vt:lpstr>
      <vt:lpstr>Strategy Design Pattern</vt:lpstr>
      <vt:lpstr>Diagram</vt:lpstr>
      <vt:lpstr>Flow</vt:lpstr>
      <vt:lpstr>Example</vt:lpstr>
      <vt:lpstr>Slide 6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Design Pattern</dc:title>
  <dc:creator>SHANKARG</dc:creator>
  <cp:lastModifiedBy>SHANKARG</cp:lastModifiedBy>
  <cp:revision>22</cp:revision>
  <dcterms:created xsi:type="dcterms:W3CDTF">2022-06-14T03:35:39Z</dcterms:created>
  <dcterms:modified xsi:type="dcterms:W3CDTF">2022-06-14T04:08:08Z</dcterms:modified>
</cp:coreProperties>
</file>