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65528D-A211-4388-A1A8-84B4223DAC5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21784-C68E-4664-8340-1913627E9FB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template_method" TargetMode="External"/><Relationship Id="rId2" Type="http://schemas.openxmlformats.org/officeDocument/2006/relationships/hyperlink" Target="https://www.dofactory.com/javascript/design-patterns/template-metho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emplate-method-design-pattern/" TargetMode="External"/><Relationship Id="rId4" Type="http://schemas.openxmlformats.org/officeDocument/2006/relationships/hyperlink" Target="https://www.scaler.com/topics/template-method-design-patter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632848" cy="1584176"/>
          </a:xfrm>
        </p:spPr>
        <p:txBody>
          <a:bodyPr>
            <a:normAutofit/>
          </a:bodyPr>
          <a:lstStyle/>
          <a:p>
            <a:pPr algn="ctr"/>
            <a:r>
              <a:rPr lang="en-IN" sz="4500" dirty="0" smtClean="0"/>
              <a:t>Template Method Design </a:t>
            </a:r>
            <a:r>
              <a:rPr lang="en-IN" sz="4500" dirty="0" smtClean="0"/>
              <a:t>Pattern</a:t>
            </a:r>
            <a:endParaRPr lang="en-IN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72816"/>
            <a:ext cx="7920880" cy="475252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The </a:t>
            </a:r>
            <a:r>
              <a:rPr lang="en-IN" sz="2400" b="1" u="sng" dirty="0" smtClean="0">
                <a:solidFill>
                  <a:srgbClr val="FFFF00"/>
                </a:solidFill>
              </a:rPr>
              <a:t>template method design pattern</a:t>
            </a:r>
            <a:r>
              <a:rPr lang="en-IN" sz="2400" dirty="0" smtClean="0">
                <a:solidFill>
                  <a:srgbClr val="FFC000"/>
                </a:solidFill>
              </a:rPr>
              <a:t> falls under the category of </a:t>
            </a:r>
            <a:r>
              <a:rPr lang="en-IN" sz="2400" b="1" u="sng" dirty="0" smtClean="0">
                <a:solidFill>
                  <a:srgbClr val="FFFF00"/>
                </a:solidFill>
              </a:rPr>
              <a:t>behavioral design pattern</a:t>
            </a:r>
            <a:r>
              <a:rPr lang="en-IN" sz="2400" dirty="0" smtClean="0">
                <a:solidFill>
                  <a:srgbClr val="FFC000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The </a:t>
            </a:r>
            <a:r>
              <a:rPr lang="en-IN" sz="2400" b="1" u="sng" dirty="0" smtClean="0">
                <a:solidFill>
                  <a:srgbClr val="FFFF00"/>
                </a:solidFill>
              </a:rPr>
              <a:t>Template Method pattern</a:t>
            </a:r>
            <a:r>
              <a:rPr lang="en-IN" sz="2400" b="1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C000"/>
                </a:solidFill>
              </a:rPr>
              <a:t>provides an </a:t>
            </a:r>
            <a:r>
              <a:rPr lang="en-IN" sz="2400" b="1" u="sng" dirty="0" smtClean="0">
                <a:solidFill>
                  <a:srgbClr val="FFFF00"/>
                </a:solidFill>
              </a:rPr>
              <a:t>outline of a series of steps for an algorithm. </a:t>
            </a:r>
          </a:p>
          <a:p>
            <a:pPr algn="l"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Objects </a:t>
            </a:r>
            <a:r>
              <a:rPr lang="en-IN" sz="2400" dirty="0" smtClean="0">
                <a:solidFill>
                  <a:srgbClr val="FFC000"/>
                </a:solidFill>
              </a:rPr>
              <a:t>that implement these steps retain the original structure of the algorithm but have the option to redefine or adjust certain steps. </a:t>
            </a:r>
            <a:endParaRPr lang="en-IN" sz="2400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This </a:t>
            </a:r>
            <a:r>
              <a:rPr lang="en-IN" sz="2400" dirty="0" smtClean="0">
                <a:solidFill>
                  <a:srgbClr val="FFC000"/>
                </a:solidFill>
              </a:rPr>
              <a:t>pattern is designed to offer extensibility to the client developer.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2124" y="6269250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@ShankaragoudaG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327794"/>
            <a:ext cx="7859216" cy="868958"/>
          </a:xfrm>
        </p:spPr>
        <p:txBody>
          <a:bodyPr>
            <a:noAutofit/>
          </a:bodyPr>
          <a:lstStyle/>
          <a:p>
            <a:pPr algn="ctr"/>
            <a:r>
              <a:rPr lang="en-IN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Template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u="sng" dirty="0" smtClean="0">
                <a:solidFill>
                  <a:srgbClr val="FFFF00"/>
                </a:solidFill>
              </a:rPr>
              <a:t>Template</a:t>
            </a:r>
            <a:r>
              <a:rPr lang="en-IN" sz="2400" dirty="0" smtClean="0">
                <a:solidFill>
                  <a:srgbClr val="FFC000"/>
                </a:solidFill>
              </a:rPr>
              <a:t> means Preset format like </a:t>
            </a:r>
            <a:r>
              <a:rPr lang="en-IN" sz="2400" b="1" u="sng" dirty="0" smtClean="0">
                <a:solidFill>
                  <a:srgbClr val="FFFF00"/>
                </a:solidFill>
              </a:rPr>
              <a:t>HTML templates </a:t>
            </a:r>
            <a:r>
              <a:rPr lang="en-IN" sz="2400" dirty="0" smtClean="0">
                <a:solidFill>
                  <a:srgbClr val="FFC000"/>
                </a:solidFill>
              </a:rPr>
              <a:t>which has a </a:t>
            </a:r>
            <a:r>
              <a:rPr lang="en-IN" sz="2400" b="1" u="sng" dirty="0" smtClean="0">
                <a:solidFill>
                  <a:srgbClr val="FFFF00"/>
                </a:solidFill>
              </a:rPr>
              <a:t>fixed preset format</a:t>
            </a:r>
            <a:r>
              <a:rPr lang="en-IN" sz="2400" dirty="0" smtClean="0">
                <a:solidFill>
                  <a:srgbClr val="FFC000"/>
                </a:solidFill>
              </a:rPr>
              <a:t>. Similarly in the </a:t>
            </a:r>
            <a:r>
              <a:rPr lang="en-IN" sz="2400" b="1" u="sng" dirty="0" smtClean="0">
                <a:solidFill>
                  <a:srgbClr val="FFFF00"/>
                </a:solidFill>
              </a:rPr>
              <a:t>template method pattern</a:t>
            </a:r>
            <a:r>
              <a:rPr lang="en-IN" sz="2400" dirty="0" smtClean="0">
                <a:solidFill>
                  <a:srgbClr val="FFC000"/>
                </a:solidFill>
              </a:rPr>
              <a:t>, we have a preset structure method called </a:t>
            </a:r>
            <a:r>
              <a:rPr lang="en-IN" sz="2400" b="1" u="sng" dirty="0" smtClean="0">
                <a:solidFill>
                  <a:srgbClr val="FFFF00"/>
                </a:solidFill>
              </a:rPr>
              <a:t>template method</a:t>
            </a:r>
            <a:r>
              <a:rPr lang="en-IN" sz="2400" dirty="0" smtClean="0">
                <a:solidFill>
                  <a:srgbClr val="FFC000"/>
                </a:solidFill>
              </a:rPr>
              <a:t> which consists of </a:t>
            </a:r>
            <a:r>
              <a:rPr lang="en-IN" sz="2400" b="1" u="sng" dirty="0" smtClean="0">
                <a:solidFill>
                  <a:srgbClr val="FFFF00"/>
                </a:solidFill>
              </a:rPr>
              <a:t>steps. 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These </a:t>
            </a:r>
            <a:r>
              <a:rPr lang="en-IN" sz="2400" dirty="0" smtClean="0">
                <a:solidFill>
                  <a:srgbClr val="FFC000"/>
                </a:solidFill>
              </a:rPr>
              <a:t>steps can be an </a:t>
            </a:r>
            <a:r>
              <a:rPr lang="en-IN" sz="2400" b="1" u="sng" dirty="0" smtClean="0">
                <a:solidFill>
                  <a:srgbClr val="FFFF00"/>
                </a:solidFill>
              </a:rPr>
              <a:t>abstract method</a:t>
            </a:r>
            <a:r>
              <a:rPr lang="en-IN" sz="2400" dirty="0" smtClean="0">
                <a:solidFill>
                  <a:srgbClr val="FFC000"/>
                </a:solidFill>
              </a:rPr>
              <a:t> that will be implemented by its </a:t>
            </a:r>
            <a:r>
              <a:rPr lang="en-IN" sz="2400" b="1" u="sng" dirty="0" smtClean="0">
                <a:solidFill>
                  <a:srgbClr val="FFFF00"/>
                </a:solidFill>
              </a:rPr>
              <a:t>subclasses.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This design pattern is used popularly in </a:t>
            </a:r>
            <a:r>
              <a:rPr lang="en-IN" sz="2400" b="1" u="sng" dirty="0" smtClean="0">
                <a:solidFill>
                  <a:srgbClr val="FFFF00"/>
                </a:solidFill>
              </a:rPr>
              <a:t>framework development.</a:t>
            </a:r>
            <a:r>
              <a:rPr lang="en-IN" sz="2400" b="1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C000"/>
                </a:solidFill>
              </a:rPr>
              <a:t>This </a:t>
            </a:r>
            <a:r>
              <a:rPr lang="en-IN" sz="2400" dirty="0" smtClean="0">
                <a:solidFill>
                  <a:srgbClr val="FFC000"/>
                </a:solidFill>
              </a:rPr>
              <a:t>helps to </a:t>
            </a:r>
            <a:r>
              <a:rPr lang="en-IN" sz="2400" b="1" u="sng" dirty="0" smtClean="0">
                <a:solidFill>
                  <a:srgbClr val="FFFF00"/>
                </a:solidFill>
              </a:rPr>
              <a:t>avoid code duplication </a:t>
            </a:r>
            <a:r>
              <a:rPr lang="en-IN" sz="2400" dirty="0" smtClean="0">
                <a:solidFill>
                  <a:srgbClr val="FFC000"/>
                </a:solidFill>
              </a:rPr>
              <a:t>also.</a:t>
            </a:r>
            <a:endParaRPr lang="en-IN" sz="2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327794"/>
            <a:ext cx="7859216" cy="868958"/>
          </a:xfrm>
        </p:spPr>
        <p:txBody>
          <a:bodyPr>
            <a:noAutofit/>
          </a:bodyPr>
          <a:lstStyle/>
          <a:p>
            <a:pPr algn="ctr"/>
            <a:r>
              <a:rPr lang="en-IN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UML Diagram</a:t>
            </a:r>
            <a:endParaRPr lang="en-IN" sz="40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768752" cy="47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327794"/>
            <a:ext cx="7859216" cy="868958"/>
          </a:xfrm>
        </p:spPr>
        <p:txBody>
          <a:bodyPr>
            <a:noAutofit/>
          </a:bodyPr>
          <a:lstStyle/>
          <a:p>
            <a:pPr algn="ctr"/>
            <a:r>
              <a:rPr lang="en-IN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Diagram</a:t>
            </a:r>
            <a:endParaRPr lang="en-IN" sz="40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519492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smtClean="0">
                <a:solidFill>
                  <a:srgbClr val="FFFF00"/>
                </a:solidFill>
              </a:rPr>
              <a:t>AbstractClass:</a:t>
            </a:r>
            <a:endParaRPr lang="en-IN" sz="2400" b="1" u="sng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offers an interface for clients to invoke the templateMethod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implements template method which defines the primitive Steps for an algorithm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provides the hooks (through method overriding) for a client developer to implement the Steps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FFFF00"/>
                </a:solidFill>
              </a:rPr>
              <a:t>ConcreteClass:</a:t>
            </a:r>
            <a:endParaRPr lang="en-IN" sz="2400" b="1" u="sng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implements the primitive Steps as defined in AbstractClass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653858"/>
            <a:ext cx="3312368" cy="45834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260648"/>
            <a:ext cx="7859216" cy="792088"/>
          </a:xfrm>
        </p:spPr>
        <p:txBody>
          <a:bodyPr>
            <a:noAutofit/>
          </a:bodyPr>
          <a:lstStyle/>
          <a:p>
            <a:pPr algn="ctr"/>
            <a:r>
              <a:rPr lang="en-IN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Example</a:t>
            </a:r>
            <a:endParaRPr lang="en-IN" sz="40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73150"/>
            <a:ext cx="7272808" cy="545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327794"/>
            <a:ext cx="7859216" cy="868958"/>
          </a:xfrm>
        </p:spPr>
        <p:txBody>
          <a:bodyPr>
            <a:noAutofit/>
          </a:bodyPr>
          <a:lstStyle/>
          <a:p>
            <a:pPr algn="ctr"/>
            <a:r>
              <a:rPr lang="en-IN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Example</a:t>
            </a:r>
            <a:endParaRPr lang="en-IN" sz="40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4464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This is an example where we use </a:t>
            </a:r>
            <a:r>
              <a:rPr lang="en-IN" sz="2400" b="1" i="1" u="sng" dirty="0" smtClean="0">
                <a:solidFill>
                  <a:srgbClr val="FFFF00"/>
                </a:solidFill>
              </a:rPr>
              <a:t>JavaScript's</a:t>
            </a:r>
            <a:r>
              <a:rPr lang="en-IN" sz="2400" dirty="0" smtClean="0">
                <a:solidFill>
                  <a:srgbClr val="FFC000"/>
                </a:solidFill>
              </a:rPr>
              <a:t> </a:t>
            </a:r>
            <a:r>
              <a:rPr lang="en-IN" sz="2400" b="1" i="1" u="sng" dirty="0" smtClean="0">
                <a:solidFill>
                  <a:srgbClr val="FFFF00"/>
                </a:solidFill>
              </a:rPr>
              <a:t>prototypal </a:t>
            </a:r>
            <a:r>
              <a:rPr lang="en-IN" sz="2400" b="1" i="1" u="sng" dirty="0" smtClean="0">
                <a:solidFill>
                  <a:srgbClr val="FFFF00"/>
                </a:solidFill>
              </a:rPr>
              <a:t>inheritance</a:t>
            </a:r>
            <a:r>
              <a:rPr lang="en-IN" sz="2400" dirty="0" smtClean="0">
                <a:solidFill>
                  <a:srgbClr val="FFC000"/>
                </a:solidFill>
              </a:rPr>
              <a:t>. The </a:t>
            </a:r>
            <a:r>
              <a:rPr lang="en-IN" sz="2400" b="1" i="1" u="sng" dirty="0" smtClean="0">
                <a:solidFill>
                  <a:srgbClr val="FFFF00"/>
                </a:solidFill>
              </a:rPr>
              <a:t>inherit function </a:t>
            </a:r>
            <a:r>
              <a:rPr lang="en-IN" sz="2400" dirty="0" smtClean="0">
                <a:solidFill>
                  <a:srgbClr val="FFC000"/>
                </a:solidFill>
              </a:rPr>
              <a:t>helps us establish the inheritance relationship by assigning a base object to the prototype of a newly created </a:t>
            </a:r>
            <a:r>
              <a:rPr lang="en-IN" sz="2400" b="1" i="1" u="sng" dirty="0" smtClean="0">
                <a:solidFill>
                  <a:srgbClr val="FFFF00"/>
                </a:solidFill>
              </a:rPr>
              <a:t>descendant object.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The</a:t>
            </a:r>
            <a:r>
              <a:rPr lang="en-IN" sz="2400" dirty="0" smtClean="0">
                <a:solidFill>
                  <a:srgbClr val="FFC000"/>
                </a:solidFill>
              </a:rPr>
              <a:t> </a:t>
            </a:r>
            <a:r>
              <a:rPr lang="en-IN" sz="2400" b="1" i="1" u="sng" dirty="0" smtClean="0">
                <a:solidFill>
                  <a:srgbClr val="FFFF00"/>
                </a:solidFill>
              </a:rPr>
              <a:t>datastore</a:t>
            </a:r>
            <a:r>
              <a:rPr lang="en-IN" sz="2400" dirty="0" smtClean="0">
                <a:solidFill>
                  <a:srgbClr val="FFC000"/>
                </a:solidFill>
              </a:rPr>
              <a:t> function represents the </a:t>
            </a:r>
            <a:r>
              <a:rPr lang="en-IN" sz="2400" b="1" i="1" u="sng" dirty="0" smtClean="0">
                <a:solidFill>
                  <a:srgbClr val="FFFF00"/>
                </a:solidFill>
              </a:rPr>
              <a:t>AbstractClass</a:t>
            </a:r>
            <a:r>
              <a:rPr lang="en-IN" sz="2400" dirty="0" smtClean="0">
                <a:solidFill>
                  <a:srgbClr val="FFC000"/>
                </a:solidFill>
              </a:rPr>
              <a:t> and </a:t>
            </a:r>
            <a:r>
              <a:rPr lang="en-IN" sz="2400" b="1" i="1" u="sng" dirty="0" smtClean="0">
                <a:solidFill>
                  <a:srgbClr val="FFFF00"/>
                </a:solidFill>
              </a:rPr>
              <a:t>mySql</a:t>
            </a:r>
            <a:r>
              <a:rPr lang="en-IN" sz="2400" dirty="0" smtClean="0">
                <a:solidFill>
                  <a:srgbClr val="FFC000"/>
                </a:solidFill>
              </a:rPr>
              <a:t> represents the </a:t>
            </a:r>
            <a:r>
              <a:rPr lang="en-IN" sz="2400" b="1" i="1" u="sng" dirty="0" smtClean="0">
                <a:solidFill>
                  <a:srgbClr val="FFFF00"/>
                </a:solidFill>
              </a:rPr>
              <a:t>ConcreteClass</a:t>
            </a:r>
            <a:r>
              <a:rPr lang="en-IN" sz="2400" dirty="0" smtClean="0">
                <a:solidFill>
                  <a:srgbClr val="FFC000"/>
                </a:solidFill>
              </a:rPr>
              <a:t>. </a:t>
            </a:r>
            <a:r>
              <a:rPr lang="en-IN" sz="2400" b="1" i="1" u="sng" dirty="0" smtClean="0">
                <a:solidFill>
                  <a:srgbClr val="FFFF00"/>
                </a:solidFill>
              </a:rPr>
              <a:t>mySql</a:t>
            </a:r>
            <a:r>
              <a:rPr lang="en-IN" sz="2400" dirty="0" smtClean="0">
                <a:solidFill>
                  <a:srgbClr val="FFC000"/>
                </a:solidFill>
              </a:rPr>
              <a:t> overrides the 3 template methods: </a:t>
            </a:r>
            <a:r>
              <a:rPr lang="en-IN" sz="2400" b="1" i="1" u="sng" dirty="0" smtClean="0">
                <a:solidFill>
                  <a:srgbClr val="FFFF00"/>
                </a:solidFill>
              </a:rPr>
              <a:t>connect, select, and disconnect</a:t>
            </a:r>
            <a:r>
              <a:rPr lang="en-IN" sz="2400" dirty="0" smtClean="0">
                <a:solidFill>
                  <a:srgbClr val="FFC000"/>
                </a:solidFill>
              </a:rPr>
              <a:t> with </a:t>
            </a:r>
            <a:r>
              <a:rPr lang="en-IN" sz="2400" b="1" i="1" u="sng" dirty="0" smtClean="0">
                <a:solidFill>
                  <a:srgbClr val="FFFF00"/>
                </a:solidFill>
              </a:rPr>
              <a:t>datastore-specific implementations</a:t>
            </a:r>
            <a:r>
              <a:rPr lang="en-IN" sz="2400" dirty="0" smtClean="0">
                <a:solidFill>
                  <a:srgbClr val="FFC000"/>
                </a:solidFill>
              </a:rPr>
              <a:t>.</a:t>
            </a:r>
            <a:endParaRPr lang="en-IN" sz="2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60040"/>
            <a:ext cx="6552728" cy="6093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327794"/>
            <a:ext cx="7859216" cy="868958"/>
          </a:xfrm>
        </p:spPr>
        <p:txBody>
          <a:bodyPr>
            <a:noAutofit/>
          </a:bodyPr>
          <a:lstStyle/>
          <a:p>
            <a:pPr algn="ctr"/>
            <a:r>
              <a:rPr lang="en-IN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Useful Resources</a:t>
            </a:r>
            <a:endParaRPr lang="en-IN" sz="40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rgbClr val="FFC000"/>
                </a:solidFill>
                <a:hlinkClick r:id="rId2"/>
              </a:rPr>
              <a:t>www.dofactory.com/javascript/design-patterns/template-method</a:t>
            </a:r>
            <a:endParaRPr lang="en-IN" sz="24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hlinkClick r:id="rId3"/>
              </a:rPr>
              <a:t>https://</a:t>
            </a:r>
            <a:r>
              <a:rPr lang="en-IN" sz="2400" dirty="0" smtClean="0">
                <a:solidFill>
                  <a:srgbClr val="FFC000"/>
                </a:solidFill>
                <a:hlinkClick r:id="rId3"/>
              </a:rPr>
              <a:t>sourcemaking.com/design_patterns/template_method</a:t>
            </a:r>
            <a:endParaRPr lang="en-IN" sz="24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hlinkClick r:id="rId4"/>
              </a:rPr>
              <a:t>https://www.scaler.com/topics/template-method-design-pattern</a:t>
            </a:r>
            <a:r>
              <a:rPr lang="en-IN" sz="2400" dirty="0" smtClean="0">
                <a:solidFill>
                  <a:srgbClr val="FFC000"/>
                </a:solidFill>
                <a:hlinkClick r:id="rId4"/>
              </a:rPr>
              <a:t>/</a:t>
            </a:r>
            <a:endParaRPr lang="en-IN" sz="24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hlinkClick r:id="rId5"/>
              </a:rPr>
              <a:t>https://</a:t>
            </a:r>
            <a:r>
              <a:rPr lang="en-IN" sz="2400" smtClean="0">
                <a:solidFill>
                  <a:srgbClr val="FFC000"/>
                </a:solidFill>
                <a:hlinkClick r:id="rId5"/>
              </a:rPr>
              <a:t>www.geeksforgeeks.org/template-method-design-pattern</a:t>
            </a:r>
            <a:r>
              <a:rPr lang="en-IN" sz="2400" smtClean="0">
                <a:solidFill>
                  <a:srgbClr val="FFC000"/>
                </a:solidFill>
                <a:hlinkClick r:id="rId5"/>
              </a:rPr>
              <a:t>/</a:t>
            </a:r>
            <a:endParaRPr lang="en-IN" sz="240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</TotalTime>
  <Words>169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Template Method Design Pattern</vt:lpstr>
      <vt:lpstr>Template Method Pattern</vt:lpstr>
      <vt:lpstr>UML Diagram</vt:lpstr>
      <vt:lpstr>Diagram</vt:lpstr>
      <vt:lpstr>Example</vt:lpstr>
      <vt:lpstr>Example</vt:lpstr>
      <vt:lpstr>Slide 7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 Design Pattern</dc:title>
  <dc:creator>SHANKARG</dc:creator>
  <cp:lastModifiedBy>SHANKARG</cp:lastModifiedBy>
  <cp:revision>28</cp:revision>
  <dcterms:created xsi:type="dcterms:W3CDTF">2022-06-15T03:27:57Z</dcterms:created>
  <dcterms:modified xsi:type="dcterms:W3CDTF">2022-06-15T03:59:49Z</dcterms:modified>
</cp:coreProperties>
</file>