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FF14346-A8FD-40CE-9FFB-E706AAD07FAB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A24CE49-D824-4C3C-90E4-9B6EDC4BEA6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4346-A8FD-40CE-9FFB-E706AAD07FAB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CE49-D824-4C3C-90E4-9B6EDC4BEA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4346-A8FD-40CE-9FFB-E706AAD07FAB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CE49-D824-4C3C-90E4-9B6EDC4BEA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FF14346-A8FD-40CE-9FFB-E706AAD07FAB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A24CE49-D824-4C3C-90E4-9B6EDC4BEA6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FF14346-A8FD-40CE-9FFB-E706AAD07FAB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A24CE49-D824-4C3C-90E4-9B6EDC4BEA6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4346-A8FD-40CE-9FFB-E706AAD07FAB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CE49-D824-4C3C-90E4-9B6EDC4BEA6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4346-A8FD-40CE-9FFB-E706AAD07FAB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CE49-D824-4C3C-90E4-9B6EDC4BEA6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FF14346-A8FD-40CE-9FFB-E706AAD07FAB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A24CE49-D824-4C3C-90E4-9B6EDC4BEA6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4346-A8FD-40CE-9FFB-E706AAD07FAB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CE49-D824-4C3C-90E4-9B6EDC4BEA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FF14346-A8FD-40CE-9FFB-E706AAD07FAB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A24CE49-D824-4C3C-90E4-9B6EDC4BEA62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FF14346-A8FD-40CE-9FFB-E706AAD07FAB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A24CE49-D824-4C3C-90E4-9B6EDC4BEA62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FF14346-A8FD-40CE-9FFB-E706AAD07FAB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A24CE49-D824-4C3C-90E4-9B6EDC4BEA6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factory.com/javascript/design-patterns/visitor" TargetMode="External"/><Relationship Id="rId2" Type="http://schemas.openxmlformats.org/officeDocument/2006/relationships/hyperlink" Target="https://www.educative.io/collection/page/5429798910296064/5725579815944192/488844464488448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Visitor_pattern" TargetMode="External"/><Relationship Id="rId4" Type="http://schemas.openxmlformats.org/officeDocument/2006/relationships/hyperlink" Target="https://dev.to/francescoxx/visitor-pattern-5fb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404664"/>
            <a:ext cx="6478488" cy="725466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rgbClr val="0070C0"/>
                </a:solidFill>
              </a:rPr>
              <a:t>Visitor Design Pattern</a:t>
            </a:r>
            <a:endParaRPr lang="en-IN" sz="40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412776"/>
            <a:ext cx="6172200" cy="496214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b="0" dirty="0" smtClean="0">
                <a:solidFill>
                  <a:srgbClr val="00B050"/>
                </a:solidFill>
              </a:rPr>
              <a:t>The </a:t>
            </a:r>
            <a:r>
              <a:rPr lang="en-IN" sz="2400" u="sng" dirty="0" smtClean="0">
                <a:solidFill>
                  <a:srgbClr val="FF0000"/>
                </a:solidFill>
              </a:rPr>
              <a:t>visitor pattern</a:t>
            </a:r>
            <a:r>
              <a:rPr lang="en-IN" sz="2400" b="0" dirty="0" smtClean="0">
                <a:solidFill>
                  <a:srgbClr val="00B050"/>
                </a:solidFill>
              </a:rPr>
              <a:t> allows defining </a:t>
            </a:r>
            <a:r>
              <a:rPr lang="en-IN" sz="2400" u="sng" dirty="0" smtClean="0">
                <a:solidFill>
                  <a:srgbClr val="FF0000"/>
                </a:solidFill>
              </a:rPr>
              <a:t>new operations</a:t>
            </a:r>
            <a:r>
              <a:rPr lang="en-IN" sz="2400" b="0" dirty="0" smtClean="0">
                <a:solidFill>
                  <a:srgbClr val="00B050"/>
                </a:solidFill>
              </a:rPr>
              <a:t> to the collection of objects without </a:t>
            </a:r>
            <a:r>
              <a:rPr lang="en-IN" sz="2400" u="sng" dirty="0" smtClean="0">
                <a:solidFill>
                  <a:srgbClr val="FF0000"/>
                </a:solidFill>
              </a:rPr>
              <a:t>changing the structure of the objects themselves. </a:t>
            </a:r>
          </a:p>
          <a:p>
            <a:pPr>
              <a:buFont typeface="Wingdings" pitchFamily="2" charset="2"/>
              <a:buChar char="Ø"/>
            </a:pPr>
            <a:endParaRPr lang="en-IN" sz="2400" b="0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400" b="0" dirty="0" smtClean="0">
                <a:solidFill>
                  <a:srgbClr val="00B050"/>
                </a:solidFill>
              </a:rPr>
              <a:t>This </a:t>
            </a:r>
            <a:r>
              <a:rPr lang="en-IN" sz="2400" b="0" dirty="0" smtClean="0">
                <a:solidFill>
                  <a:srgbClr val="00B050"/>
                </a:solidFill>
              </a:rPr>
              <a:t>allows us to </a:t>
            </a:r>
            <a:r>
              <a:rPr lang="en-IN" sz="2400" u="sng" dirty="0" smtClean="0">
                <a:solidFill>
                  <a:srgbClr val="FF0000"/>
                </a:solidFill>
              </a:rPr>
              <a:t>separate the class</a:t>
            </a:r>
            <a:r>
              <a:rPr lang="en-IN" sz="2400" b="0" dirty="0" smtClean="0">
                <a:solidFill>
                  <a:srgbClr val="00B050"/>
                </a:solidFill>
              </a:rPr>
              <a:t> from the </a:t>
            </a:r>
            <a:r>
              <a:rPr lang="en-IN" sz="2400" u="sng" dirty="0" smtClean="0">
                <a:solidFill>
                  <a:srgbClr val="FF0000"/>
                </a:solidFill>
              </a:rPr>
              <a:t>logic</a:t>
            </a:r>
            <a:r>
              <a:rPr lang="en-IN" sz="2400" b="0" dirty="0" smtClean="0">
                <a:solidFill>
                  <a:srgbClr val="00B050"/>
                </a:solidFill>
              </a:rPr>
              <a:t> </a:t>
            </a:r>
            <a:r>
              <a:rPr lang="en-IN" sz="2400" b="0" dirty="0" smtClean="0">
                <a:solidFill>
                  <a:srgbClr val="00B050"/>
                </a:solidFill>
              </a:rPr>
              <a:t>it implements</a:t>
            </a:r>
            <a:r>
              <a:rPr lang="en-IN" sz="2400" b="0" dirty="0" smtClean="0">
                <a:solidFill>
                  <a:srgbClr val="00B050"/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IN" sz="2400" b="0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400" b="0" dirty="0" smtClean="0">
                <a:solidFill>
                  <a:srgbClr val="00B050"/>
                </a:solidFill>
              </a:rPr>
              <a:t>The </a:t>
            </a:r>
            <a:r>
              <a:rPr lang="en-IN" sz="2400" u="sng" dirty="0" smtClean="0">
                <a:solidFill>
                  <a:srgbClr val="FF0000"/>
                </a:solidFill>
              </a:rPr>
              <a:t>Visitor pattern</a:t>
            </a:r>
            <a:r>
              <a:rPr lang="en-IN" sz="2400" b="0" dirty="0" smtClean="0">
                <a:solidFill>
                  <a:srgbClr val="00B050"/>
                </a:solidFill>
              </a:rPr>
              <a:t> is less important in </a:t>
            </a:r>
            <a:r>
              <a:rPr lang="en-IN" sz="2400" u="sng" dirty="0" smtClean="0">
                <a:solidFill>
                  <a:srgbClr val="FF0000"/>
                </a:solidFill>
              </a:rPr>
              <a:t>JavaScript</a:t>
            </a:r>
            <a:r>
              <a:rPr lang="en-IN" sz="2400" b="0" dirty="0" smtClean="0">
                <a:solidFill>
                  <a:srgbClr val="00B050"/>
                </a:solidFill>
              </a:rPr>
              <a:t> as it offers the ability to </a:t>
            </a:r>
            <a:r>
              <a:rPr lang="en-IN" sz="2400" u="sng" dirty="0" smtClean="0">
                <a:solidFill>
                  <a:srgbClr val="FF0000"/>
                </a:solidFill>
              </a:rPr>
              <a:t>add</a:t>
            </a:r>
            <a:r>
              <a:rPr lang="en-IN" sz="2400" b="0" dirty="0" smtClean="0">
                <a:solidFill>
                  <a:srgbClr val="00B050"/>
                </a:solidFill>
              </a:rPr>
              <a:t> and </a:t>
            </a:r>
            <a:r>
              <a:rPr lang="en-IN" sz="2400" u="sng" dirty="0" smtClean="0">
                <a:solidFill>
                  <a:srgbClr val="FF0000"/>
                </a:solidFill>
              </a:rPr>
              <a:t>remove</a:t>
            </a:r>
            <a:r>
              <a:rPr lang="en-IN" sz="2400" b="0" dirty="0" smtClean="0">
                <a:solidFill>
                  <a:srgbClr val="00B050"/>
                </a:solidFill>
              </a:rPr>
              <a:t> methods at </a:t>
            </a:r>
            <a:r>
              <a:rPr lang="en-IN" sz="2400" u="sng" dirty="0" smtClean="0">
                <a:solidFill>
                  <a:srgbClr val="FF0000"/>
                </a:solidFill>
              </a:rPr>
              <a:t>runtime</a:t>
            </a:r>
            <a:r>
              <a:rPr lang="en-IN" sz="2400" b="0" dirty="0" smtClean="0">
                <a:solidFill>
                  <a:srgbClr val="00B050"/>
                </a:solidFill>
              </a:rPr>
              <a:t> but it is still useful to have that pattern in mind.</a:t>
            </a:r>
            <a:endParaRPr lang="en-IN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>
                <a:solidFill>
                  <a:srgbClr val="0070C0"/>
                </a:solidFill>
              </a:rPr>
              <a:t>Visitor Design Pattern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7467600" cy="487375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00B050"/>
                </a:solidFill>
              </a:rPr>
              <a:t>The extra operations can be </a:t>
            </a:r>
            <a:r>
              <a:rPr lang="en-IN" b="1" u="sng" dirty="0" smtClean="0">
                <a:solidFill>
                  <a:srgbClr val="FF0000"/>
                </a:solidFill>
              </a:rPr>
              <a:t>encapsulated</a:t>
            </a:r>
            <a:r>
              <a:rPr lang="en-IN" dirty="0" smtClean="0">
                <a:solidFill>
                  <a:srgbClr val="00B050"/>
                </a:solidFill>
              </a:rPr>
              <a:t> in a </a:t>
            </a:r>
            <a:r>
              <a:rPr lang="en-IN" b="1" u="sng" dirty="0" smtClean="0">
                <a:solidFill>
                  <a:srgbClr val="FF0000"/>
                </a:solidFill>
              </a:rPr>
              <a:t>Visitor</a:t>
            </a:r>
            <a:r>
              <a:rPr lang="en-IN" dirty="0" smtClean="0">
                <a:solidFill>
                  <a:srgbClr val="00B050"/>
                </a:solidFill>
              </a:rPr>
              <a:t> object. </a:t>
            </a:r>
            <a:endParaRPr lang="en-IN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00B050"/>
                </a:solidFill>
              </a:rPr>
              <a:t>The </a:t>
            </a:r>
            <a:r>
              <a:rPr lang="en-IN" dirty="0" smtClean="0">
                <a:solidFill>
                  <a:srgbClr val="00B050"/>
                </a:solidFill>
              </a:rPr>
              <a:t>objects can have a </a:t>
            </a:r>
            <a:r>
              <a:rPr lang="en-IN" b="1" dirty="0" smtClean="0">
                <a:solidFill>
                  <a:srgbClr val="00B050"/>
                </a:solidFill>
              </a:rPr>
              <a:t>visit</a:t>
            </a:r>
            <a:r>
              <a:rPr lang="en-IN" dirty="0" smtClean="0">
                <a:solidFill>
                  <a:srgbClr val="00B050"/>
                </a:solidFill>
              </a:rPr>
              <a:t> method that accepts the </a:t>
            </a:r>
            <a:r>
              <a:rPr lang="en-IN" b="1" u="sng" dirty="0" smtClean="0">
                <a:solidFill>
                  <a:srgbClr val="FF0000"/>
                </a:solidFill>
              </a:rPr>
              <a:t>Visitor object. 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00B050"/>
                </a:solidFill>
              </a:rPr>
              <a:t>The</a:t>
            </a:r>
            <a:r>
              <a:rPr lang="en-IN" dirty="0" smtClean="0">
                <a:solidFill>
                  <a:srgbClr val="00B050"/>
                </a:solidFill>
              </a:rPr>
              <a:t> </a:t>
            </a:r>
            <a:r>
              <a:rPr lang="en-IN" b="1" u="sng" dirty="0" smtClean="0">
                <a:solidFill>
                  <a:srgbClr val="FF0000"/>
                </a:solidFill>
              </a:rPr>
              <a:t>Visitor</a:t>
            </a:r>
            <a:r>
              <a:rPr lang="en-IN" dirty="0" smtClean="0">
                <a:solidFill>
                  <a:srgbClr val="00B050"/>
                </a:solidFill>
              </a:rPr>
              <a:t> can then make the </a:t>
            </a:r>
            <a:r>
              <a:rPr lang="en-IN" b="1" u="sng" dirty="0" smtClean="0">
                <a:solidFill>
                  <a:srgbClr val="FF0000"/>
                </a:solidFill>
              </a:rPr>
              <a:t>required changes </a:t>
            </a:r>
            <a:r>
              <a:rPr lang="en-IN" dirty="0" smtClean="0">
                <a:solidFill>
                  <a:srgbClr val="00B050"/>
                </a:solidFill>
              </a:rPr>
              <a:t>and </a:t>
            </a:r>
            <a:r>
              <a:rPr lang="en-IN" b="1" u="sng" dirty="0" smtClean="0">
                <a:solidFill>
                  <a:srgbClr val="FF0000"/>
                </a:solidFill>
              </a:rPr>
              <a:t>perform the operations on the object that received it. 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00B050"/>
                </a:solidFill>
              </a:rPr>
              <a:t>This </a:t>
            </a:r>
            <a:r>
              <a:rPr lang="en-IN" dirty="0" smtClean="0">
                <a:solidFill>
                  <a:srgbClr val="00B050"/>
                </a:solidFill>
              </a:rPr>
              <a:t>allows the developers to make </a:t>
            </a:r>
            <a:r>
              <a:rPr lang="en-IN" b="1" u="sng" dirty="0" smtClean="0">
                <a:solidFill>
                  <a:srgbClr val="FF0000"/>
                </a:solidFill>
              </a:rPr>
              <a:t>future extensions</a:t>
            </a:r>
            <a:r>
              <a:rPr lang="en-IN" dirty="0" smtClean="0">
                <a:solidFill>
                  <a:srgbClr val="00B050"/>
                </a:solidFill>
              </a:rPr>
              <a:t>, extend the </a:t>
            </a:r>
            <a:r>
              <a:rPr lang="en-IN" b="1" u="sng" dirty="0" smtClean="0">
                <a:solidFill>
                  <a:srgbClr val="FF0000"/>
                </a:solidFill>
              </a:rPr>
              <a:t>libraries/frameworks</a:t>
            </a:r>
            <a:r>
              <a:rPr lang="en-IN" dirty="0" smtClean="0">
                <a:solidFill>
                  <a:srgbClr val="00B050"/>
                </a:solidFill>
              </a:rPr>
              <a:t>, etc.</a:t>
            </a:r>
            <a:endParaRPr lang="en-IN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>
                <a:solidFill>
                  <a:srgbClr val="0070C0"/>
                </a:solidFill>
              </a:rPr>
              <a:t>Diagram</a:t>
            </a:r>
            <a:endParaRPr lang="en-IN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7467600" cy="3888432"/>
          </a:xfrm>
        </p:spPr>
        <p:txBody>
          <a:bodyPr/>
          <a:lstStyle/>
          <a:p>
            <a:pPr>
              <a:buNone/>
            </a:pPr>
            <a:r>
              <a:rPr lang="en-IN" sz="2000" b="1" u="sng" dirty="0" smtClean="0">
                <a:solidFill>
                  <a:srgbClr val="FF0000"/>
                </a:solidFill>
              </a:rPr>
              <a:t>ObjectStructure:</a:t>
            </a:r>
            <a:endParaRPr lang="en-IN" sz="2000" b="1" u="sng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IN" sz="2000" dirty="0" smtClean="0">
                <a:solidFill>
                  <a:srgbClr val="00B050"/>
                </a:solidFill>
              </a:rPr>
              <a:t>maintains a collection of Elements which can be iterated over</a:t>
            </a:r>
          </a:p>
          <a:p>
            <a:pPr>
              <a:buNone/>
            </a:pPr>
            <a:r>
              <a:rPr lang="en-IN" sz="2000" b="1" u="sng" dirty="0" smtClean="0">
                <a:solidFill>
                  <a:srgbClr val="FF0000"/>
                </a:solidFill>
              </a:rPr>
              <a:t>Elements:</a:t>
            </a:r>
          </a:p>
          <a:p>
            <a:pPr lvl="1">
              <a:buFont typeface="Wingdings" pitchFamily="2" charset="2"/>
              <a:buChar char="Ø"/>
            </a:pPr>
            <a:r>
              <a:rPr lang="en-IN" sz="2000" dirty="0" smtClean="0">
                <a:solidFill>
                  <a:srgbClr val="00B050"/>
                </a:solidFill>
              </a:rPr>
              <a:t>defines an accept method that accepts visitor objects</a:t>
            </a:r>
          </a:p>
          <a:p>
            <a:pPr lvl="1">
              <a:buFont typeface="Wingdings" pitchFamily="2" charset="2"/>
              <a:buChar char="Ø"/>
            </a:pPr>
            <a:r>
              <a:rPr lang="en-IN" sz="2000" dirty="0" smtClean="0">
                <a:solidFill>
                  <a:srgbClr val="00B050"/>
                </a:solidFill>
              </a:rPr>
              <a:t>in the accept method the visitor's visit method is invoked with 'this' as a parameter</a:t>
            </a:r>
          </a:p>
          <a:p>
            <a:pPr>
              <a:buNone/>
            </a:pPr>
            <a:r>
              <a:rPr lang="en-IN" sz="2000" b="1" u="sng" dirty="0" smtClean="0">
                <a:solidFill>
                  <a:srgbClr val="FF0000"/>
                </a:solidFill>
              </a:rPr>
              <a:t>Visitor:</a:t>
            </a:r>
          </a:p>
          <a:p>
            <a:pPr lvl="1">
              <a:buFont typeface="Wingdings" pitchFamily="2" charset="2"/>
              <a:buChar char="Ø"/>
            </a:pPr>
            <a:r>
              <a:rPr lang="en-IN" sz="2000" dirty="0" smtClean="0">
                <a:solidFill>
                  <a:srgbClr val="00B050"/>
                </a:solidFill>
              </a:rPr>
              <a:t>implements a visit method. The argument is the Element being visited. This is where the Element's changes are made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6968" y="4869160"/>
            <a:ext cx="586740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>
                <a:solidFill>
                  <a:srgbClr val="0070C0"/>
                </a:solidFill>
              </a:rPr>
              <a:t>Visitor Pattern Concept</a:t>
            </a:r>
            <a:endParaRPr lang="en-IN" sz="4000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7962" y="1475036"/>
            <a:ext cx="6102350" cy="44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pPr algn="ctr"/>
            <a:r>
              <a:rPr lang="en-IN" sz="4000" b="1" dirty="0" smtClean="0">
                <a:solidFill>
                  <a:srgbClr val="0070C0"/>
                </a:solidFill>
              </a:rPr>
              <a:t>Example</a:t>
            </a:r>
            <a:endParaRPr lang="en-IN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00B050"/>
                </a:solidFill>
              </a:rPr>
              <a:t>In the example </a:t>
            </a:r>
            <a:r>
              <a:rPr lang="en-IN" dirty="0" smtClean="0">
                <a:solidFill>
                  <a:srgbClr val="00B050"/>
                </a:solidFill>
              </a:rPr>
              <a:t>blow, </a:t>
            </a:r>
            <a:r>
              <a:rPr lang="en-IN" dirty="0" smtClean="0">
                <a:solidFill>
                  <a:srgbClr val="00B050"/>
                </a:solidFill>
              </a:rPr>
              <a:t>we have a </a:t>
            </a:r>
            <a:r>
              <a:rPr lang="en-IN" b="1" u="sng" dirty="0" smtClean="0">
                <a:solidFill>
                  <a:srgbClr val="FF0000"/>
                </a:solidFill>
              </a:rPr>
              <a:t>book</a:t>
            </a:r>
            <a:r>
              <a:rPr lang="en-IN" dirty="0" smtClean="0">
                <a:solidFill>
                  <a:srgbClr val="00B050"/>
                </a:solidFill>
              </a:rPr>
              <a:t> shop. The </a:t>
            </a:r>
            <a:r>
              <a:rPr lang="en-IN" b="1" u="sng" dirty="0" smtClean="0">
                <a:solidFill>
                  <a:srgbClr val="FF0000"/>
                </a:solidFill>
              </a:rPr>
              <a:t>Book class</a:t>
            </a:r>
            <a:r>
              <a:rPr lang="en-IN" dirty="0" smtClean="0">
                <a:solidFill>
                  <a:srgbClr val="00B050"/>
                </a:solidFill>
              </a:rPr>
              <a:t> is used to represent a </a:t>
            </a:r>
            <a:r>
              <a:rPr lang="en-IN" b="1" u="sng" dirty="0" smtClean="0">
                <a:solidFill>
                  <a:srgbClr val="FF0000"/>
                </a:solidFill>
              </a:rPr>
              <a:t>book</a:t>
            </a:r>
            <a:r>
              <a:rPr lang="en-IN" dirty="0" smtClean="0">
                <a:solidFill>
                  <a:srgbClr val="00B050"/>
                </a:solidFill>
              </a:rPr>
              <a:t> in the </a:t>
            </a:r>
            <a:r>
              <a:rPr lang="en-IN" b="1" u="sng" dirty="0" smtClean="0">
                <a:solidFill>
                  <a:srgbClr val="FF0000"/>
                </a:solidFill>
              </a:rPr>
              <a:t>shop.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00B050"/>
                </a:solidFill>
              </a:rPr>
              <a:t>The </a:t>
            </a:r>
            <a:r>
              <a:rPr lang="en-IN" b="1" u="sng" dirty="0" smtClean="0">
                <a:solidFill>
                  <a:srgbClr val="FF0000"/>
                </a:solidFill>
              </a:rPr>
              <a:t>getPrice</a:t>
            </a:r>
            <a:r>
              <a:rPr lang="en-IN" dirty="0" smtClean="0">
                <a:solidFill>
                  <a:srgbClr val="00B050"/>
                </a:solidFill>
              </a:rPr>
              <a:t> method returns the </a:t>
            </a:r>
            <a:r>
              <a:rPr lang="en-IN" b="1" u="sng" dirty="0" smtClean="0">
                <a:solidFill>
                  <a:srgbClr val="FF0000"/>
                </a:solidFill>
              </a:rPr>
              <a:t>price</a:t>
            </a:r>
            <a:r>
              <a:rPr lang="en-IN" dirty="0" smtClean="0">
                <a:solidFill>
                  <a:srgbClr val="00B050"/>
                </a:solidFill>
              </a:rPr>
              <a:t>, </a:t>
            </a:r>
            <a:r>
              <a:rPr lang="en-IN" b="1" u="sng" dirty="0" smtClean="0">
                <a:solidFill>
                  <a:srgbClr val="FF0000"/>
                </a:solidFill>
              </a:rPr>
              <a:t>getName</a:t>
            </a:r>
            <a:r>
              <a:rPr lang="en-IN" dirty="0" smtClean="0">
                <a:solidFill>
                  <a:srgbClr val="00B050"/>
                </a:solidFill>
              </a:rPr>
              <a:t> returns the </a:t>
            </a:r>
            <a:r>
              <a:rPr lang="en-IN" b="1" u="sng" dirty="0" smtClean="0">
                <a:solidFill>
                  <a:srgbClr val="FF0000"/>
                </a:solidFill>
              </a:rPr>
              <a:t>name</a:t>
            </a:r>
            <a:r>
              <a:rPr lang="en-IN" dirty="0" smtClean="0">
                <a:solidFill>
                  <a:srgbClr val="00B050"/>
                </a:solidFill>
              </a:rPr>
              <a:t>, and </a:t>
            </a:r>
            <a:r>
              <a:rPr lang="en-IN" b="1" u="sng" dirty="0" smtClean="0">
                <a:solidFill>
                  <a:srgbClr val="FF0000"/>
                </a:solidFill>
              </a:rPr>
              <a:t>getID</a:t>
            </a:r>
            <a:r>
              <a:rPr lang="en-IN" dirty="0" smtClean="0">
                <a:solidFill>
                  <a:srgbClr val="00B050"/>
                </a:solidFill>
              </a:rPr>
              <a:t> returns </a:t>
            </a:r>
            <a:r>
              <a:rPr lang="en-IN" dirty="0" smtClean="0">
                <a:solidFill>
                  <a:srgbClr val="00B050"/>
                </a:solidFill>
              </a:rPr>
              <a:t>the</a:t>
            </a:r>
            <a:r>
              <a:rPr lang="en-IN" dirty="0" smtClean="0">
                <a:solidFill>
                  <a:srgbClr val="00B050"/>
                </a:solidFill>
              </a:rPr>
              <a:t> </a:t>
            </a:r>
            <a:r>
              <a:rPr lang="en-IN" b="1" u="sng" dirty="0" smtClean="0">
                <a:solidFill>
                  <a:srgbClr val="FF0000"/>
                </a:solidFill>
              </a:rPr>
              <a:t>id of the book</a:t>
            </a:r>
            <a:r>
              <a:rPr lang="en-IN" dirty="0" smtClean="0">
                <a:solidFill>
                  <a:srgbClr val="00B050"/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00B050"/>
                </a:solidFill>
              </a:rPr>
              <a:t>Now the </a:t>
            </a:r>
            <a:r>
              <a:rPr lang="en-IN" b="1" u="sng" dirty="0" smtClean="0">
                <a:solidFill>
                  <a:srgbClr val="FF0000"/>
                </a:solidFill>
              </a:rPr>
              <a:t>book shop </a:t>
            </a:r>
            <a:r>
              <a:rPr lang="en-IN" dirty="0" smtClean="0">
                <a:solidFill>
                  <a:srgbClr val="00B050"/>
                </a:solidFill>
              </a:rPr>
              <a:t>introduces a discount on the books that cost more than </a:t>
            </a:r>
            <a:r>
              <a:rPr lang="en-IN" b="1" u="sng" dirty="0" smtClean="0">
                <a:solidFill>
                  <a:srgbClr val="FF0000"/>
                </a:solidFill>
              </a:rPr>
              <a:t>50 dollars</a:t>
            </a:r>
            <a:r>
              <a:rPr lang="en-IN" dirty="0" smtClean="0">
                <a:solidFill>
                  <a:srgbClr val="00B050"/>
                </a:solidFill>
              </a:rPr>
              <a:t>. Hence, now we want to perform an additional operation of </a:t>
            </a:r>
            <a:r>
              <a:rPr lang="en-IN" b="1" u="sng" dirty="0" smtClean="0">
                <a:solidFill>
                  <a:srgbClr val="FF0000"/>
                </a:solidFill>
              </a:rPr>
              <a:t>visiting the books </a:t>
            </a:r>
            <a:r>
              <a:rPr lang="en-IN" dirty="0" smtClean="0">
                <a:solidFill>
                  <a:srgbClr val="00B050"/>
                </a:solidFill>
              </a:rPr>
              <a:t>and implementing the </a:t>
            </a:r>
            <a:r>
              <a:rPr lang="en-IN" b="1" u="sng" dirty="0" smtClean="0">
                <a:solidFill>
                  <a:srgbClr val="FF0000"/>
                </a:solidFill>
              </a:rPr>
              <a:t>discount </a:t>
            </a:r>
            <a:r>
              <a:rPr lang="en-IN" dirty="0" smtClean="0">
                <a:solidFill>
                  <a:srgbClr val="00B050"/>
                </a:solidFill>
              </a:rPr>
              <a:t>on them. Here, we use the </a:t>
            </a:r>
            <a:r>
              <a:rPr lang="en-IN" b="1" u="sng" dirty="0" smtClean="0">
                <a:solidFill>
                  <a:srgbClr val="FF0000"/>
                </a:solidFill>
              </a:rPr>
              <a:t>visitor pattern</a:t>
            </a:r>
            <a:r>
              <a:rPr lang="en-IN" dirty="0" smtClean="0">
                <a:solidFill>
                  <a:srgbClr val="00B050"/>
                </a:solidFill>
              </a:rPr>
              <a:t>. We introduce a </a:t>
            </a:r>
            <a:r>
              <a:rPr lang="en-IN" b="1" u="sng" dirty="0" smtClean="0">
                <a:solidFill>
                  <a:srgbClr val="FF0000"/>
                </a:solidFill>
              </a:rPr>
              <a:t>Visitor</a:t>
            </a:r>
            <a:r>
              <a:rPr lang="en-IN" dirty="0" smtClean="0">
                <a:solidFill>
                  <a:srgbClr val="00B050"/>
                </a:solidFill>
              </a:rPr>
              <a:t> that will visit the </a:t>
            </a:r>
            <a:r>
              <a:rPr lang="en-IN" b="1" u="sng" dirty="0" smtClean="0">
                <a:solidFill>
                  <a:srgbClr val="FF0000"/>
                </a:solidFill>
              </a:rPr>
              <a:t>books</a:t>
            </a:r>
            <a:r>
              <a:rPr lang="en-IN" dirty="0" smtClean="0">
                <a:solidFill>
                  <a:srgbClr val="00B050"/>
                </a:solidFill>
              </a:rPr>
              <a:t> and </a:t>
            </a:r>
            <a:r>
              <a:rPr lang="en-IN" b="1" u="sng" dirty="0" smtClean="0">
                <a:solidFill>
                  <a:srgbClr val="FF0000"/>
                </a:solidFill>
              </a:rPr>
              <a:t>update their prices</a:t>
            </a:r>
            <a:r>
              <a:rPr lang="en-IN" dirty="0" smtClean="0">
                <a:solidFill>
                  <a:srgbClr val="00B050"/>
                </a:solidFill>
              </a:rPr>
              <a:t>. However, the </a:t>
            </a:r>
            <a:r>
              <a:rPr lang="en-IN" b="1" u="sng" dirty="0" smtClean="0">
                <a:solidFill>
                  <a:srgbClr val="FF0000"/>
                </a:solidFill>
              </a:rPr>
              <a:t>book objects</a:t>
            </a:r>
            <a:r>
              <a:rPr lang="en-IN" dirty="0" smtClean="0">
                <a:solidFill>
                  <a:srgbClr val="00B050"/>
                </a:solidFill>
              </a:rPr>
              <a:t> should have some function that allows the </a:t>
            </a:r>
            <a:r>
              <a:rPr lang="en-IN" b="1" u="sng" dirty="0" smtClean="0">
                <a:solidFill>
                  <a:srgbClr val="FF0000"/>
                </a:solidFill>
              </a:rPr>
              <a:t>visitor</a:t>
            </a:r>
            <a:r>
              <a:rPr lang="en-IN" dirty="0" smtClean="0">
                <a:solidFill>
                  <a:srgbClr val="00B050"/>
                </a:solidFill>
              </a:rPr>
              <a:t> to </a:t>
            </a:r>
            <a:r>
              <a:rPr lang="en-IN" b="1" u="sng" dirty="0" smtClean="0">
                <a:solidFill>
                  <a:srgbClr val="FF0000"/>
                </a:solidFill>
              </a:rPr>
              <a:t>visit</a:t>
            </a:r>
            <a:r>
              <a:rPr lang="en-IN" dirty="0" smtClean="0">
                <a:solidFill>
                  <a:srgbClr val="00B050"/>
                </a:solidFill>
              </a:rPr>
              <a:t> them and </a:t>
            </a:r>
            <a:r>
              <a:rPr lang="en-IN" b="1" u="sng" dirty="0" smtClean="0">
                <a:solidFill>
                  <a:srgbClr val="FF0000"/>
                </a:solidFill>
              </a:rPr>
              <a:t>perform the operation</a:t>
            </a:r>
            <a:r>
              <a:rPr lang="en-IN" dirty="0" smtClean="0">
                <a:solidFill>
                  <a:srgbClr val="00B050"/>
                </a:solidFill>
              </a:rPr>
              <a:t>. For this purpose, we have defined the </a:t>
            </a:r>
            <a:r>
              <a:rPr lang="en-IN" b="1" u="sng" dirty="0" smtClean="0">
                <a:solidFill>
                  <a:srgbClr val="FF0000"/>
                </a:solidFill>
              </a:rPr>
              <a:t>accept method </a:t>
            </a:r>
            <a:r>
              <a:rPr lang="en-IN" dirty="0" smtClean="0">
                <a:solidFill>
                  <a:srgbClr val="00B050"/>
                </a:solidFill>
              </a:rPr>
              <a:t>in our </a:t>
            </a:r>
            <a:r>
              <a:rPr lang="en-IN" b="1" u="sng" dirty="0" smtClean="0">
                <a:solidFill>
                  <a:srgbClr val="FF0000"/>
                </a:solidFill>
              </a:rPr>
              <a:t>Book </a:t>
            </a:r>
            <a:r>
              <a:rPr lang="en-IN" b="1" u="sng" dirty="0" smtClean="0">
                <a:solidFill>
                  <a:srgbClr val="FF0000"/>
                </a:solidFill>
              </a:rPr>
              <a:t>class.</a:t>
            </a:r>
            <a:endParaRPr lang="en-IN" b="1" u="sng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rgbClr val="0070C0"/>
                </a:solidFill>
              </a:rPr>
              <a:t>Continued...</a:t>
            </a:r>
            <a:endParaRPr lang="en-IN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3682752" cy="5349208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b="1" u="sng" dirty="0" smtClean="0">
                <a:solidFill>
                  <a:srgbClr val="FF0000"/>
                </a:solidFill>
              </a:rPr>
              <a:t>Accept</a:t>
            </a:r>
            <a:r>
              <a:rPr lang="en-IN" dirty="0" smtClean="0">
                <a:solidFill>
                  <a:srgbClr val="00B050"/>
                </a:solidFill>
              </a:rPr>
              <a:t> takes a </a:t>
            </a:r>
            <a:r>
              <a:rPr lang="en-IN" b="1" u="sng" dirty="0" smtClean="0">
                <a:solidFill>
                  <a:srgbClr val="FF0000"/>
                </a:solidFill>
              </a:rPr>
              <a:t>visitor object </a:t>
            </a:r>
            <a:r>
              <a:rPr lang="en-IN" dirty="0" smtClean="0">
                <a:solidFill>
                  <a:srgbClr val="00B050"/>
                </a:solidFill>
              </a:rPr>
              <a:t>as an argument and allows it to visit the </a:t>
            </a:r>
            <a:r>
              <a:rPr lang="en-IN" b="1" u="sng" dirty="0" smtClean="0">
                <a:solidFill>
                  <a:srgbClr val="FF0000"/>
                </a:solidFill>
              </a:rPr>
              <a:t>current book </a:t>
            </a:r>
            <a:r>
              <a:rPr lang="en-IN" dirty="0" smtClean="0">
                <a:solidFill>
                  <a:srgbClr val="00B050"/>
                </a:solidFill>
              </a:rPr>
              <a:t>(this is pointing to the current book) by calling its </a:t>
            </a:r>
            <a:r>
              <a:rPr lang="en-IN" b="1" u="sng" dirty="0" smtClean="0">
                <a:solidFill>
                  <a:srgbClr val="FF0000"/>
                </a:solidFill>
              </a:rPr>
              <a:t>visit function.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b="1" u="sng" dirty="0" smtClean="0">
                <a:solidFill>
                  <a:srgbClr val="FF0000"/>
                </a:solidFill>
              </a:rPr>
              <a:t>Visitor</a:t>
            </a:r>
            <a:r>
              <a:rPr lang="en-IN" dirty="0" smtClean="0">
                <a:solidFill>
                  <a:srgbClr val="00B050"/>
                </a:solidFill>
              </a:rPr>
              <a:t> has a </a:t>
            </a:r>
            <a:r>
              <a:rPr lang="en-IN" b="1" u="sng" dirty="0" smtClean="0">
                <a:solidFill>
                  <a:srgbClr val="FF0000"/>
                </a:solidFill>
              </a:rPr>
              <a:t>visit function </a:t>
            </a:r>
            <a:r>
              <a:rPr lang="en-IN" dirty="0" smtClean="0">
                <a:solidFill>
                  <a:srgbClr val="00B050"/>
                </a:solidFill>
              </a:rPr>
              <a:t>that takes the item it wants to </a:t>
            </a:r>
            <a:r>
              <a:rPr lang="en-IN" b="1" u="sng" dirty="0" smtClean="0">
                <a:solidFill>
                  <a:srgbClr val="FF0000"/>
                </a:solidFill>
              </a:rPr>
              <a:t>visit</a:t>
            </a:r>
            <a:r>
              <a:rPr lang="en-IN" dirty="0" smtClean="0">
                <a:solidFill>
                  <a:srgbClr val="00B050"/>
                </a:solidFill>
              </a:rPr>
              <a:t> as a parameter</a:t>
            </a:r>
            <a:r>
              <a:rPr lang="en-IN" dirty="0" smtClean="0">
                <a:solidFill>
                  <a:srgbClr val="00B050"/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00B050"/>
                </a:solidFill>
              </a:rPr>
              <a:t>The </a:t>
            </a:r>
            <a:r>
              <a:rPr lang="en-IN" b="1" u="sng" dirty="0" smtClean="0">
                <a:solidFill>
                  <a:srgbClr val="FF0000"/>
                </a:solidFill>
              </a:rPr>
              <a:t>visit function</a:t>
            </a:r>
            <a:r>
              <a:rPr lang="en-IN" dirty="0" smtClean="0">
                <a:solidFill>
                  <a:srgbClr val="00B050"/>
                </a:solidFill>
              </a:rPr>
              <a:t> checks </a:t>
            </a:r>
            <a:r>
              <a:rPr lang="en-IN" b="1" u="sng" dirty="0" smtClean="0">
                <a:solidFill>
                  <a:srgbClr val="FF0000"/>
                </a:solidFill>
              </a:rPr>
              <a:t>the price of the book</a:t>
            </a:r>
            <a:r>
              <a:rPr lang="en-IN" dirty="0" smtClean="0">
                <a:solidFill>
                  <a:srgbClr val="00B050"/>
                </a:solidFill>
              </a:rPr>
              <a:t> it is visiting. If it is </a:t>
            </a:r>
            <a:r>
              <a:rPr lang="en-IN" b="1" u="sng" dirty="0" smtClean="0">
                <a:solidFill>
                  <a:srgbClr val="FF0000"/>
                </a:solidFill>
              </a:rPr>
              <a:t>greater than 50</a:t>
            </a:r>
            <a:r>
              <a:rPr lang="en-IN" dirty="0" smtClean="0">
                <a:solidFill>
                  <a:srgbClr val="00B050"/>
                </a:solidFill>
              </a:rPr>
              <a:t>, it applies a </a:t>
            </a:r>
            <a:r>
              <a:rPr lang="en-IN" b="1" u="sng" dirty="0" smtClean="0">
                <a:solidFill>
                  <a:srgbClr val="FF0000"/>
                </a:solidFill>
              </a:rPr>
              <a:t>fifty percent discount</a:t>
            </a:r>
            <a:r>
              <a:rPr lang="en-IN" dirty="0" smtClean="0">
                <a:solidFill>
                  <a:srgbClr val="00B050"/>
                </a:solidFill>
              </a:rPr>
              <a:t> to it, else, </a:t>
            </a:r>
            <a:r>
              <a:rPr lang="en-IN" b="1" u="sng" dirty="0" smtClean="0">
                <a:solidFill>
                  <a:srgbClr val="FF0000"/>
                </a:solidFill>
              </a:rPr>
              <a:t>it keeps the price as it is.</a:t>
            </a:r>
          </a:p>
        </p:txBody>
      </p:sp>
      <p:pic>
        <p:nvPicPr>
          <p:cNvPr id="4" name="Picture 3" descr="code-snapsh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116632"/>
            <a:ext cx="4106141" cy="65973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>
                <a:solidFill>
                  <a:srgbClr val="0070C0"/>
                </a:solidFill>
              </a:rPr>
              <a:t>When to </a:t>
            </a:r>
            <a:r>
              <a:rPr lang="en-IN" sz="4000" b="1" dirty="0" smtClean="0">
                <a:solidFill>
                  <a:srgbClr val="0070C0"/>
                </a:solidFill>
              </a:rPr>
              <a:t>use</a:t>
            </a:r>
            <a:endParaRPr lang="en-IN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7467600" cy="498916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b="1" u="sng" dirty="0" smtClean="0">
                <a:solidFill>
                  <a:srgbClr val="FF0000"/>
                </a:solidFill>
              </a:rPr>
              <a:t>Similar operations </a:t>
            </a:r>
            <a:r>
              <a:rPr lang="en-IN" dirty="0" smtClean="0">
                <a:solidFill>
                  <a:srgbClr val="00B050"/>
                </a:solidFill>
              </a:rPr>
              <a:t>need to be performed on </a:t>
            </a:r>
            <a:r>
              <a:rPr lang="en-IN" b="1" u="sng" dirty="0" smtClean="0">
                <a:solidFill>
                  <a:srgbClr val="FF0000"/>
                </a:solidFill>
              </a:rPr>
              <a:t>different objects of a data structure.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b="1" u="sng" dirty="0" smtClean="0">
                <a:solidFill>
                  <a:srgbClr val="FF0000"/>
                </a:solidFill>
              </a:rPr>
              <a:t>Specific operations </a:t>
            </a:r>
            <a:r>
              <a:rPr lang="en-IN" dirty="0" smtClean="0">
                <a:solidFill>
                  <a:srgbClr val="00B050"/>
                </a:solidFill>
              </a:rPr>
              <a:t>need to be performed on </a:t>
            </a:r>
            <a:r>
              <a:rPr lang="en-IN" b="1" u="sng" dirty="0" smtClean="0">
                <a:solidFill>
                  <a:srgbClr val="FF0000"/>
                </a:solidFill>
              </a:rPr>
              <a:t>different objects in the data structure.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00B050"/>
                </a:solidFill>
              </a:rPr>
              <a:t>You want to add </a:t>
            </a:r>
            <a:r>
              <a:rPr lang="en-IN" b="1" u="sng" dirty="0" smtClean="0">
                <a:solidFill>
                  <a:srgbClr val="FF0000"/>
                </a:solidFill>
              </a:rPr>
              <a:t>extensibility to libraries </a:t>
            </a:r>
            <a:r>
              <a:rPr lang="en-IN" dirty="0" smtClean="0">
                <a:solidFill>
                  <a:srgbClr val="00B050"/>
                </a:solidFill>
              </a:rPr>
              <a:t>or </a:t>
            </a:r>
            <a:r>
              <a:rPr lang="en-IN" b="1" u="sng" dirty="0" smtClean="0">
                <a:solidFill>
                  <a:srgbClr val="FF0000"/>
                </a:solidFill>
              </a:rPr>
              <a:t>frameworks</a:t>
            </a:r>
            <a:r>
              <a:rPr lang="en-IN" dirty="0" smtClean="0">
                <a:solidFill>
                  <a:srgbClr val="00B050"/>
                </a:solidFill>
              </a:rPr>
              <a:t>.</a:t>
            </a:r>
            <a:endParaRPr lang="en-IN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IN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>
                <a:solidFill>
                  <a:srgbClr val="0070C0"/>
                </a:solidFill>
              </a:rPr>
              <a:t>Useful Resources</a:t>
            </a:r>
            <a:endParaRPr lang="en-IN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7467600" cy="498916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b="1" u="sng" dirty="0" smtClean="0">
                <a:solidFill>
                  <a:srgbClr val="FF0000"/>
                </a:solidFill>
                <a:hlinkClick r:id="rId2"/>
              </a:rPr>
              <a:t>https://</a:t>
            </a:r>
            <a:r>
              <a:rPr lang="en-IN" b="1" u="sng" dirty="0" smtClean="0">
                <a:solidFill>
                  <a:srgbClr val="FF0000"/>
                </a:solidFill>
                <a:hlinkClick r:id="rId2"/>
              </a:rPr>
              <a:t>www.educative.io/collection/page/5429798910296064/5725579815944192/4888444644884480</a:t>
            </a:r>
            <a:endParaRPr lang="en-IN" b="1" u="sng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IN" b="1" u="sng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smtClean="0">
                <a:solidFill>
                  <a:srgbClr val="00B050"/>
                </a:solidFill>
                <a:hlinkClick r:id="rId3"/>
              </a:rPr>
              <a:t>https://</a:t>
            </a:r>
            <a:r>
              <a:rPr lang="en-IN" b="1" dirty="0" smtClean="0">
                <a:solidFill>
                  <a:srgbClr val="00B050"/>
                </a:solidFill>
                <a:hlinkClick r:id="rId3"/>
              </a:rPr>
              <a:t>www.dofactory.com/javascript/design-patterns/visitor</a:t>
            </a:r>
            <a:endParaRPr lang="en-IN" b="1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IN" b="1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smtClean="0">
                <a:solidFill>
                  <a:srgbClr val="00B050"/>
                </a:solidFill>
                <a:hlinkClick r:id="rId4"/>
              </a:rPr>
              <a:t>https://</a:t>
            </a:r>
            <a:r>
              <a:rPr lang="en-IN" b="1" dirty="0" smtClean="0">
                <a:solidFill>
                  <a:srgbClr val="00B050"/>
                </a:solidFill>
                <a:hlinkClick r:id="rId4"/>
              </a:rPr>
              <a:t>dev.to/francescoxx/visitor-pattern-5fbi</a:t>
            </a:r>
            <a:endParaRPr lang="en-IN" b="1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IN" b="1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smtClean="0">
                <a:solidFill>
                  <a:srgbClr val="00B050"/>
                </a:solidFill>
                <a:hlinkClick r:id="rId5"/>
              </a:rPr>
              <a:t>https://</a:t>
            </a:r>
            <a:r>
              <a:rPr lang="en-IN" b="1" dirty="0" smtClean="0">
                <a:solidFill>
                  <a:srgbClr val="00B050"/>
                </a:solidFill>
                <a:hlinkClick r:id="rId5"/>
              </a:rPr>
              <a:t>en.wikipedia.org/wiki/Visitor_pattern</a:t>
            </a:r>
            <a:endParaRPr lang="en-IN" b="1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IN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79</TotalTime>
  <Words>185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Visitor Design Pattern</vt:lpstr>
      <vt:lpstr>Visitor Design Pattern</vt:lpstr>
      <vt:lpstr>Diagram</vt:lpstr>
      <vt:lpstr>Visitor Pattern Concept</vt:lpstr>
      <vt:lpstr>Example</vt:lpstr>
      <vt:lpstr>Continued...</vt:lpstr>
      <vt:lpstr>When to use</vt:lpstr>
      <vt:lpstr>Useful Resources</vt:lpstr>
    </vt:vector>
  </TitlesOfParts>
  <Company>Essilor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Visitor Design Pattern</dc:title>
  <dc:creator>SHANKARG</dc:creator>
  <cp:lastModifiedBy>SHANKARG</cp:lastModifiedBy>
  <cp:revision>24</cp:revision>
  <dcterms:created xsi:type="dcterms:W3CDTF">2022-06-16T03:24:07Z</dcterms:created>
  <dcterms:modified xsi:type="dcterms:W3CDTF">2022-06-16T04:43:42Z</dcterms:modified>
</cp:coreProperties>
</file>