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2" r:id="rId3"/>
    <p:sldId id="261" r:id="rId4"/>
    <p:sldId id="260" r:id="rId5"/>
    <p:sldId id="259" r:id="rId6"/>
    <p:sldId id="258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D3ADD-95C4-425C-9877-20F216F20874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D2F92F-0AE0-4852-B103-D0324DA46893}" type="slidenum">
              <a:rPr lang="en-IN" smtClean="0"/>
              <a:t>‹#›</a:t>
            </a:fld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D3ADD-95C4-425C-9877-20F216F20874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D2F92F-0AE0-4852-B103-D0324DA468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D3ADD-95C4-425C-9877-20F216F20874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D2F92F-0AE0-4852-B103-D0324DA468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D3ADD-95C4-425C-9877-20F216F20874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D2F92F-0AE0-4852-B103-D0324DA468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D3ADD-95C4-425C-9877-20F216F20874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D2F92F-0AE0-4852-B103-D0324DA4689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D3ADD-95C4-425C-9877-20F216F20874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D2F92F-0AE0-4852-B103-D0324DA468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D3ADD-95C4-425C-9877-20F216F20874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D2F92F-0AE0-4852-B103-D0324DA46893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D3ADD-95C4-425C-9877-20F216F20874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D2F92F-0AE0-4852-B103-D0324DA468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D3ADD-95C4-425C-9877-20F216F20874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D2F92F-0AE0-4852-B103-D0324DA468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D3ADD-95C4-425C-9877-20F216F20874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D2F92F-0AE0-4852-B103-D0324DA468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9CED3ADD-95C4-425C-9877-20F216F20874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ED2F92F-0AE0-4852-B103-D0324DA468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CED3ADD-95C4-425C-9877-20F216F20874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ED2F92F-0AE0-4852-B103-D0324DA46893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factory.com/javascript/design-patterns/abstract-factory" TargetMode="External"/><Relationship Id="rId2" Type="http://schemas.openxmlformats.org/officeDocument/2006/relationships/hyperlink" Target="https://www.geeksforgeeks.org/abstract-factory-pattern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atterns.dev/posts/classic-design-patterns/#factorypatternjavascrip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720080"/>
          </a:xfrm>
        </p:spPr>
        <p:txBody>
          <a:bodyPr/>
          <a:lstStyle/>
          <a:p>
            <a:pPr algn="ctr" fontAlgn="base"/>
            <a:r>
              <a:rPr lang="en-IN" dirty="0" smtClean="0"/>
              <a:t>Abstract Factory </a:t>
            </a:r>
            <a:r>
              <a:rPr lang="en-IN" dirty="0" smtClean="0"/>
              <a:t>Pattern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196752"/>
            <a:ext cx="7772400" cy="4896544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IN" sz="2400" b="1" dirty="0" smtClean="0">
                <a:solidFill>
                  <a:srgbClr val="FF0000"/>
                </a:solidFill>
              </a:rPr>
              <a:t>Abstract </a:t>
            </a:r>
            <a:r>
              <a:rPr lang="en-IN" sz="2400" b="1" dirty="0" smtClean="0">
                <a:solidFill>
                  <a:srgbClr val="FF0000"/>
                </a:solidFill>
              </a:rPr>
              <a:t>Factory design pattern </a:t>
            </a:r>
            <a:r>
              <a:rPr lang="en-IN" sz="2400" dirty="0" smtClean="0">
                <a:solidFill>
                  <a:srgbClr val="FFFF00"/>
                </a:solidFill>
              </a:rPr>
              <a:t>is one of the </a:t>
            </a:r>
            <a:r>
              <a:rPr lang="en-IN" sz="2400" b="1" dirty="0" smtClean="0">
                <a:solidFill>
                  <a:srgbClr val="FF0000"/>
                </a:solidFill>
              </a:rPr>
              <a:t>Creational pattern. </a:t>
            </a:r>
            <a:endParaRPr lang="en-IN" sz="24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IN" sz="2400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IN" sz="2400" b="1" dirty="0" smtClean="0">
                <a:solidFill>
                  <a:srgbClr val="FF0000"/>
                </a:solidFill>
              </a:rPr>
              <a:t>Abstract </a:t>
            </a:r>
            <a:r>
              <a:rPr lang="en-IN" sz="2400" b="1" dirty="0" smtClean="0">
                <a:solidFill>
                  <a:srgbClr val="FF0000"/>
                </a:solidFill>
              </a:rPr>
              <a:t>Factory pattern </a:t>
            </a:r>
            <a:r>
              <a:rPr lang="en-IN" sz="2400" dirty="0" smtClean="0">
                <a:solidFill>
                  <a:srgbClr val="FFFF00"/>
                </a:solidFill>
              </a:rPr>
              <a:t>is almost similar to </a:t>
            </a:r>
            <a:r>
              <a:rPr lang="en-IN" sz="2400" b="1" dirty="0" smtClean="0">
                <a:solidFill>
                  <a:srgbClr val="FF0000"/>
                </a:solidFill>
              </a:rPr>
              <a:t>Factory Pattern</a:t>
            </a:r>
            <a:r>
              <a:rPr lang="en-IN" sz="2400" dirty="0" smtClean="0">
                <a:solidFill>
                  <a:srgbClr val="FFFF00"/>
                </a:solidFill>
              </a:rPr>
              <a:t> is considered as another layer </a:t>
            </a:r>
            <a:r>
              <a:rPr lang="en-IN" sz="2400" b="1" dirty="0" smtClean="0">
                <a:solidFill>
                  <a:srgbClr val="FF0000"/>
                </a:solidFill>
              </a:rPr>
              <a:t>of abstraction over factory pattern</a:t>
            </a:r>
            <a:r>
              <a:rPr lang="en-IN" sz="2400" dirty="0" smtClean="0">
                <a:solidFill>
                  <a:srgbClr val="FFFF00"/>
                </a:solidFill>
              </a:rPr>
              <a:t>. </a:t>
            </a:r>
            <a:endParaRPr lang="en-IN" sz="2400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IN" sz="2400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IN" sz="2400" b="1" dirty="0" smtClean="0">
                <a:solidFill>
                  <a:srgbClr val="FF0000"/>
                </a:solidFill>
              </a:rPr>
              <a:t>Abstract Factory patterns </a:t>
            </a:r>
            <a:r>
              <a:rPr lang="en-IN" sz="2400" dirty="0" smtClean="0">
                <a:solidFill>
                  <a:srgbClr val="FFFF00"/>
                </a:solidFill>
              </a:rPr>
              <a:t>work around a </a:t>
            </a:r>
            <a:r>
              <a:rPr lang="en-IN" sz="2400" b="1" dirty="0" smtClean="0">
                <a:solidFill>
                  <a:srgbClr val="FF0000"/>
                </a:solidFill>
              </a:rPr>
              <a:t>super-factory</a:t>
            </a:r>
            <a:r>
              <a:rPr lang="en-IN" sz="2400" dirty="0" smtClean="0">
                <a:solidFill>
                  <a:srgbClr val="FFFF00"/>
                </a:solidFill>
              </a:rPr>
              <a:t> which </a:t>
            </a:r>
            <a:r>
              <a:rPr lang="en-IN" sz="2400" b="1" dirty="0" smtClean="0">
                <a:solidFill>
                  <a:srgbClr val="FF0000"/>
                </a:solidFill>
              </a:rPr>
              <a:t>creates other factories</a:t>
            </a:r>
            <a:r>
              <a:rPr lang="en-IN" sz="2400" dirty="0" smtClean="0">
                <a:solidFill>
                  <a:srgbClr val="FFFF00"/>
                </a:solidFill>
              </a:rPr>
              <a:t>.</a:t>
            </a:r>
          </a:p>
          <a:p>
            <a:pPr>
              <a:buFont typeface="Wingdings" pitchFamily="2" charset="2"/>
              <a:buChar char="v"/>
            </a:pPr>
            <a:endParaRPr lang="en-IN" sz="2400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IN" sz="2400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FFFF00"/>
                </a:solidFill>
              </a:rPr>
              <a:t>An </a:t>
            </a:r>
            <a:r>
              <a:rPr lang="en-IN" sz="2400" b="1" dirty="0" smtClean="0">
                <a:solidFill>
                  <a:srgbClr val="FF0000"/>
                </a:solidFill>
              </a:rPr>
              <a:t>Abstract Factory</a:t>
            </a:r>
            <a:r>
              <a:rPr lang="en-IN" sz="2400" dirty="0" smtClean="0">
                <a:solidFill>
                  <a:srgbClr val="FFFF00"/>
                </a:solidFill>
              </a:rPr>
              <a:t> creates objects that are related by a </a:t>
            </a:r>
            <a:r>
              <a:rPr lang="en-IN" sz="2400" b="1" dirty="0" smtClean="0">
                <a:solidFill>
                  <a:srgbClr val="FF0000"/>
                </a:solidFill>
              </a:rPr>
              <a:t>common theme</a:t>
            </a:r>
            <a:r>
              <a:rPr lang="en-IN" sz="2400" dirty="0" smtClean="0">
                <a:solidFill>
                  <a:srgbClr val="FFFF00"/>
                </a:solidFill>
              </a:rPr>
              <a:t>.</a:t>
            </a:r>
            <a:r>
              <a:rPr lang="en-IN" sz="2400" dirty="0" smtClean="0">
                <a:solidFill>
                  <a:srgbClr val="FFFF00"/>
                </a:solidFill>
              </a:rPr>
              <a:t> An </a:t>
            </a:r>
            <a:r>
              <a:rPr lang="en-IN" sz="2400" b="1" dirty="0" smtClean="0">
                <a:solidFill>
                  <a:srgbClr val="FF0000"/>
                </a:solidFill>
              </a:rPr>
              <a:t>Abstract Factory </a:t>
            </a:r>
            <a:r>
              <a:rPr lang="en-IN" sz="2400" dirty="0" smtClean="0">
                <a:solidFill>
                  <a:srgbClr val="FFFF00"/>
                </a:solidFill>
              </a:rPr>
              <a:t>has abstracted out a theme which is shared by the </a:t>
            </a:r>
            <a:r>
              <a:rPr lang="en-IN" sz="2400" b="1" dirty="0" smtClean="0">
                <a:solidFill>
                  <a:srgbClr val="FF0000"/>
                </a:solidFill>
              </a:rPr>
              <a:t>newly created objects.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56176" y="6165304"/>
            <a:ext cx="2808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C000"/>
                </a:solidFill>
              </a:rPr>
              <a:t>@ShankaragoudaG</a:t>
            </a:r>
            <a:endParaRPr lang="en-IN" sz="24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720080"/>
          </a:xfrm>
        </p:spPr>
        <p:txBody>
          <a:bodyPr/>
          <a:lstStyle/>
          <a:p>
            <a:pPr algn="ctr" fontAlgn="base"/>
            <a:r>
              <a:rPr lang="en-IN" dirty="0" smtClean="0"/>
              <a:t>Abstract Factory </a:t>
            </a:r>
            <a:r>
              <a:rPr lang="en-IN" dirty="0" smtClean="0"/>
              <a:t>Pattern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196752"/>
            <a:ext cx="7772400" cy="54006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IN" sz="2400" b="1" dirty="0" smtClean="0">
                <a:solidFill>
                  <a:srgbClr val="FF0000"/>
                </a:solidFill>
              </a:rPr>
              <a:t>Abstract Factory </a:t>
            </a:r>
            <a:r>
              <a:rPr lang="en-IN" sz="2400" dirty="0" smtClean="0">
                <a:solidFill>
                  <a:srgbClr val="FFFF00"/>
                </a:solidFill>
              </a:rPr>
              <a:t>provides interfaces for creating families of related or dependent objects without specifying their </a:t>
            </a:r>
            <a:r>
              <a:rPr lang="en-IN" sz="2400" b="1" dirty="0" smtClean="0">
                <a:solidFill>
                  <a:srgbClr val="FF0000"/>
                </a:solidFill>
              </a:rPr>
              <a:t>concrete classes</a:t>
            </a:r>
            <a:r>
              <a:rPr lang="en-IN" sz="2400" dirty="0" smtClean="0">
                <a:solidFill>
                  <a:srgbClr val="FFFF00"/>
                </a:solidFill>
              </a:rPr>
              <a:t>.</a:t>
            </a:r>
          </a:p>
          <a:p>
            <a:pPr>
              <a:buFont typeface="Wingdings" pitchFamily="2" charset="2"/>
              <a:buChar char="v"/>
            </a:pPr>
            <a:endParaRPr lang="en-IN" sz="2400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FFFF00"/>
                </a:solidFill>
              </a:rPr>
              <a:t>Suppose we have </a:t>
            </a:r>
            <a:r>
              <a:rPr lang="en-IN" sz="2400" b="1" dirty="0" smtClean="0">
                <a:solidFill>
                  <a:srgbClr val="FF0000"/>
                </a:solidFill>
              </a:rPr>
              <a:t>two Abstract Factories </a:t>
            </a:r>
            <a:r>
              <a:rPr lang="en-IN" sz="2400" dirty="0" smtClean="0">
                <a:solidFill>
                  <a:srgbClr val="FFFF00"/>
                </a:solidFill>
              </a:rPr>
              <a:t>whose task it is to </a:t>
            </a:r>
            <a:r>
              <a:rPr lang="en-IN" sz="2400" b="1" dirty="0" smtClean="0">
                <a:solidFill>
                  <a:srgbClr val="FF0000"/>
                </a:solidFill>
              </a:rPr>
              <a:t>create page controls</a:t>
            </a:r>
            <a:r>
              <a:rPr lang="en-IN" sz="2400" dirty="0" smtClean="0">
                <a:solidFill>
                  <a:srgbClr val="FFFF00"/>
                </a:solidFill>
              </a:rPr>
              <a:t>, such as, </a:t>
            </a:r>
            <a:r>
              <a:rPr lang="en-IN" sz="2400" b="1" dirty="0" smtClean="0">
                <a:solidFill>
                  <a:srgbClr val="FF0000"/>
                </a:solidFill>
              </a:rPr>
              <a:t>buttons, textboxes, radio buttons, and listboxes. </a:t>
            </a:r>
          </a:p>
          <a:p>
            <a:pPr>
              <a:buFont typeface="Wingdings" pitchFamily="2" charset="2"/>
              <a:buChar char="v"/>
            </a:pPr>
            <a:endParaRPr lang="en-IN" sz="2400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FFFF00"/>
                </a:solidFill>
              </a:rPr>
              <a:t>One </a:t>
            </a:r>
            <a:r>
              <a:rPr lang="en-IN" sz="2400" dirty="0" smtClean="0">
                <a:solidFill>
                  <a:srgbClr val="FFFF00"/>
                </a:solidFill>
              </a:rPr>
              <a:t>is the </a:t>
            </a:r>
            <a:r>
              <a:rPr lang="en-IN" sz="2400" b="1" dirty="0" smtClean="0">
                <a:solidFill>
                  <a:srgbClr val="FF0000"/>
                </a:solidFill>
              </a:rPr>
              <a:t>Light Factory </a:t>
            </a:r>
            <a:r>
              <a:rPr lang="en-IN" sz="2400" dirty="0" smtClean="0">
                <a:solidFill>
                  <a:srgbClr val="FFFF00"/>
                </a:solidFill>
              </a:rPr>
              <a:t>which creates controls that are </a:t>
            </a:r>
            <a:r>
              <a:rPr lang="en-IN" sz="2400" b="1" dirty="0" smtClean="0">
                <a:solidFill>
                  <a:srgbClr val="FF0000"/>
                </a:solidFill>
              </a:rPr>
              <a:t>white</a:t>
            </a:r>
            <a:r>
              <a:rPr lang="en-IN" sz="2400" dirty="0" smtClean="0">
                <a:solidFill>
                  <a:srgbClr val="FFFF00"/>
                </a:solidFill>
              </a:rPr>
              <a:t> and the other the </a:t>
            </a:r>
            <a:r>
              <a:rPr lang="en-IN" sz="2400" b="1" dirty="0" smtClean="0">
                <a:solidFill>
                  <a:srgbClr val="FF0000"/>
                </a:solidFill>
              </a:rPr>
              <a:t>Dark Factory </a:t>
            </a:r>
            <a:r>
              <a:rPr lang="en-IN" sz="2400" dirty="0" smtClean="0">
                <a:solidFill>
                  <a:srgbClr val="FFFF00"/>
                </a:solidFill>
              </a:rPr>
              <a:t>which creates </a:t>
            </a:r>
            <a:r>
              <a:rPr lang="en-IN" sz="2400" b="1" dirty="0" smtClean="0">
                <a:solidFill>
                  <a:srgbClr val="FF0000"/>
                </a:solidFill>
              </a:rPr>
              <a:t>controls that are black</a:t>
            </a:r>
            <a:r>
              <a:rPr lang="en-IN" sz="2400" dirty="0" smtClean="0">
                <a:solidFill>
                  <a:srgbClr val="FFFF00"/>
                </a:solidFill>
              </a:rPr>
              <a:t>. </a:t>
            </a:r>
            <a:endParaRPr lang="en-IN" sz="2400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IN" sz="2400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FFFF00"/>
                </a:solidFill>
              </a:rPr>
              <a:t>Both </a:t>
            </a:r>
            <a:r>
              <a:rPr lang="en-IN" sz="2400" dirty="0" smtClean="0">
                <a:solidFill>
                  <a:srgbClr val="FFFF00"/>
                </a:solidFill>
              </a:rPr>
              <a:t>Factories creates the </a:t>
            </a:r>
            <a:r>
              <a:rPr lang="en-IN" sz="2400" b="1" dirty="0" smtClean="0">
                <a:solidFill>
                  <a:srgbClr val="FF0000"/>
                </a:solidFill>
              </a:rPr>
              <a:t>same types of controls</a:t>
            </a:r>
            <a:r>
              <a:rPr lang="en-IN" sz="2400" dirty="0" smtClean="0">
                <a:solidFill>
                  <a:srgbClr val="FFFF00"/>
                </a:solidFill>
              </a:rPr>
              <a:t>, but they </a:t>
            </a:r>
            <a:r>
              <a:rPr lang="en-IN" sz="2400" b="1" dirty="0" smtClean="0">
                <a:solidFill>
                  <a:srgbClr val="FF0000"/>
                </a:solidFill>
              </a:rPr>
              <a:t>differ in color, </a:t>
            </a:r>
            <a:r>
              <a:rPr lang="en-IN" sz="2400" dirty="0" smtClean="0">
                <a:solidFill>
                  <a:srgbClr val="FFFF00"/>
                </a:solidFill>
              </a:rPr>
              <a:t>which is their common theme. This is an implementation of the </a:t>
            </a:r>
            <a:r>
              <a:rPr lang="en-IN" sz="2400" b="1" dirty="0" smtClean="0">
                <a:solidFill>
                  <a:srgbClr val="FF0000"/>
                </a:solidFill>
              </a:rPr>
              <a:t>Abstract Factory pattern</a:t>
            </a:r>
            <a:r>
              <a:rPr lang="en-IN" sz="2400" dirty="0" smtClean="0">
                <a:solidFill>
                  <a:srgbClr val="FFFF00"/>
                </a:solidFill>
              </a:rPr>
              <a:t>.</a:t>
            </a:r>
          </a:p>
          <a:p>
            <a:pPr>
              <a:buFont typeface="Wingdings" pitchFamily="2" charset="2"/>
              <a:buChar char="v"/>
            </a:pPr>
            <a:endParaRPr lang="en-IN" sz="2400" b="1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720080"/>
          </a:xfrm>
        </p:spPr>
        <p:txBody>
          <a:bodyPr/>
          <a:lstStyle/>
          <a:p>
            <a:pPr algn="ctr" fontAlgn="base"/>
            <a:r>
              <a:rPr lang="en-IN" dirty="0" smtClean="0"/>
              <a:t>Abstract Factory </a:t>
            </a:r>
            <a:r>
              <a:rPr lang="en-IN" dirty="0" smtClean="0"/>
              <a:t>Pattern Diagram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88840"/>
            <a:ext cx="6912768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720080"/>
          </a:xfrm>
        </p:spPr>
        <p:txBody>
          <a:bodyPr/>
          <a:lstStyle/>
          <a:p>
            <a:pPr algn="ctr" fontAlgn="base"/>
            <a:r>
              <a:rPr lang="en-IN" dirty="0" smtClean="0"/>
              <a:t>Abstract Factory </a:t>
            </a:r>
            <a:r>
              <a:rPr lang="en-IN" dirty="0" smtClean="0"/>
              <a:t>Pattern Participants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556792"/>
            <a:ext cx="7772400" cy="4896544"/>
          </a:xfrm>
        </p:spPr>
        <p:txBody>
          <a:bodyPr>
            <a:normAutofit fontScale="92500" lnSpcReduction="10000"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AbstractFactory</a:t>
            </a:r>
            <a:r>
              <a:rPr lang="en-IN" sz="2400" dirty="0" smtClean="0">
                <a:solidFill>
                  <a:srgbClr val="FFFF00"/>
                </a:solidFill>
              </a:rPr>
              <a:t> -- not used in JavaScript</a:t>
            </a:r>
          </a:p>
          <a:p>
            <a:pPr lvl="1" algn="l"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FFFF00"/>
                </a:solidFill>
              </a:rPr>
              <a:t>declares an interface for creating </a:t>
            </a:r>
            <a:r>
              <a:rPr lang="en-IN" sz="2400" dirty="0" smtClean="0">
                <a:solidFill>
                  <a:srgbClr val="FFFF00"/>
                </a:solidFill>
              </a:rPr>
              <a:t>products</a:t>
            </a:r>
          </a:p>
          <a:p>
            <a:pPr lvl="1" algn="l"/>
            <a:endParaRPr lang="en-IN" sz="2400" dirty="0" smtClean="0">
              <a:solidFill>
                <a:srgbClr val="FFFF00"/>
              </a:solidFill>
            </a:endParaRPr>
          </a:p>
          <a:p>
            <a:r>
              <a:rPr lang="en-IN" sz="2400" b="1" dirty="0" smtClean="0">
                <a:solidFill>
                  <a:srgbClr val="FF0000"/>
                </a:solidFill>
              </a:rPr>
              <a:t>ConcreteFactory </a:t>
            </a:r>
            <a:r>
              <a:rPr lang="en-IN" sz="2400" dirty="0" smtClean="0">
                <a:solidFill>
                  <a:srgbClr val="FFFF00"/>
                </a:solidFill>
              </a:rPr>
              <a:t>-- In example code: EmployeeFactory, </a:t>
            </a:r>
            <a:endParaRPr lang="en-IN" sz="2400" dirty="0" smtClean="0">
              <a:solidFill>
                <a:srgbClr val="FFFF00"/>
              </a:solidFill>
            </a:endParaRPr>
          </a:p>
          <a:p>
            <a:r>
              <a:rPr lang="en-IN" sz="2400" dirty="0" smtClean="0">
                <a:solidFill>
                  <a:srgbClr val="FFFF00"/>
                </a:solidFill>
              </a:rPr>
              <a:t>VendorFactory</a:t>
            </a:r>
            <a:endParaRPr lang="en-IN" sz="2400" dirty="0" smtClean="0">
              <a:solidFill>
                <a:srgbClr val="FFFF00"/>
              </a:solidFill>
            </a:endParaRPr>
          </a:p>
          <a:p>
            <a:pPr lvl="1" algn="l"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FFFF00"/>
                </a:solidFill>
              </a:rPr>
              <a:t>a factory object that 'manufactures' new products</a:t>
            </a:r>
          </a:p>
          <a:p>
            <a:pPr lvl="1" algn="l"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FFFF00"/>
                </a:solidFill>
              </a:rPr>
              <a:t>the create() method returns new </a:t>
            </a:r>
            <a:r>
              <a:rPr lang="en-IN" sz="2400" dirty="0" smtClean="0">
                <a:solidFill>
                  <a:srgbClr val="FFFF00"/>
                </a:solidFill>
              </a:rPr>
              <a:t>products</a:t>
            </a:r>
          </a:p>
          <a:p>
            <a:pPr lvl="1" algn="l"/>
            <a:endParaRPr lang="en-IN" sz="2400" dirty="0" smtClean="0">
              <a:solidFill>
                <a:srgbClr val="FFFF00"/>
              </a:solidFill>
            </a:endParaRPr>
          </a:p>
          <a:p>
            <a:r>
              <a:rPr lang="en-IN" sz="2400" b="1" dirty="0" smtClean="0">
                <a:solidFill>
                  <a:srgbClr val="FF0000"/>
                </a:solidFill>
              </a:rPr>
              <a:t>Products</a:t>
            </a:r>
            <a:r>
              <a:rPr lang="en-IN" sz="2400" dirty="0" smtClean="0">
                <a:solidFill>
                  <a:srgbClr val="FFFF00"/>
                </a:solidFill>
              </a:rPr>
              <a:t> -- In example code: Employee, Vendor</a:t>
            </a:r>
          </a:p>
          <a:p>
            <a:pPr lvl="1" algn="l"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FFFF00"/>
                </a:solidFill>
              </a:rPr>
              <a:t>the product instances being created by the </a:t>
            </a:r>
            <a:r>
              <a:rPr lang="en-IN" sz="2400" dirty="0" smtClean="0">
                <a:solidFill>
                  <a:srgbClr val="FFFF00"/>
                </a:solidFill>
              </a:rPr>
              <a:t>factory</a:t>
            </a:r>
          </a:p>
          <a:p>
            <a:pPr lvl="1" algn="l"/>
            <a:endParaRPr lang="en-IN" sz="2400" dirty="0" smtClean="0">
              <a:solidFill>
                <a:srgbClr val="FFFF00"/>
              </a:solidFill>
            </a:endParaRPr>
          </a:p>
          <a:p>
            <a:r>
              <a:rPr lang="en-IN" sz="2400" b="1" dirty="0" smtClean="0">
                <a:solidFill>
                  <a:srgbClr val="FF0000"/>
                </a:solidFill>
              </a:rPr>
              <a:t>AbstractProduct </a:t>
            </a:r>
            <a:r>
              <a:rPr lang="en-IN" sz="2400" dirty="0" smtClean="0">
                <a:solidFill>
                  <a:srgbClr val="FFFF00"/>
                </a:solidFill>
              </a:rPr>
              <a:t>-- not used in JavaScript</a:t>
            </a:r>
          </a:p>
          <a:p>
            <a:pPr lvl="1" algn="l"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FFFF00"/>
                </a:solidFill>
              </a:rPr>
              <a:t>declares an interface for the products that are being </a:t>
            </a:r>
            <a:r>
              <a:rPr lang="en-IN" sz="2400" dirty="0" smtClean="0">
                <a:solidFill>
                  <a:srgbClr val="FFFF00"/>
                </a:solidFill>
              </a:rPr>
              <a:t>created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720080"/>
          </a:xfrm>
        </p:spPr>
        <p:txBody>
          <a:bodyPr/>
          <a:lstStyle/>
          <a:p>
            <a:pPr algn="ctr"/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196752"/>
            <a:ext cx="7772400" cy="48965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b="1" dirty="0" smtClean="0">
                <a:solidFill>
                  <a:srgbClr val="FF0000"/>
                </a:solidFill>
              </a:rPr>
              <a:t>Two Concrete Factories</a:t>
            </a:r>
            <a:r>
              <a:rPr lang="en-IN" sz="2400" dirty="0" smtClean="0">
                <a:solidFill>
                  <a:srgbClr val="FFFF00"/>
                </a:solidFill>
              </a:rPr>
              <a:t>: </a:t>
            </a:r>
            <a:endParaRPr lang="en-IN" sz="2400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IN" sz="2400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IN" sz="2400" b="1" dirty="0" smtClean="0">
                <a:solidFill>
                  <a:srgbClr val="FF0000"/>
                </a:solidFill>
              </a:rPr>
              <a:t>EmployeeFactory</a:t>
            </a:r>
            <a:r>
              <a:rPr lang="en-IN" sz="2400" dirty="0" smtClean="0">
                <a:solidFill>
                  <a:srgbClr val="FFFF00"/>
                </a:solidFill>
              </a:rPr>
              <a:t> and </a:t>
            </a:r>
            <a:r>
              <a:rPr lang="en-IN" sz="2400" b="1" dirty="0" smtClean="0">
                <a:solidFill>
                  <a:srgbClr val="FF0000"/>
                </a:solidFill>
              </a:rPr>
              <a:t>VendorFactory</a:t>
            </a:r>
            <a:r>
              <a:rPr lang="en-IN" sz="2400" dirty="0" smtClean="0">
                <a:solidFill>
                  <a:srgbClr val="FFFF00"/>
                </a:solidFill>
              </a:rPr>
              <a:t>. </a:t>
            </a:r>
            <a:endParaRPr lang="en-IN" sz="2400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IN" sz="2400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FFFF00"/>
                </a:solidFill>
              </a:rPr>
              <a:t>The </a:t>
            </a:r>
            <a:r>
              <a:rPr lang="en-IN" sz="2400" dirty="0" smtClean="0">
                <a:solidFill>
                  <a:srgbClr val="FFFF00"/>
                </a:solidFill>
              </a:rPr>
              <a:t>first one </a:t>
            </a:r>
            <a:r>
              <a:rPr lang="en-IN" sz="2400" b="1" dirty="0" smtClean="0">
                <a:solidFill>
                  <a:srgbClr val="FF0000"/>
                </a:solidFill>
              </a:rPr>
              <a:t>creates Employee instances</a:t>
            </a:r>
            <a:r>
              <a:rPr lang="en-IN" sz="2400" dirty="0" smtClean="0">
                <a:solidFill>
                  <a:srgbClr val="FFFF00"/>
                </a:solidFill>
              </a:rPr>
              <a:t>, the second one </a:t>
            </a:r>
            <a:r>
              <a:rPr lang="en-IN" sz="2400" b="1" dirty="0" smtClean="0">
                <a:solidFill>
                  <a:srgbClr val="FF0000"/>
                </a:solidFill>
              </a:rPr>
              <a:t>Vendor instances</a:t>
            </a:r>
            <a:r>
              <a:rPr lang="en-IN" sz="2400" dirty="0" smtClean="0">
                <a:solidFill>
                  <a:srgbClr val="FFFF00"/>
                </a:solidFill>
              </a:rPr>
              <a:t>. </a:t>
            </a:r>
            <a:endParaRPr lang="en-IN" sz="2400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IN" sz="2400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FFFF00"/>
                </a:solidFill>
              </a:rPr>
              <a:t>Both </a:t>
            </a:r>
            <a:r>
              <a:rPr lang="en-IN" sz="2400" dirty="0" smtClean="0">
                <a:solidFill>
                  <a:srgbClr val="FFFF00"/>
                </a:solidFill>
              </a:rPr>
              <a:t>products are </a:t>
            </a:r>
            <a:r>
              <a:rPr lang="en-IN" sz="2400" b="1" dirty="0" smtClean="0">
                <a:solidFill>
                  <a:srgbClr val="FF0000"/>
                </a:solidFill>
              </a:rPr>
              <a:t>person types </a:t>
            </a:r>
            <a:r>
              <a:rPr lang="en-IN" sz="2400" dirty="0" smtClean="0">
                <a:solidFill>
                  <a:srgbClr val="FFFF00"/>
                </a:solidFill>
              </a:rPr>
              <a:t>(with the same interface) which </a:t>
            </a:r>
            <a:r>
              <a:rPr lang="en-IN" sz="2400" b="1" dirty="0" smtClean="0">
                <a:solidFill>
                  <a:srgbClr val="FF0000"/>
                </a:solidFill>
              </a:rPr>
              <a:t>allows the client to treat them the same</a:t>
            </a:r>
            <a:r>
              <a:rPr lang="en-IN" sz="2400" dirty="0" smtClean="0">
                <a:solidFill>
                  <a:srgbClr val="FFFF00"/>
                </a:solidFill>
              </a:rPr>
              <a:t>.</a:t>
            </a:r>
          </a:p>
          <a:p>
            <a:pPr>
              <a:buFont typeface="Wingdings" pitchFamily="2" charset="2"/>
              <a:buChar char="v"/>
            </a:pPr>
            <a:endParaRPr lang="en-IN" sz="2400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FFFF00"/>
                </a:solidFill>
              </a:rPr>
              <a:t> </a:t>
            </a:r>
            <a:r>
              <a:rPr lang="en-IN" sz="2400" dirty="0" smtClean="0">
                <a:solidFill>
                  <a:srgbClr val="FFFF00"/>
                </a:solidFill>
              </a:rPr>
              <a:t>An </a:t>
            </a:r>
            <a:r>
              <a:rPr lang="en-IN" sz="2400" b="1" dirty="0" smtClean="0">
                <a:solidFill>
                  <a:srgbClr val="FF0000"/>
                </a:solidFill>
              </a:rPr>
              <a:t>array</a:t>
            </a:r>
            <a:r>
              <a:rPr lang="en-IN" sz="2400" dirty="0" smtClean="0">
                <a:solidFill>
                  <a:srgbClr val="FFFF00"/>
                </a:solidFill>
              </a:rPr>
              <a:t> with </a:t>
            </a:r>
            <a:r>
              <a:rPr lang="en-IN" sz="2400" b="1" dirty="0" smtClean="0">
                <a:solidFill>
                  <a:srgbClr val="FF0000"/>
                </a:solidFill>
              </a:rPr>
              <a:t>two employees </a:t>
            </a:r>
            <a:r>
              <a:rPr lang="en-IN" sz="2400" dirty="0" smtClean="0">
                <a:solidFill>
                  <a:srgbClr val="FFFF00"/>
                </a:solidFill>
              </a:rPr>
              <a:t>and </a:t>
            </a:r>
            <a:r>
              <a:rPr lang="en-IN" sz="2400" b="1" dirty="0" smtClean="0">
                <a:solidFill>
                  <a:srgbClr val="FF0000"/>
                </a:solidFill>
              </a:rPr>
              <a:t>two vendors is created</a:t>
            </a:r>
            <a:r>
              <a:rPr lang="en-IN" sz="2400" dirty="0" smtClean="0">
                <a:solidFill>
                  <a:srgbClr val="FFFF00"/>
                </a:solidFill>
              </a:rPr>
              <a:t>. Each person is then asked to say </a:t>
            </a:r>
            <a:r>
              <a:rPr lang="en-IN" sz="2400" b="1" dirty="0" smtClean="0">
                <a:solidFill>
                  <a:srgbClr val="FF0000"/>
                </a:solidFill>
              </a:rPr>
              <a:t>what and who they are</a:t>
            </a:r>
            <a:r>
              <a:rPr lang="en-IN" sz="2400" b="1" dirty="0" smtClean="0">
                <a:solidFill>
                  <a:srgbClr val="FF0000"/>
                </a:solidFill>
              </a:rPr>
              <a:t>.</a:t>
            </a:r>
            <a:endParaRPr lang="en-IN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de-snapsh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144016"/>
            <a:ext cx="7056784" cy="65973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720080"/>
          </a:xfrm>
        </p:spPr>
        <p:txBody>
          <a:bodyPr/>
          <a:lstStyle/>
          <a:p>
            <a:pPr algn="ctr" fontAlgn="base"/>
            <a:r>
              <a:rPr lang="en-IN" dirty="0" smtClean="0"/>
              <a:t>Useful resources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196752"/>
            <a:ext cx="7772400" cy="48965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b="1" dirty="0" smtClean="0">
                <a:solidFill>
                  <a:srgbClr val="FF0000"/>
                </a:solidFill>
                <a:hlinkClick r:id="rId2"/>
              </a:rPr>
              <a:t>https://www.geeksforgeeks.org/abstract-factory-pattern</a:t>
            </a:r>
            <a:r>
              <a:rPr lang="en-IN" sz="2400" b="1" dirty="0" smtClean="0">
                <a:solidFill>
                  <a:srgbClr val="FF0000"/>
                </a:solidFill>
                <a:hlinkClick r:id="rId2"/>
              </a:rPr>
              <a:t>/</a:t>
            </a:r>
            <a:endParaRPr lang="en-IN" sz="24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IN" sz="24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IN" sz="2400" b="1" dirty="0" smtClean="0">
                <a:solidFill>
                  <a:srgbClr val="FF0000"/>
                </a:solidFill>
                <a:hlinkClick r:id="rId3"/>
              </a:rPr>
              <a:t>https://</a:t>
            </a:r>
            <a:r>
              <a:rPr lang="en-IN" sz="2400" b="1" dirty="0" smtClean="0">
                <a:solidFill>
                  <a:srgbClr val="FF0000"/>
                </a:solidFill>
                <a:hlinkClick r:id="rId3"/>
              </a:rPr>
              <a:t>www.dofactory.com/javascript/design-patterns/abstract-factory</a:t>
            </a:r>
            <a:endParaRPr lang="en-IN" sz="24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IN" sz="24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IN" sz="2400" b="1" dirty="0" smtClean="0">
                <a:solidFill>
                  <a:srgbClr val="FF0000"/>
                </a:solidFill>
                <a:hlinkClick r:id="rId4"/>
              </a:rPr>
              <a:t>https://www.patterns.dev/posts/classic-design-patterns/#</a:t>
            </a:r>
            <a:r>
              <a:rPr lang="en-IN" sz="2400" b="1" dirty="0" smtClean="0">
                <a:solidFill>
                  <a:srgbClr val="FF0000"/>
                </a:solidFill>
                <a:hlinkClick r:id="rId4"/>
              </a:rPr>
              <a:t>factorypatternjavascript</a:t>
            </a:r>
            <a:endParaRPr lang="en-IN" sz="24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IN" sz="24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IN" sz="24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IN" sz="24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IN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36</TotalTime>
  <Words>155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Metro</vt:lpstr>
      <vt:lpstr>Abstract Factory Pattern</vt:lpstr>
      <vt:lpstr>Abstract Factory Pattern</vt:lpstr>
      <vt:lpstr>Abstract Factory Pattern Diagram</vt:lpstr>
      <vt:lpstr>Abstract Factory Pattern Participants</vt:lpstr>
      <vt:lpstr>Example</vt:lpstr>
      <vt:lpstr>Slide 6</vt:lpstr>
      <vt:lpstr>Useful resources</vt:lpstr>
    </vt:vector>
  </TitlesOfParts>
  <Company>Essilor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Factory Pattern</dc:title>
  <dc:creator>SHANKARG</dc:creator>
  <cp:lastModifiedBy>SHANKARG</cp:lastModifiedBy>
  <cp:revision>13</cp:revision>
  <dcterms:created xsi:type="dcterms:W3CDTF">2022-05-27T03:44:36Z</dcterms:created>
  <dcterms:modified xsi:type="dcterms:W3CDTF">2022-05-27T04:21:04Z</dcterms:modified>
</cp:coreProperties>
</file>