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59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DEAA715-7CF8-459F-907F-0043404C0A19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B903462-77BA-4A27-A479-A4C2471769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A715-7CF8-459F-907F-0043404C0A19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3462-77BA-4A27-A479-A4C2471769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A715-7CF8-459F-907F-0043404C0A19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3462-77BA-4A27-A479-A4C2471769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DEAA715-7CF8-459F-907F-0043404C0A19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3462-77BA-4A27-A479-A4C2471769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DEAA715-7CF8-459F-907F-0043404C0A19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B903462-77BA-4A27-A479-A4C2471769F6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DEAA715-7CF8-459F-907F-0043404C0A19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B903462-77BA-4A27-A479-A4C2471769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DEAA715-7CF8-459F-907F-0043404C0A19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B903462-77BA-4A27-A479-A4C2471769F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A715-7CF8-459F-907F-0043404C0A19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3462-77BA-4A27-A479-A4C2471769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DEAA715-7CF8-459F-907F-0043404C0A19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B903462-77BA-4A27-A479-A4C2471769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DEAA715-7CF8-459F-907F-0043404C0A19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B903462-77BA-4A27-A479-A4C2471769F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DEAA715-7CF8-459F-907F-0043404C0A19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B903462-77BA-4A27-A479-A4C2471769F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DEAA715-7CF8-459F-907F-0043404C0A19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B903462-77BA-4A27-A479-A4C2471769F6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factory.com/javascript/design-patterns/builder" TargetMode="External"/><Relationship Id="rId2" Type="http://schemas.openxmlformats.org/officeDocument/2006/relationships/hyperlink" Target="https://www.oreilly.com/library/view/design-patterns-and/9781786463593/0dd5230a-59ad-4d3c-a3a6-509ab2574fc1.x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atterns.dev/posts/classic-design-patterns/#builderpatternjque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6672"/>
            <a:ext cx="8305800" cy="706012"/>
          </a:xfrm>
        </p:spPr>
        <p:txBody>
          <a:bodyPr>
            <a:noAutofit/>
          </a:bodyPr>
          <a:lstStyle/>
          <a:p>
            <a:pPr algn="ctr"/>
            <a:r>
              <a:rPr lang="en-IN" sz="5000" b="1" dirty="0" smtClean="0">
                <a:solidFill>
                  <a:srgbClr val="FFFF00"/>
                </a:solidFill>
              </a:rPr>
              <a:t>Builder </a:t>
            </a:r>
            <a:r>
              <a:rPr lang="en-IN" sz="5000" b="1" dirty="0" smtClean="0">
                <a:solidFill>
                  <a:srgbClr val="FFFF00"/>
                </a:solidFill>
              </a:rPr>
              <a:t> Design Pattern</a:t>
            </a:r>
            <a:endParaRPr lang="en-IN" sz="50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8305800" cy="4752528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sz="2400" b="1" u="sng" dirty="0" smtClean="0">
                <a:solidFill>
                  <a:srgbClr val="00B0F0"/>
                </a:solidFill>
              </a:rPr>
              <a:t>Builder pattern</a:t>
            </a:r>
            <a:r>
              <a:rPr lang="en-IN" sz="2400" b="1" dirty="0" smtClean="0">
                <a:solidFill>
                  <a:srgbClr val="FFC000"/>
                </a:solidFill>
              </a:rPr>
              <a:t> is a design pattern to provide a </a:t>
            </a:r>
            <a:r>
              <a:rPr lang="en-IN" sz="2400" b="1" u="sng" dirty="0" smtClean="0">
                <a:solidFill>
                  <a:srgbClr val="00B0F0"/>
                </a:solidFill>
              </a:rPr>
              <a:t>flexible solution for creating objects</a:t>
            </a:r>
            <a:r>
              <a:rPr lang="en-IN" sz="2400" b="1" dirty="0" smtClean="0">
                <a:solidFill>
                  <a:srgbClr val="FFC000"/>
                </a:solidFill>
              </a:rPr>
              <a:t>. </a:t>
            </a:r>
            <a:r>
              <a:rPr lang="en-IN" sz="2400" b="1" u="sng" dirty="0" smtClean="0">
                <a:solidFill>
                  <a:srgbClr val="00B0F0"/>
                </a:solidFill>
              </a:rPr>
              <a:t>Builder pattern </a:t>
            </a:r>
            <a:r>
              <a:rPr lang="en-IN" sz="2400" b="1" dirty="0" smtClean="0">
                <a:solidFill>
                  <a:srgbClr val="FFC000"/>
                </a:solidFill>
              </a:rPr>
              <a:t>separates the </a:t>
            </a:r>
            <a:r>
              <a:rPr lang="en-IN" sz="2400" b="1" u="sng" dirty="0" smtClean="0">
                <a:solidFill>
                  <a:srgbClr val="00B0F0"/>
                </a:solidFill>
              </a:rPr>
              <a:t>construction of a complex object </a:t>
            </a:r>
            <a:r>
              <a:rPr lang="en-IN" sz="2400" b="1" dirty="0" smtClean="0">
                <a:solidFill>
                  <a:srgbClr val="FFC000"/>
                </a:solidFill>
              </a:rPr>
              <a:t>from its </a:t>
            </a:r>
            <a:r>
              <a:rPr lang="en-IN" sz="2400" b="1" u="sng" dirty="0" smtClean="0">
                <a:solidFill>
                  <a:srgbClr val="00B0F0"/>
                </a:solidFill>
              </a:rPr>
              <a:t>representation.</a:t>
            </a:r>
          </a:p>
          <a:p>
            <a:pPr algn="l">
              <a:buFont typeface="Wingdings" pitchFamily="2" charset="2"/>
              <a:buChar char="v"/>
            </a:pPr>
            <a:endParaRPr lang="en-IN" sz="2400" b="1" dirty="0" smtClean="0">
              <a:solidFill>
                <a:srgbClr val="FFC0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C000"/>
                </a:solidFill>
              </a:rPr>
              <a:t>The</a:t>
            </a:r>
            <a:r>
              <a:rPr lang="en-IN" sz="2400" b="1" dirty="0" smtClean="0">
                <a:solidFill>
                  <a:srgbClr val="FFC000"/>
                </a:solidFill>
              </a:rPr>
              <a:t> </a:t>
            </a:r>
            <a:r>
              <a:rPr lang="en-IN" sz="2400" b="1" i="1" u="sng" dirty="0" smtClean="0">
                <a:solidFill>
                  <a:srgbClr val="00B0F0"/>
                </a:solidFill>
              </a:rPr>
              <a:t>Builder</a:t>
            </a:r>
            <a:r>
              <a:rPr lang="en-IN" sz="2400" b="1" u="sng" dirty="0" smtClean="0">
                <a:solidFill>
                  <a:srgbClr val="00B0F0"/>
                </a:solidFill>
              </a:rPr>
              <a:t> </a:t>
            </a:r>
            <a:r>
              <a:rPr lang="en-IN" sz="2400" b="1" u="sng" dirty="0" smtClean="0">
                <a:solidFill>
                  <a:srgbClr val="00B0F0"/>
                </a:solidFill>
              </a:rPr>
              <a:t>pattern</a:t>
            </a:r>
            <a:r>
              <a:rPr lang="en-IN" sz="2400" b="1" dirty="0" smtClean="0">
                <a:solidFill>
                  <a:srgbClr val="00B0F0"/>
                </a:solidFill>
              </a:rPr>
              <a:t> </a:t>
            </a:r>
            <a:r>
              <a:rPr lang="en-IN" sz="2400" b="1" dirty="0" smtClean="0">
                <a:solidFill>
                  <a:srgbClr val="FFC000"/>
                </a:solidFill>
              </a:rPr>
              <a:t>allows </a:t>
            </a:r>
            <a:r>
              <a:rPr lang="en-IN" sz="2400" b="1" dirty="0" smtClean="0">
                <a:solidFill>
                  <a:srgbClr val="FFC000"/>
                </a:solidFill>
              </a:rPr>
              <a:t>a client to construct a </a:t>
            </a:r>
            <a:r>
              <a:rPr lang="en-IN" sz="2400" b="1" u="sng" dirty="0" smtClean="0">
                <a:solidFill>
                  <a:srgbClr val="00B0F0"/>
                </a:solidFill>
              </a:rPr>
              <a:t>complex object </a:t>
            </a:r>
            <a:r>
              <a:rPr lang="en-IN" sz="2400" b="1" dirty="0" smtClean="0">
                <a:solidFill>
                  <a:srgbClr val="FFC000"/>
                </a:solidFill>
              </a:rPr>
              <a:t>by specifying the </a:t>
            </a:r>
            <a:r>
              <a:rPr lang="en-IN" sz="2400" b="1" u="sng" dirty="0" smtClean="0">
                <a:solidFill>
                  <a:srgbClr val="00B0F0"/>
                </a:solidFill>
              </a:rPr>
              <a:t>type</a:t>
            </a:r>
            <a:r>
              <a:rPr lang="en-IN" sz="2400" b="1" dirty="0" smtClean="0">
                <a:solidFill>
                  <a:srgbClr val="FFC000"/>
                </a:solidFill>
              </a:rPr>
              <a:t> and </a:t>
            </a:r>
            <a:r>
              <a:rPr lang="en-IN" sz="2400" b="1" u="sng" dirty="0" smtClean="0">
                <a:solidFill>
                  <a:srgbClr val="00B0F0"/>
                </a:solidFill>
              </a:rPr>
              <a:t>content</a:t>
            </a:r>
            <a:r>
              <a:rPr lang="en-IN" sz="2400" b="1" dirty="0" smtClean="0">
                <a:solidFill>
                  <a:srgbClr val="FFC000"/>
                </a:solidFill>
              </a:rPr>
              <a:t> only. </a:t>
            </a:r>
            <a:r>
              <a:rPr lang="en-IN" sz="2400" b="1" u="sng" dirty="0" smtClean="0">
                <a:solidFill>
                  <a:srgbClr val="00B0F0"/>
                </a:solidFill>
              </a:rPr>
              <a:t>Construction details</a:t>
            </a:r>
            <a:r>
              <a:rPr lang="en-IN" sz="2400" b="1" dirty="0" smtClean="0">
                <a:solidFill>
                  <a:srgbClr val="00B0F0"/>
                </a:solidFill>
              </a:rPr>
              <a:t> </a:t>
            </a:r>
            <a:r>
              <a:rPr lang="en-IN" sz="2400" b="1" dirty="0" smtClean="0">
                <a:solidFill>
                  <a:srgbClr val="FFC000"/>
                </a:solidFill>
              </a:rPr>
              <a:t>are </a:t>
            </a:r>
            <a:r>
              <a:rPr lang="en-IN" sz="2400" b="1" u="sng" dirty="0" smtClean="0">
                <a:solidFill>
                  <a:srgbClr val="00B0F0"/>
                </a:solidFill>
              </a:rPr>
              <a:t>hidden</a:t>
            </a:r>
            <a:r>
              <a:rPr lang="en-IN" sz="2400" b="1" dirty="0" smtClean="0">
                <a:solidFill>
                  <a:srgbClr val="FFC000"/>
                </a:solidFill>
              </a:rPr>
              <a:t> from the </a:t>
            </a:r>
            <a:r>
              <a:rPr lang="en-IN" sz="2400" b="1" u="sng" dirty="0" smtClean="0">
                <a:solidFill>
                  <a:srgbClr val="00B0F0"/>
                </a:solidFill>
              </a:rPr>
              <a:t>client entirely.</a:t>
            </a:r>
          </a:p>
          <a:p>
            <a:pPr algn="l">
              <a:buFont typeface="Wingdings" pitchFamily="2" charset="2"/>
              <a:buChar char="v"/>
            </a:pPr>
            <a:endParaRPr lang="en-IN" sz="2400" b="1" dirty="0" smtClean="0">
              <a:solidFill>
                <a:srgbClr val="FFC0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sz="2400" b="1" u="sng" dirty="0" smtClean="0">
                <a:solidFill>
                  <a:srgbClr val="00B0F0"/>
                </a:solidFill>
              </a:rPr>
              <a:t>Builder pattern </a:t>
            </a:r>
            <a:r>
              <a:rPr lang="en-IN" sz="2400" b="1" dirty="0" smtClean="0">
                <a:solidFill>
                  <a:srgbClr val="FFC000"/>
                </a:solidFill>
              </a:rPr>
              <a:t>builds a </a:t>
            </a:r>
            <a:r>
              <a:rPr lang="en-IN" sz="2400" b="1" u="sng" dirty="0" smtClean="0">
                <a:solidFill>
                  <a:srgbClr val="00B0F0"/>
                </a:solidFill>
              </a:rPr>
              <a:t>complex object </a:t>
            </a:r>
            <a:r>
              <a:rPr lang="en-IN" sz="2400" b="1" dirty="0" smtClean="0">
                <a:solidFill>
                  <a:srgbClr val="FFC000"/>
                </a:solidFill>
              </a:rPr>
              <a:t>using simple objects by providing a </a:t>
            </a:r>
            <a:r>
              <a:rPr lang="en-IN" sz="2400" b="1" u="sng" dirty="0" smtClean="0">
                <a:solidFill>
                  <a:srgbClr val="00B0F0"/>
                </a:solidFill>
              </a:rPr>
              <a:t>step by step approach</a:t>
            </a:r>
            <a:r>
              <a:rPr lang="en-IN" sz="2400" b="1" dirty="0" smtClean="0">
                <a:solidFill>
                  <a:srgbClr val="FFC000"/>
                </a:solidFill>
              </a:rPr>
              <a:t>. It belongs to the </a:t>
            </a:r>
            <a:r>
              <a:rPr lang="en-IN" sz="2400" b="1" u="sng" dirty="0" smtClean="0">
                <a:solidFill>
                  <a:srgbClr val="00B0F0"/>
                </a:solidFill>
              </a:rPr>
              <a:t>creational </a:t>
            </a:r>
            <a:r>
              <a:rPr lang="en-IN" sz="2400" b="1" u="sng" dirty="0" smtClean="0">
                <a:solidFill>
                  <a:srgbClr val="00B0F0"/>
                </a:solidFill>
              </a:rPr>
              <a:t>patterns.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80752" y="6197242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</a:rPr>
              <a:t>@ShankaragoudaG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6672"/>
            <a:ext cx="8305800" cy="706012"/>
          </a:xfrm>
        </p:spPr>
        <p:txBody>
          <a:bodyPr>
            <a:noAutofit/>
          </a:bodyPr>
          <a:lstStyle/>
          <a:p>
            <a:pPr algn="ctr"/>
            <a:r>
              <a:rPr lang="en-IN" sz="5000" b="1" dirty="0" smtClean="0">
                <a:solidFill>
                  <a:srgbClr val="FFFF00"/>
                </a:solidFill>
              </a:rPr>
              <a:t>Builder </a:t>
            </a:r>
            <a:r>
              <a:rPr lang="en-IN" sz="5000" b="1" dirty="0" smtClean="0">
                <a:solidFill>
                  <a:srgbClr val="FFFF00"/>
                </a:solidFill>
              </a:rPr>
              <a:t> Design Pattern</a:t>
            </a:r>
            <a:endParaRPr lang="en-IN" sz="50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8305800" cy="4752528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C000"/>
                </a:solidFill>
              </a:rPr>
              <a:t>Usually it is the </a:t>
            </a:r>
            <a:r>
              <a:rPr lang="en-IN" sz="2400" b="1" u="sng" dirty="0" smtClean="0">
                <a:solidFill>
                  <a:srgbClr val="00B0F0"/>
                </a:solidFill>
              </a:rPr>
              <a:t>last step </a:t>
            </a:r>
            <a:r>
              <a:rPr lang="en-IN" sz="2400" b="1" dirty="0" smtClean="0">
                <a:solidFill>
                  <a:srgbClr val="FFC000"/>
                </a:solidFill>
              </a:rPr>
              <a:t>that returns the </a:t>
            </a:r>
            <a:r>
              <a:rPr lang="en-IN" sz="2400" b="1" u="sng" dirty="0" smtClean="0">
                <a:solidFill>
                  <a:srgbClr val="00B0F0"/>
                </a:solidFill>
              </a:rPr>
              <a:t>newly created object</a:t>
            </a:r>
            <a:r>
              <a:rPr lang="en-IN" sz="2400" b="1" dirty="0" smtClean="0">
                <a:solidFill>
                  <a:srgbClr val="FFC000"/>
                </a:solidFill>
              </a:rPr>
              <a:t> which makes it easy for a </a:t>
            </a:r>
            <a:r>
              <a:rPr lang="en-IN" sz="2400" b="1" u="sng" dirty="0" smtClean="0">
                <a:solidFill>
                  <a:srgbClr val="00B0F0"/>
                </a:solidFill>
              </a:rPr>
              <a:t>Builder</a:t>
            </a:r>
            <a:r>
              <a:rPr lang="en-IN" sz="2400" b="1" dirty="0" smtClean="0">
                <a:solidFill>
                  <a:srgbClr val="FFC000"/>
                </a:solidFill>
              </a:rPr>
              <a:t> to participate in </a:t>
            </a:r>
            <a:r>
              <a:rPr lang="en-IN" sz="2400" b="1" u="sng" dirty="0" smtClean="0">
                <a:solidFill>
                  <a:srgbClr val="00B0F0"/>
                </a:solidFill>
              </a:rPr>
              <a:t>fluent interfaces </a:t>
            </a:r>
            <a:r>
              <a:rPr lang="en-IN" sz="2400" b="1" dirty="0" smtClean="0">
                <a:solidFill>
                  <a:srgbClr val="FFC000"/>
                </a:solidFill>
              </a:rPr>
              <a:t>in which </a:t>
            </a:r>
            <a:r>
              <a:rPr lang="en-IN" sz="2400" b="1" u="sng" dirty="0" smtClean="0">
                <a:solidFill>
                  <a:srgbClr val="00B0F0"/>
                </a:solidFill>
              </a:rPr>
              <a:t>multiple method calls</a:t>
            </a:r>
            <a:r>
              <a:rPr lang="en-IN" sz="2400" b="1" dirty="0" smtClean="0">
                <a:solidFill>
                  <a:srgbClr val="FFC000"/>
                </a:solidFill>
              </a:rPr>
              <a:t>, separated by </a:t>
            </a:r>
            <a:r>
              <a:rPr lang="en-IN" sz="2400" b="1" u="sng" dirty="0" smtClean="0">
                <a:solidFill>
                  <a:srgbClr val="00B0F0"/>
                </a:solidFill>
              </a:rPr>
              <a:t>dot operators</a:t>
            </a:r>
            <a:r>
              <a:rPr lang="en-IN" sz="2400" b="1" dirty="0" smtClean="0">
                <a:solidFill>
                  <a:srgbClr val="FFC000"/>
                </a:solidFill>
              </a:rPr>
              <a:t>, are chained </a:t>
            </a:r>
            <a:r>
              <a:rPr lang="en-IN" sz="2400" b="1" dirty="0" smtClean="0">
                <a:solidFill>
                  <a:srgbClr val="FFC000"/>
                </a:solidFill>
              </a:rPr>
              <a:t>together.</a:t>
            </a:r>
          </a:p>
          <a:p>
            <a:pPr algn="l">
              <a:buFont typeface="Wingdings" pitchFamily="2" charset="2"/>
              <a:buChar char="v"/>
            </a:pPr>
            <a:endParaRPr lang="en-IN" sz="2400" b="1" dirty="0" smtClean="0">
              <a:solidFill>
                <a:srgbClr val="FFC00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FFC000"/>
                </a:solidFill>
              </a:rPr>
              <a:t>NOTE: </a:t>
            </a:r>
            <a:r>
              <a:rPr lang="en-IN" sz="2400" b="1" u="sng" dirty="0" smtClean="0">
                <a:solidFill>
                  <a:srgbClr val="00B0F0"/>
                </a:solidFill>
              </a:rPr>
              <a:t>fluent interfaces </a:t>
            </a:r>
            <a:r>
              <a:rPr lang="en-IN" sz="2400" b="1" dirty="0" smtClean="0">
                <a:solidFill>
                  <a:srgbClr val="FFC000"/>
                </a:solidFill>
              </a:rPr>
              <a:t>are implementation of the </a:t>
            </a:r>
            <a:r>
              <a:rPr lang="en-IN" sz="2400" b="1" u="sng" dirty="0" smtClean="0">
                <a:solidFill>
                  <a:srgbClr val="00B0F0"/>
                </a:solidFill>
              </a:rPr>
              <a:t>Chaining Pattern </a:t>
            </a:r>
            <a:r>
              <a:rPr lang="en-IN" sz="2400" b="1" dirty="0" smtClean="0">
                <a:solidFill>
                  <a:srgbClr val="FFC000"/>
                </a:solidFill>
              </a:rPr>
              <a:t>as presented in the </a:t>
            </a:r>
            <a:r>
              <a:rPr lang="en-IN" sz="2400" b="1" u="sng" dirty="0" smtClean="0">
                <a:solidFill>
                  <a:srgbClr val="00B0F0"/>
                </a:solidFill>
              </a:rPr>
              <a:t>Modern patterns </a:t>
            </a:r>
            <a:r>
              <a:rPr lang="en-IN" sz="2400" b="1" dirty="0" smtClean="0">
                <a:solidFill>
                  <a:srgbClr val="FFC000"/>
                </a:solidFill>
              </a:rPr>
              <a:t>section.</a:t>
            </a:r>
            <a:endParaRPr lang="en-IN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6672"/>
            <a:ext cx="8305800" cy="706012"/>
          </a:xfrm>
        </p:spPr>
        <p:txBody>
          <a:bodyPr>
            <a:noAutofit/>
          </a:bodyPr>
          <a:lstStyle/>
          <a:p>
            <a:pPr algn="ctr"/>
            <a:r>
              <a:rPr lang="en-IN" sz="5000" b="1" dirty="0" smtClean="0">
                <a:solidFill>
                  <a:srgbClr val="FFFF00"/>
                </a:solidFill>
              </a:rPr>
              <a:t>Diagram</a:t>
            </a:r>
            <a:endParaRPr lang="en-IN" sz="50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67818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6672"/>
            <a:ext cx="8305800" cy="706012"/>
          </a:xfrm>
        </p:spPr>
        <p:txBody>
          <a:bodyPr>
            <a:noAutofit/>
          </a:bodyPr>
          <a:lstStyle/>
          <a:p>
            <a:pPr algn="ctr"/>
            <a:r>
              <a:rPr lang="en-IN" sz="5000" b="1" dirty="0" smtClean="0">
                <a:solidFill>
                  <a:srgbClr val="FFFF00"/>
                </a:solidFill>
              </a:rPr>
              <a:t>Participants</a:t>
            </a:r>
            <a:endParaRPr lang="en-IN" sz="5000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8305800" cy="4968552"/>
          </a:xfrm>
        </p:spPr>
        <p:txBody>
          <a:bodyPr>
            <a:noAutofit/>
          </a:bodyPr>
          <a:lstStyle/>
          <a:p>
            <a:pPr algn="l"/>
            <a:r>
              <a:rPr lang="en-IN" sz="2000" b="1" u="sng" dirty="0" smtClean="0">
                <a:solidFill>
                  <a:srgbClr val="00B0F0"/>
                </a:solidFill>
              </a:rPr>
              <a:t>Director 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000" b="1" dirty="0" smtClean="0">
                <a:solidFill>
                  <a:srgbClr val="FFC000"/>
                </a:solidFill>
              </a:rPr>
              <a:t>constructs products by using the Builder's multistep </a:t>
            </a:r>
            <a:r>
              <a:rPr lang="en-IN" sz="2000" b="1" dirty="0" smtClean="0">
                <a:solidFill>
                  <a:srgbClr val="FFC000"/>
                </a:solidFill>
              </a:rPr>
              <a:t>interface</a:t>
            </a:r>
          </a:p>
          <a:p>
            <a:pPr lvl="1" algn="l"/>
            <a:endParaRPr lang="en-IN" sz="2000" b="1" dirty="0" smtClean="0">
              <a:solidFill>
                <a:srgbClr val="FFC000"/>
              </a:solidFill>
            </a:endParaRPr>
          </a:p>
          <a:p>
            <a:pPr algn="l"/>
            <a:r>
              <a:rPr lang="en-IN" sz="2000" b="1" dirty="0" smtClean="0">
                <a:solidFill>
                  <a:srgbClr val="00B0F0"/>
                </a:solidFill>
              </a:rPr>
              <a:t>Builder -- not used in JavaScript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000" b="1" dirty="0" smtClean="0">
                <a:solidFill>
                  <a:srgbClr val="FFC000"/>
                </a:solidFill>
              </a:rPr>
              <a:t>declares a multistep interface for creating a complex </a:t>
            </a:r>
            <a:r>
              <a:rPr lang="en-IN" sz="2000" b="1" dirty="0" smtClean="0">
                <a:solidFill>
                  <a:srgbClr val="FFC000"/>
                </a:solidFill>
              </a:rPr>
              <a:t>product</a:t>
            </a:r>
          </a:p>
          <a:p>
            <a:pPr lvl="1" algn="l"/>
            <a:endParaRPr lang="en-IN" sz="2000" b="1" dirty="0" smtClean="0">
              <a:solidFill>
                <a:srgbClr val="FFC000"/>
              </a:solidFill>
            </a:endParaRPr>
          </a:p>
          <a:p>
            <a:pPr algn="l"/>
            <a:r>
              <a:rPr lang="en-IN" sz="2000" b="1" dirty="0" smtClean="0">
                <a:solidFill>
                  <a:srgbClr val="00B0F0"/>
                </a:solidFill>
              </a:rPr>
              <a:t>ConcreteBuilder</a:t>
            </a:r>
            <a:endParaRPr lang="en-IN" sz="2000" b="1" dirty="0" smtClean="0">
              <a:solidFill>
                <a:srgbClr val="00B0F0"/>
              </a:solidFill>
            </a:endParaRPr>
          </a:p>
          <a:p>
            <a:pPr lvl="1" algn="l">
              <a:buFont typeface="Wingdings" pitchFamily="2" charset="2"/>
              <a:buChar char="v"/>
            </a:pPr>
            <a:r>
              <a:rPr lang="en-IN" sz="2000" b="1" dirty="0" smtClean="0">
                <a:solidFill>
                  <a:srgbClr val="FFC000"/>
                </a:solidFill>
              </a:rPr>
              <a:t>implements the multistep Builder interface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000" b="1" dirty="0" smtClean="0">
                <a:solidFill>
                  <a:srgbClr val="FFC000"/>
                </a:solidFill>
              </a:rPr>
              <a:t>maintains the product through the assembly process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000" b="1" dirty="0" smtClean="0">
                <a:solidFill>
                  <a:srgbClr val="FFC000"/>
                </a:solidFill>
              </a:rPr>
              <a:t>offers the ability to retrieve the newly created </a:t>
            </a:r>
            <a:r>
              <a:rPr lang="en-IN" sz="2000" b="1" dirty="0" smtClean="0">
                <a:solidFill>
                  <a:srgbClr val="FFC000"/>
                </a:solidFill>
              </a:rPr>
              <a:t>product</a:t>
            </a:r>
          </a:p>
          <a:p>
            <a:pPr lvl="1" algn="l"/>
            <a:endParaRPr lang="en-IN" sz="2000" b="1" dirty="0" smtClean="0">
              <a:solidFill>
                <a:srgbClr val="FFC000"/>
              </a:solidFill>
            </a:endParaRPr>
          </a:p>
          <a:p>
            <a:pPr algn="l"/>
            <a:r>
              <a:rPr lang="en-IN" sz="2000" b="1" dirty="0" smtClean="0">
                <a:solidFill>
                  <a:srgbClr val="00B0F0"/>
                </a:solidFill>
              </a:rPr>
              <a:t>Products </a:t>
            </a:r>
          </a:p>
          <a:p>
            <a:pPr lvl="1" algn="l">
              <a:buFont typeface="Wingdings" pitchFamily="2" charset="2"/>
              <a:buChar char="v"/>
            </a:pPr>
            <a:r>
              <a:rPr lang="en-IN" sz="2000" b="1" dirty="0" smtClean="0">
                <a:solidFill>
                  <a:srgbClr val="FFC000"/>
                </a:solidFill>
              </a:rPr>
              <a:t>represents the complex objects being assembled</a:t>
            </a:r>
            <a:endParaRPr lang="en-IN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46724"/>
            <a:ext cx="3398912" cy="706012"/>
          </a:xfrm>
        </p:spPr>
        <p:txBody>
          <a:bodyPr>
            <a:noAutofit/>
          </a:bodyPr>
          <a:lstStyle/>
          <a:p>
            <a:pPr algn="ctr"/>
            <a:r>
              <a:rPr lang="en-IN" sz="5000" b="1" dirty="0" smtClean="0">
                <a:solidFill>
                  <a:srgbClr val="FFFF00"/>
                </a:solidFill>
              </a:rPr>
              <a:t>Example</a:t>
            </a:r>
            <a:endParaRPr lang="en-IN" sz="5000" dirty="0">
              <a:solidFill>
                <a:srgbClr val="FFFF00"/>
              </a:solidFill>
            </a:endParaRPr>
          </a:p>
        </p:txBody>
      </p:sp>
      <p:pic>
        <p:nvPicPr>
          <p:cNvPr id="4" name="Picture 3" descr="code-snap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4497" y="116632"/>
            <a:ext cx="4855975" cy="65699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6672"/>
            <a:ext cx="8305800" cy="706012"/>
          </a:xfrm>
        </p:spPr>
        <p:txBody>
          <a:bodyPr>
            <a:noAutofit/>
          </a:bodyPr>
          <a:lstStyle/>
          <a:p>
            <a:pPr algn="ctr"/>
            <a:r>
              <a:rPr lang="en-IN" sz="5000" b="1" dirty="0" smtClean="0">
                <a:solidFill>
                  <a:srgbClr val="FFFF00"/>
                </a:solidFill>
              </a:rPr>
              <a:t>Useful Resources</a:t>
            </a:r>
            <a:endParaRPr lang="en-IN" sz="5000" b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8305800" cy="4752528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00B0F0"/>
                </a:solidFill>
                <a:hlinkClick r:id="rId2"/>
              </a:rPr>
              <a:t>https://</a:t>
            </a:r>
            <a:r>
              <a:rPr lang="en-IN" sz="2400" b="1" dirty="0" smtClean="0">
                <a:solidFill>
                  <a:srgbClr val="00B0F0"/>
                </a:solidFill>
                <a:hlinkClick r:id="rId2"/>
              </a:rPr>
              <a:t>www.oreilly.com/library/view/design-patterns-and/9781786463593/0dd5230a-59ad-4d3c-a3a6-509ab2574fc1.xhtml</a:t>
            </a:r>
            <a:endParaRPr lang="en-IN" sz="2400" b="1" dirty="0" smtClean="0">
              <a:solidFill>
                <a:srgbClr val="00B0F0"/>
              </a:solidFill>
            </a:endParaRPr>
          </a:p>
          <a:p>
            <a:pPr algn="l">
              <a:buFont typeface="Wingdings" pitchFamily="2" charset="2"/>
              <a:buChar char="v"/>
            </a:pPr>
            <a:endParaRPr lang="en-IN" sz="2400" b="1" dirty="0" smtClean="0">
              <a:solidFill>
                <a:srgbClr val="00B0F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00B0F0"/>
                </a:solidFill>
                <a:hlinkClick r:id="rId3"/>
              </a:rPr>
              <a:t>https://</a:t>
            </a:r>
            <a:r>
              <a:rPr lang="en-IN" sz="2400" b="1" dirty="0" smtClean="0">
                <a:solidFill>
                  <a:srgbClr val="00B0F0"/>
                </a:solidFill>
                <a:hlinkClick r:id="rId3"/>
              </a:rPr>
              <a:t>www.dofactory.com/javascript/design-patterns/builder</a:t>
            </a:r>
            <a:endParaRPr lang="en-IN" sz="2400" b="1" dirty="0" smtClean="0">
              <a:solidFill>
                <a:srgbClr val="00B0F0"/>
              </a:solidFill>
            </a:endParaRPr>
          </a:p>
          <a:p>
            <a:pPr algn="l">
              <a:buFont typeface="Wingdings" pitchFamily="2" charset="2"/>
              <a:buChar char="v"/>
            </a:pPr>
            <a:endParaRPr lang="en-IN" sz="2400" b="1" dirty="0" smtClean="0">
              <a:solidFill>
                <a:srgbClr val="00B0F0"/>
              </a:solidFill>
            </a:endParaRPr>
          </a:p>
          <a:p>
            <a:pPr algn="l">
              <a:buFont typeface="Wingdings" pitchFamily="2" charset="2"/>
              <a:buChar char="v"/>
            </a:pPr>
            <a:r>
              <a:rPr lang="en-IN" sz="2400" b="1" dirty="0" smtClean="0">
                <a:solidFill>
                  <a:srgbClr val="00B0F0"/>
                </a:solidFill>
                <a:hlinkClick r:id="rId4"/>
              </a:rPr>
              <a:t>https://www.patterns.dev/posts/classic-design-patterns/#</a:t>
            </a:r>
            <a:r>
              <a:rPr lang="en-IN" sz="2400" b="1" dirty="0" smtClean="0">
                <a:solidFill>
                  <a:srgbClr val="00B0F0"/>
                </a:solidFill>
                <a:hlinkClick r:id="rId4"/>
              </a:rPr>
              <a:t>builderpatternjquery</a:t>
            </a:r>
            <a:endParaRPr lang="en-IN" sz="2400" b="1" dirty="0" smtClean="0">
              <a:solidFill>
                <a:srgbClr val="00B0F0"/>
              </a:solidFill>
            </a:endParaRPr>
          </a:p>
          <a:p>
            <a:pPr algn="l">
              <a:buFont typeface="Wingdings" pitchFamily="2" charset="2"/>
              <a:buChar char="v"/>
            </a:pP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51</TotalTime>
  <Words>84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Builder  Design Pattern</vt:lpstr>
      <vt:lpstr>Builder  Design Pattern</vt:lpstr>
      <vt:lpstr>Diagram</vt:lpstr>
      <vt:lpstr>Participants</vt:lpstr>
      <vt:lpstr>Example</vt:lpstr>
      <vt:lpstr>Useful Resources</vt:lpstr>
    </vt:vector>
  </TitlesOfParts>
  <Company>Essilor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 Design Pattern</dc:title>
  <dc:creator>SHANKARG</dc:creator>
  <cp:lastModifiedBy>SHANKARG</cp:lastModifiedBy>
  <cp:revision>17</cp:revision>
  <dcterms:created xsi:type="dcterms:W3CDTF">2022-05-30T03:26:18Z</dcterms:created>
  <dcterms:modified xsi:type="dcterms:W3CDTF">2022-05-30T04:17:57Z</dcterms:modified>
</cp:coreProperties>
</file>