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EC67C6-9AAA-413C-8A59-EA9A51CEDFA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4E8511-4A7C-451A-B66F-97B7D93981D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conceptual_articles/prototype-design-pattern-in-javascript" TargetMode="External"/><Relationship Id="rId2" Type="http://schemas.openxmlformats.org/officeDocument/2006/relationships/hyperlink" Target="https://www.patterns.dev/posts/classic-design-patterns/#prototypepatternjavascri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proto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20" y="404664"/>
            <a:ext cx="6982544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</a:rPr>
              <a:t>Prototype Design Pattern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/>
              <a:t>The </a:t>
            </a:r>
            <a:r>
              <a:rPr lang="en-IN" sz="2400" i="1" dirty="0" smtClean="0">
                <a:solidFill>
                  <a:srgbClr val="FFC000"/>
                </a:solidFill>
              </a:rPr>
              <a:t>Prototype</a:t>
            </a:r>
            <a:r>
              <a:rPr lang="en-IN" sz="2400" dirty="0" smtClean="0">
                <a:solidFill>
                  <a:srgbClr val="FFC000"/>
                </a:solidFill>
              </a:rPr>
              <a:t> Pattern</a:t>
            </a:r>
            <a:r>
              <a:rPr lang="en-IN" sz="2400" b="0" dirty="0" smtClean="0"/>
              <a:t> creates </a:t>
            </a:r>
            <a:r>
              <a:rPr lang="en-IN" sz="2400" dirty="0" smtClean="0"/>
              <a:t>new objects</a:t>
            </a:r>
            <a:r>
              <a:rPr lang="en-IN" sz="2400" b="0" dirty="0" smtClean="0"/>
              <a:t>, but rather than </a:t>
            </a:r>
            <a:r>
              <a:rPr lang="en-IN" sz="2400" dirty="0" smtClean="0"/>
              <a:t>creating non-initialized objects</a:t>
            </a:r>
            <a:r>
              <a:rPr lang="en-IN" sz="2400" b="0" dirty="0" smtClean="0"/>
              <a:t> it returns objects that are initialized with values it copied from a </a:t>
            </a:r>
            <a:r>
              <a:rPr lang="en-IN" sz="2400" u="sng" dirty="0" smtClean="0">
                <a:solidFill>
                  <a:srgbClr val="FFC000"/>
                </a:solidFill>
              </a:rPr>
              <a:t>prototype</a:t>
            </a:r>
            <a:r>
              <a:rPr lang="en-IN" sz="2400" b="0" dirty="0" smtClean="0"/>
              <a:t> - or example - </a:t>
            </a:r>
            <a:r>
              <a:rPr lang="en-IN" sz="2400" dirty="0" smtClean="0">
                <a:solidFill>
                  <a:srgbClr val="FFC000"/>
                </a:solidFill>
              </a:rPr>
              <a:t>object</a:t>
            </a:r>
            <a:r>
              <a:rPr lang="en-IN" sz="2400" b="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r>
              <a:rPr lang="en-IN" sz="2400" b="0" dirty="0" smtClean="0"/>
              <a:t>The </a:t>
            </a:r>
            <a:r>
              <a:rPr lang="en-IN" sz="2400" dirty="0" smtClean="0">
                <a:solidFill>
                  <a:srgbClr val="FFC000"/>
                </a:solidFill>
              </a:rPr>
              <a:t>Prototype pattern</a:t>
            </a:r>
            <a:r>
              <a:rPr lang="en-IN" sz="2400" b="0" dirty="0" smtClean="0"/>
              <a:t> is also referred to as the </a:t>
            </a:r>
            <a:r>
              <a:rPr lang="en-IN" sz="2400" dirty="0" smtClean="0">
                <a:solidFill>
                  <a:srgbClr val="FFC000"/>
                </a:solidFill>
              </a:rPr>
              <a:t>Properties pattern</a:t>
            </a:r>
            <a:r>
              <a:rPr lang="en-IN" sz="2400" b="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r>
              <a:rPr lang="en-IN" sz="2400" b="0" dirty="0" smtClean="0"/>
              <a:t>The </a:t>
            </a:r>
            <a:r>
              <a:rPr lang="en-IN" sz="2400" dirty="0" smtClean="0">
                <a:solidFill>
                  <a:srgbClr val="FFC000"/>
                </a:solidFill>
              </a:rPr>
              <a:t>Prototype </a:t>
            </a:r>
            <a:r>
              <a:rPr lang="en-IN" sz="2400" dirty="0" smtClean="0">
                <a:solidFill>
                  <a:srgbClr val="FFC000"/>
                </a:solidFill>
              </a:rPr>
              <a:t>pattern </a:t>
            </a:r>
            <a:r>
              <a:rPr lang="en-IN" sz="2400" b="0" dirty="0" smtClean="0"/>
              <a:t>as one which creates objects based on </a:t>
            </a:r>
            <a:r>
              <a:rPr lang="en-IN" sz="2400" dirty="0" smtClean="0"/>
              <a:t>a template of an existing object through cloning</a:t>
            </a:r>
            <a:r>
              <a:rPr lang="en-IN" sz="2400" b="0" dirty="0" smtClean="0"/>
              <a:t>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6165304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20" y="831326"/>
            <a:ext cx="6982544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</a:rPr>
              <a:t>Prototype Pattern – </a:t>
            </a:r>
            <a:r>
              <a:rPr lang="en-IN" sz="4000" dirty="0" smtClean="0">
                <a:solidFill>
                  <a:srgbClr val="00B0F0"/>
                </a:solidFill>
              </a:rPr>
              <a:t>Object.Create()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40768"/>
            <a:ext cx="6172200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Object.create</a:t>
            </a:r>
            <a:r>
              <a:rPr lang="en-IN" sz="2400" b="0" dirty="0" smtClean="0"/>
              <a:t> creates an object which has a specified prototype and optionally contains specified properties as well (e.g </a:t>
            </a:r>
            <a:r>
              <a:rPr lang="en-IN" sz="2400" dirty="0" smtClean="0"/>
              <a:t>Object.create( prototype, optionalDescriptorObjects </a:t>
            </a:r>
            <a:r>
              <a:rPr lang="en-IN" sz="2400" dirty="0" smtClean="0"/>
              <a:t>)</a:t>
            </a:r>
            <a:r>
              <a:rPr lang="en-IN" sz="2400" b="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84984"/>
            <a:ext cx="3600400" cy="343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3491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20" y="404664"/>
            <a:ext cx="6982544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</a:rPr>
              <a:t>Example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489654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/>
              <a:t>The </a:t>
            </a:r>
            <a:r>
              <a:rPr lang="en-IN" sz="2400" dirty="0" smtClean="0">
                <a:solidFill>
                  <a:srgbClr val="FFC000"/>
                </a:solidFill>
              </a:rPr>
              <a:t>Prototype pattern </a:t>
            </a:r>
            <a:r>
              <a:rPr lang="en-IN" sz="2400" b="0" dirty="0" smtClean="0"/>
              <a:t>is useful is the </a:t>
            </a:r>
            <a:r>
              <a:rPr lang="en-IN" sz="2400" dirty="0" smtClean="0"/>
              <a:t>initialization of business objects </a:t>
            </a:r>
            <a:r>
              <a:rPr lang="en-IN" sz="2400" b="0" dirty="0" smtClean="0"/>
              <a:t>with values that </a:t>
            </a:r>
            <a:r>
              <a:rPr lang="en-IN" sz="2400" dirty="0" smtClean="0"/>
              <a:t>match the default values </a:t>
            </a:r>
            <a:r>
              <a:rPr lang="en-IN" sz="2400" b="0" dirty="0" smtClean="0"/>
              <a:t>in the </a:t>
            </a:r>
            <a:r>
              <a:rPr lang="en-IN" sz="2400" dirty="0" smtClean="0">
                <a:solidFill>
                  <a:srgbClr val="FFC000"/>
                </a:solidFill>
              </a:rPr>
              <a:t>database</a:t>
            </a:r>
            <a:r>
              <a:rPr lang="en-IN" sz="2400" b="0" dirty="0" smtClean="0"/>
              <a:t>. </a:t>
            </a: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r>
              <a:rPr lang="en-IN" sz="2400" b="0" dirty="0" smtClean="0"/>
              <a:t>The </a:t>
            </a:r>
            <a:r>
              <a:rPr lang="en-IN" sz="2400" dirty="0" smtClean="0">
                <a:solidFill>
                  <a:srgbClr val="FFC000"/>
                </a:solidFill>
              </a:rPr>
              <a:t>prototype</a:t>
            </a:r>
            <a:r>
              <a:rPr lang="en-IN" sz="2400" b="0" dirty="0" smtClean="0"/>
              <a:t> object holds the default values that are </a:t>
            </a:r>
            <a:r>
              <a:rPr lang="en-IN" sz="2400" dirty="0" smtClean="0"/>
              <a:t>copied over </a:t>
            </a:r>
            <a:r>
              <a:rPr lang="en-IN" sz="2400" b="0" dirty="0" smtClean="0"/>
              <a:t>into a newly </a:t>
            </a:r>
            <a:r>
              <a:rPr lang="en-IN" sz="2400" dirty="0" smtClean="0"/>
              <a:t>created business object</a:t>
            </a:r>
            <a:r>
              <a:rPr lang="en-IN" sz="2400" b="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Classical languages </a:t>
            </a:r>
            <a:r>
              <a:rPr lang="en-IN" sz="2400" b="0" dirty="0" smtClean="0"/>
              <a:t>rarely use the </a:t>
            </a:r>
            <a:r>
              <a:rPr lang="en-IN" sz="2400" dirty="0" smtClean="0">
                <a:solidFill>
                  <a:srgbClr val="FFC000"/>
                </a:solidFill>
              </a:rPr>
              <a:t>Prototype pattern</a:t>
            </a:r>
            <a:r>
              <a:rPr lang="en-IN" sz="2400" b="0" dirty="0" smtClean="0"/>
              <a:t>, but </a:t>
            </a:r>
            <a:r>
              <a:rPr lang="en-IN" sz="2400" dirty="0" smtClean="0">
                <a:solidFill>
                  <a:srgbClr val="FFC000"/>
                </a:solidFill>
              </a:rPr>
              <a:t>JavaScript</a:t>
            </a:r>
            <a:r>
              <a:rPr lang="en-IN" sz="2400" b="0" dirty="0" smtClean="0"/>
              <a:t> being a </a:t>
            </a:r>
            <a:r>
              <a:rPr lang="en-IN" sz="2400" dirty="0" smtClean="0">
                <a:solidFill>
                  <a:srgbClr val="FFC000"/>
                </a:solidFill>
              </a:rPr>
              <a:t>prototypal language </a:t>
            </a:r>
            <a:r>
              <a:rPr lang="en-IN" sz="2400" b="0" dirty="0" smtClean="0"/>
              <a:t>uses this pattern in the construction of </a:t>
            </a:r>
            <a:r>
              <a:rPr lang="en-IN" sz="2400" dirty="0" smtClean="0"/>
              <a:t>new objects and their prototypes</a:t>
            </a:r>
            <a:r>
              <a:rPr lang="en-IN" sz="2400" b="0" dirty="0" smtClean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20" y="831326"/>
            <a:ext cx="6982544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</a:rPr>
              <a:t>Prototype Pattern - Diagram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4896544"/>
          </a:xfrm>
        </p:spPr>
        <p:txBody>
          <a:bodyPr>
            <a:normAutofit/>
          </a:bodyPr>
          <a:lstStyle/>
          <a:p>
            <a:r>
              <a:rPr lang="en-IN" sz="2400" u="sng" dirty="0" smtClean="0">
                <a:solidFill>
                  <a:srgbClr val="00B0F0"/>
                </a:solidFill>
              </a:rPr>
              <a:t>Participants:</a:t>
            </a:r>
            <a:endParaRPr lang="en-IN" sz="2400" dirty="0" smtClean="0"/>
          </a:p>
          <a:p>
            <a:r>
              <a:rPr lang="en-IN" dirty="0" smtClean="0">
                <a:solidFill>
                  <a:srgbClr val="FFC000"/>
                </a:solidFill>
              </a:rPr>
              <a:t>Client</a:t>
            </a:r>
            <a:r>
              <a:rPr lang="en-IN" b="0" dirty="0" smtClean="0"/>
              <a:t> -- In example code: the run() function.</a:t>
            </a:r>
          </a:p>
          <a:p>
            <a:pPr lvl="1"/>
            <a:r>
              <a:rPr lang="en-IN" dirty="0" smtClean="0"/>
              <a:t>creates a new object by asking a prototype to clone </a:t>
            </a:r>
            <a:r>
              <a:rPr lang="en-IN" dirty="0" smtClean="0"/>
              <a:t>itself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C000"/>
                </a:solidFill>
              </a:rPr>
              <a:t>Prototype</a:t>
            </a:r>
            <a:r>
              <a:rPr lang="en-IN" b="0" dirty="0" smtClean="0"/>
              <a:t> -- In example code: </a:t>
            </a:r>
            <a:r>
              <a:rPr lang="en-IN" dirty="0" smtClean="0">
                <a:solidFill>
                  <a:srgbClr val="00B0F0"/>
                </a:solidFill>
              </a:rPr>
              <a:t>CustomerPrototype</a:t>
            </a:r>
          </a:p>
          <a:p>
            <a:pPr lvl="1"/>
            <a:r>
              <a:rPr lang="en-IN" dirty="0" smtClean="0"/>
              <a:t>creates an interfaces to clone </a:t>
            </a:r>
            <a:r>
              <a:rPr lang="en-IN" dirty="0" smtClean="0"/>
              <a:t>itself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C000"/>
                </a:solidFill>
              </a:rPr>
              <a:t>Clones</a:t>
            </a:r>
            <a:r>
              <a:rPr lang="en-IN" b="0" dirty="0" smtClean="0"/>
              <a:t> -- In example code: </a:t>
            </a:r>
            <a:r>
              <a:rPr lang="en-IN" dirty="0" smtClean="0">
                <a:solidFill>
                  <a:srgbClr val="00B0F0"/>
                </a:solidFill>
              </a:rPr>
              <a:t>Customer</a:t>
            </a:r>
          </a:p>
          <a:p>
            <a:pPr lvl="1"/>
            <a:r>
              <a:rPr lang="en-IN" dirty="0" smtClean="0"/>
              <a:t>the cloned objects that are being created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085184"/>
            <a:ext cx="3334578" cy="161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31840" y="54452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Diagram-&gt;</a:t>
            </a:r>
            <a:endParaRPr lang="en-IN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capture-dofactory-javascript-design-patterns-prototype-2022-05-17-09_07_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0"/>
            <a:ext cx="6192688" cy="6741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920" y="476672"/>
            <a:ext cx="6982544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</a:rPr>
              <a:t>Useful Resources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172200" cy="4896544"/>
          </a:xfrm>
        </p:spPr>
        <p:txBody>
          <a:bodyPr>
            <a:normAutofit/>
          </a:bodyPr>
          <a:lstStyle/>
          <a:p>
            <a:r>
              <a:rPr lang="en-IN" sz="2400" u="sng" dirty="0" smtClean="0">
                <a:solidFill>
                  <a:srgbClr val="00B0F0"/>
                </a:solidFill>
                <a:hlinkClick r:id="rId2"/>
              </a:rPr>
              <a:t>https://www.patterns.dev/posts/classic-design-patterns/#</a:t>
            </a:r>
            <a:r>
              <a:rPr lang="en-IN" sz="2400" u="sng" dirty="0" smtClean="0">
                <a:solidFill>
                  <a:srgbClr val="00B0F0"/>
                </a:solidFill>
                <a:hlinkClick r:id="rId2"/>
              </a:rPr>
              <a:t>prototypepatternjavascript</a:t>
            </a:r>
            <a:endParaRPr lang="en-IN" sz="2400" u="sng" dirty="0" smtClean="0">
              <a:solidFill>
                <a:srgbClr val="00B0F0"/>
              </a:solidFill>
            </a:endParaRPr>
          </a:p>
          <a:p>
            <a:endParaRPr lang="en-IN" sz="2400" u="sng" dirty="0" smtClean="0">
              <a:solidFill>
                <a:srgbClr val="00B0F0"/>
              </a:solidFill>
            </a:endParaRPr>
          </a:p>
          <a:p>
            <a:r>
              <a:rPr lang="en-IN" sz="2400" dirty="0" smtClean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www.digitalocean.com/community/conceptual_articles/prototype-design-pattern-in-javascript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>
                <a:hlinkClick r:id="rId4"/>
              </a:rPr>
              <a:t>https://</a:t>
            </a:r>
            <a:r>
              <a:rPr lang="en-IN" sz="2400" dirty="0" smtClean="0">
                <a:hlinkClick r:id="rId4"/>
              </a:rPr>
              <a:t>www.dofactory.com/javascript/design-patterns/prototype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</TotalTime>
  <Words>102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Prototype Design Pattern</vt:lpstr>
      <vt:lpstr>Prototype Pattern – Object.Create()</vt:lpstr>
      <vt:lpstr>Example</vt:lpstr>
      <vt:lpstr>Prototype Pattern - Diagram</vt:lpstr>
      <vt:lpstr>Slide 5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</dc:title>
  <dc:creator>SHANKARG</dc:creator>
  <cp:lastModifiedBy>SHANKARG</cp:lastModifiedBy>
  <cp:revision>10</cp:revision>
  <dcterms:created xsi:type="dcterms:W3CDTF">2022-05-17T03:17:32Z</dcterms:created>
  <dcterms:modified xsi:type="dcterms:W3CDTF">2022-05-17T03:42:28Z</dcterms:modified>
</cp:coreProperties>
</file>