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4" r:id="rId4"/>
    <p:sldId id="263" r:id="rId5"/>
    <p:sldId id="262" r:id="rId6"/>
    <p:sldId id="261" r:id="rId7"/>
    <p:sldId id="270" r:id="rId8"/>
    <p:sldId id="260" r:id="rId9"/>
    <p:sldId id="259" r:id="rId10"/>
    <p:sldId id="258" r:id="rId11"/>
    <p:sldId id="257" r:id="rId12"/>
    <p:sldId id="269" r:id="rId13"/>
    <p:sldId id="268" r:id="rId14"/>
    <p:sldId id="267" r:id="rId15"/>
    <p:sldId id="266" r:id="rId16"/>
    <p:sldId id="275" r:id="rId17"/>
    <p:sldId id="271" r:id="rId18"/>
    <p:sldId id="272"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2AD7E8A-4363-4D3E-9133-29AD6FFACC22}" type="datetimeFigureOut">
              <a:rPr lang="en-IN" smtClean="0"/>
              <a:t>26-05-2022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21B88834-D7A0-4CF8-AEDA-76D54A38BBA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AD7E8A-4363-4D3E-9133-29AD6FFACC22}"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88834-D7A0-4CF8-AEDA-76D54A38BBA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AD7E8A-4363-4D3E-9133-29AD6FFACC22}"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88834-D7A0-4CF8-AEDA-76D54A38BBA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AD7E8A-4363-4D3E-9133-29AD6FFACC22}"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88834-D7A0-4CF8-AEDA-76D54A38BBA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2AD7E8A-4363-4D3E-9133-29AD6FFACC22}"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88834-D7A0-4CF8-AEDA-76D54A38BBA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AD7E8A-4363-4D3E-9133-29AD6FFACC22}"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B88834-D7A0-4CF8-AEDA-76D54A38BBA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2AD7E8A-4363-4D3E-9133-29AD6FFACC22}" type="datetimeFigureOut">
              <a:rPr lang="en-IN" smtClean="0"/>
              <a:t>26-05-2022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B88834-D7A0-4CF8-AEDA-76D54A38BBA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2AD7E8A-4363-4D3E-9133-29AD6FFACC22}" type="datetimeFigureOut">
              <a:rPr lang="en-IN" smtClean="0"/>
              <a:t>26-05-2022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B88834-D7A0-4CF8-AEDA-76D54A38BBA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AD7E8A-4363-4D3E-9133-29AD6FFACC22}" type="datetimeFigureOut">
              <a:rPr lang="en-IN" smtClean="0"/>
              <a:t>26-05-2022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B88834-D7A0-4CF8-AEDA-76D54A38BBA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AD7E8A-4363-4D3E-9133-29AD6FFACC22}"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B88834-D7A0-4CF8-AEDA-76D54A38BBA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2AD7E8A-4363-4D3E-9133-29AD6FFACC22}"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21B88834-D7A0-4CF8-AEDA-76D54A38BBA3}"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2AD7E8A-4363-4D3E-9133-29AD6FFACC22}" type="datetimeFigureOut">
              <a:rPr lang="en-IN" smtClean="0"/>
              <a:t>26-05-2022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1B88834-D7A0-4CF8-AEDA-76D54A38BBA3}"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educative.io/collection/page/5429798910296064/5725579815944192/4966643919749120"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educative.io/collection/page/5429798910296064/5725579815944192/5161641743220736"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patterns.dev/posts/classic-design-patterns/#detailmvcmvp" TargetMode="External"/><Relationship Id="rId2" Type="http://schemas.openxmlformats.org/officeDocument/2006/relationships/hyperlink" Target="https://www.oreilly.com/library/view/learning-javascript-design/9781449334840/ch10.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aniarascia.com/javascript-mvc-todo-app/"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20688"/>
            <a:ext cx="7851648" cy="779512"/>
          </a:xfrm>
        </p:spPr>
        <p:txBody>
          <a:bodyPr>
            <a:normAutofit fontScale="90000"/>
          </a:bodyPr>
          <a:lstStyle/>
          <a:p>
            <a:pPr algn="ctr"/>
            <a:r>
              <a:rPr lang="en-IN" dirty="0" smtClean="0">
                <a:solidFill>
                  <a:schemeClr val="accent1"/>
                </a:solidFill>
              </a:rPr>
              <a:t>MV* </a:t>
            </a:r>
            <a:r>
              <a:rPr lang="en-IN" dirty="0" smtClean="0">
                <a:solidFill>
                  <a:schemeClr val="accent1"/>
                </a:solidFill>
              </a:rPr>
              <a:t>Design Patterns</a:t>
            </a:r>
            <a:endParaRPr lang="en-IN" dirty="0">
              <a:solidFill>
                <a:schemeClr val="accent1"/>
              </a:solidFill>
            </a:endParaRPr>
          </a:p>
        </p:txBody>
      </p:sp>
      <p:sp>
        <p:nvSpPr>
          <p:cNvPr id="3" name="Subtitle 2"/>
          <p:cNvSpPr>
            <a:spLocks noGrp="1"/>
          </p:cNvSpPr>
          <p:nvPr>
            <p:ph type="subTitle" idx="1"/>
          </p:nvPr>
        </p:nvSpPr>
        <p:spPr>
          <a:xfrm>
            <a:off x="533400" y="1588832"/>
            <a:ext cx="7854696" cy="4288440"/>
          </a:xfrm>
        </p:spPr>
        <p:txBody>
          <a:bodyPr>
            <a:normAutofit/>
          </a:bodyPr>
          <a:lstStyle/>
          <a:p>
            <a:pPr algn="l"/>
            <a:r>
              <a:rPr lang="en-IN" sz="2400" b="1" dirty="0" smtClean="0">
                <a:solidFill>
                  <a:srgbClr val="FFC000"/>
                </a:solidFill>
              </a:rPr>
              <a:t>Model View Design Pattern </a:t>
            </a:r>
            <a:r>
              <a:rPr lang="en-IN" sz="2400" dirty="0" smtClean="0">
                <a:solidFill>
                  <a:srgbClr val="FFFF00"/>
                </a:solidFill>
              </a:rPr>
              <a:t>as three </a:t>
            </a:r>
            <a:r>
              <a:rPr lang="en-IN" sz="2400" dirty="0" smtClean="0">
                <a:solidFill>
                  <a:srgbClr val="FFFF00"/>
                </a:solidFill>
              </a:rPr>
              <a:t>architectural </a:t>
            </a:r>
            <a:r>
              <a:rPr lang="en-IN" sz="2400" dirty="0" smtClean="0">
                <a:solidFill>
                  <a:srgbClr val="FFFF00"/>
                </a:solidFill>
              </a:rPr>
              <a:t>patterns:</a:t>
            </a:r>
          </a:p>
          <a:p>
            <a:pPr algn="l"/>
            <a:endParaRPr lang="en-IN" sz="2400" dirty="0" smtClean="0">
              <a:solidFill>
                <a:srgbClr val="FFFF00"/>
              </a:solidFill>
            </a:endParaRPr>
          </a:p>
          <a:p>
            <a:pPr algn="l">
              <a:buFont typeface="Wingdings" pitchFamily="2" charset="2"/>
              <a:buChar char="v"/>
            </a:pPr>
            <a:r>
              <a:rPr lang="en-IN" sz="2400" dirty="0" smtClean="0">
                <a:solidFill>
                  <a:srgbClr val="FFFF00"/>
                </a:solidFill>
              </a:rPr>
              <a:t>MVC (Model-View-Controller</a:t>
            </a:r>
            <a:r>
              <a:rPr lang="en-IN" sz="2400" dirty="0" smtClean="0">
                <a:solidFill>
                  <a:srgbClr val="FFFF00"/>
                </a:solidFill>
              </a:rPr>
              <a:t>)</a:t>
            </a:r>
          </a:p>
          <a:p>
            <a:pPr algn="l">
              <a:buFont typeface="Wingdings" pitchFamily="2" charset="2"/>
              <a:buChar char="v"/>
            </a:pPr>
            <a:r>
              <a:rPr lang="en-IN" sz="2400" dirty="0" smtClean="0">
                <a:solidFill>
                  <a:srgbClr val="FFFF00"/>
                </a:solidFill>
              </a:rPr>
              <a:t>MVP </a:t>
            </a:r>
            <a:r>
              <a:rPr lang="en-IN" sz="2400" dirty="0" smtClean="0">
                <a:solidFill>
                  <a:srgbClr val="FFFF00"/>
                </a:solidFill>
              </a:rPr>
              <a:t>(Model-View-Presenter</a:t>
            </a:r>
            <a:r>
              <a:rPr lang="en-IN" sz="2400" dirty="0" smtClean="0">
                <a:solidFill>
                  <a:srgbClr val="FFFF00"/>
                </a:solidFill>
              </a:rPr>
              <a:t>) </a:t>
            </a:r>
            <a:r>
              <a:rPr lang="en-IN" sz="2400" dirty="0" smtClean="0">
                <a:solidFill>
                  <a:srgbClr val="FFFF00"/>
                </a:solidFill>
              </a:rPr>
              <a:t>and </a:t>
            </a:r>
            <a:endParaRPr lang="en-IN" sz="2400" dirty="0" smtClean="0">
              <a:solidFill>
                <a:srgbClr val="FFFF00"/>
              </a:solidFill>
            </a:endParaRPr>
          </a:p>
          <a:p>
            <a:pPr algn="l">
              <a:buFont typeface="Wingdings" pitchFamily="2" charset="2"/>
              <a:buChar char="v"/>
            </a:pPr>
            <a:r>
              <a:rPr lang="en-IN" sz="2400" dirty="0" smtClean="0">
                <a:solidFill>
                  <a:srgbClr val="FFFF00"/>
                </a:solidFill>
              </a:rPr>
              <a:t>MVVM </a:t>
            </a:r>
            <a:r>
              <a:rPr lang="en-IN" sz="2400" dirty="0" smtClean="0">
                <a:solidFill>
                  <a:srgbClr val="FFFF00"/>
                </a:solidFill>
              </a:rPr>
              <a:t>(Model-View-ViewModel</a:t>
            </a:r>
            <a:r>
              <a:rPr lang="en-IN" sz="2400" dirty="0" smtClean="0">
                <a:solidFill>
                  <a:srgbClr val="FFFF00"/>
                </a:solidFill>
              </a:rPr>
              <a:t>)</a:t>
            </a:r>
          </a:p>
          <a:p>
            <a:pPr algn="l">
              <a:buFont typeface="Wingdings" pitchFamily="2" charset="2"/>
              <a:buChar char="v"/>
            </a:pPr>
            <a:endParaRPr lang="en-IN" sz="2400" dirty="0" smtClean="0">
              <a:solidFill>
                <a:srgbClr val="FFFF00"/>
              </a:solidFill>
            </a:endParaRPr>
          </a:p>
          <a:p>
            <a:pPr algn="l"/>
            <a:r>
              <a:rPr lang="en-IN" sz="2400" dirty="0" smtClean="0">
                <a:solidFill>
                  <a:srgbClr val="FFFF00"/>
                </a:solidFill>
              </a:rPr>
              <a:t>These </a:t>
            </a:r>
            <a:r>
              <a:rPr lang="en-IN" sz="2400" dirty="0" smtClean="0">
                <a:solidFill>
                  <a:srgbClr val="FFFF00"/>
                </a:solidFill>
              </a:rPr>
              <a:t>patterns have been heavily used for </a:t>
            </a:r>
            <a:r>
              <a:rPr lang="en-IN" sz="2400" dirty="0" smtClean="0">
                <a:solidFill>
                  <a:srgbClr val="FFC000"/>
                </a:solidFill>
              </a:rPr>
              <a:t>structuring desktop</a:t>
            </a:r>
            <a:r>
              <a:rPr lang="en-IN" sz="2400" dirty="0" smtClean="0">
                <a:solidFill>
                  <a:srgbClr val="FFFF00"/>
                </a:solidFill>
              </a:rPr>
              <a:t> and </a:t>
            </a:r>
            <a:r>
              <a:rPr lang="en-IN" sz="2400" dirty="0" smtClean="0">
                <a:solidFill>
                  <a:srgbClr val="FFC000"/>
                </a:solidFill>
              </a:rPr>
              <a:t>server-side </a:t>
            </a:r>
            <a:r>
              <a:rPr lang="en-IN" sz="2400" dirty="0" smtClean="0">
                <a:solidFill>
                  <a:srgbClr val="FFC000"/>
                </a:solidFill>
              </a:rPr>
              <a:t>applications</a:t>
            </a:r>
            <a:r>
              <a:rPr lang="en-IN" sz="2400" dirty="0" smtClean="0">
                <a:solidFill>
                  <a:srgbClr val="FFFF00"/>
                </a:solidFill>
              </a:rPr>
              <a:t>.</a:t>
            </a:r>
            <a:endParaRPr lang="en-IN" sz="2400" dirty="0" smtClean="0">
              <a:solidFill>
                <a:srgbClr val="FFFF00"/>
              </a:solidFill>
            </a:endParaRPr>
          </a:p>
          <a:p>
            <a:pPr algn="l"/>
            <a:endParaRPr lang="en-IN" sz="2400" dirty="0">
              <a:solidFill>
                <a:srgbClr val="FFFF00"/>
              </a:solidFill>
            </a:endParaRPr>
          </a:p>
        </p:txBody>
      </p:sp>
      <p:sp>
        <p:nvSpPr>
          <p:cNvPr id="4" name="TextBox 3"/>
          <p:cNvSpPr txBox="1"/>
          <p:nvPr/>
        </p:nvSpPr>
        <p:spPr>
          <a:xfrm>
            <a:off x="6337998" y="6093296"/>
            <a:ext cx="2482474" cy="400110"/>
          </a:xfrm>
          <a:prstGeom prst="rect">
            <a:avLst/>
          </a:prstGeom>
          <a:noFill/>
          <a:ln>
            <a:solidFill>
              <a:srgbClr val="FFC000"/>
            </a:solidFill>
          </a:ln>
        </p:spPr>
        <p:txBody>
          <a:bodyPr wrap="none" rtlCol="0">
            <a:spAutoFit/>
          </a:bodyPr>
          <a:lstStyle/>
          <a:p>
            <a:pPr algn="ctr"/>
            <a:r>
              <a:rPr lang="en-IN" sz="2000" b="1" dirty="0" smtClean="0">
                <a:solidFill>
                  <a:srgbClr val="00B0F0"/>
                </a:solidFill>
              </a:rPr>
              <a:t>@ShankaragoudaG</a:t>
            </a:r>
            <a:endParaRPr lang="en-IN" sz="2000" b="1" dirty="0">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20688"/>
            <a:ext cx="7851648" cy="779512"/>
          </a:xfrm>
        </p:spPr>
        <p:txBody>
          <a:bodyPr>
            <a:normAutofit fontScale="90000"/>
          </a:bodyPr>
          <a:lstStyle/>
          <a:p>
            <a:pPr algn="ctr"/>
            <a:r>
              <a:rPr lang="en-IN" dirty="0" smtClean="0">
                <a:solidFill>
                  <a:schemeClr val="accent1"/>
                </a:solidFill>
              </a:rPr>
              <a:t>MVP Pattern Frameworks</a:t>
            </a:r>
            <a:endParaRPr lang="en-IN" dirty="0">
              <a:solidFill>
                <a:schemeClr val="accent1"/>
              </a:solidFill>
            </a:endParaRPr>
          </a:p>
        </p:txBody>
      </p:sp>
      <p:sp>
        <p:nvSpPr>
          <p:cNvPr id="3" name="Subtitle 2"/>
          <p:cNvSpPr>
            <a:spLocks noGrp="1"/>
          </p:cNvSpPr>
          <p:nvPr>
            <p:ph type="subTitle" idx="1"/>
          </p:nvPr>
        </p:nvSpPr>
        <p:spPr>
          <a:xfrm>
            <a:off x="533400" y="1588832"/>
            <a:ext cx="7854696" cy="4288440"/>
          </a:xfrm>
        </p:spPr>
        <p:txBody>
          <a:bodyPr>
            <a:normAutofit/>
          </a:bodyPr>
          <a:lstStyle/>
          <a:p>
            <a:pPr algn="l">
              <a:buFont typeface="Wingdings" pitchFamily="2" charset="2"/>
              <a:buChar char="v"/>
            </a:pPr>
            <a:r>
              <a:rPr lang="en-IN" sz="2400" dirty="0" smtClean="0">
                <a:solidFill>
                  <a:srgbClr val="FFFF00"/>
                </a:solidFill>
              </a:rPr>
              <a:t>ASP.NET</a:t>
            </a:r>
          </a:p>
          <a:p>
            <a:pPr algn="l">
              <a:buFont typeface="Wingdings" pitchFamily="2" charset="2"/>
              <a:buChar char="v"/>
            </a:pPr>
            <a:r>
              <a:rPr lang="en-IN" sz="2400" dirty="0" smtClean="0">
                <a:solidFill>
                  <a:srgbClr val="FFFF00"/>
                </a:solidFill>
              </a:rPr>
              <a:t> GWT (</a:t>
            </a:r>
            <a:r>
              <a:rPr lang="en-IN" sz="2400" dirty="0" smtClean="0">
                <a:solidFill>
                  <a:srgbClr val="FFFF00"/>
                </a:solidFill>
              </a:rPr>
              <a:t>Google Web </a:t>
            </a:r>
            <a:r>
              <a:rPr lang="en-IN" sz="2400" dirty="0" smtClean="0">
                <a:solidFill>
                  <a:srgbClr val="FFFF00"/>
                </a:solidFill>
              </a:rPr>
              <a:t>Toolkit)</a:t>
            </a:r>
          </a:p>
          <a:p>
            <a:pPr algn="l">
              <a:buFont typeface="Wingdings" pitchFamily="2" charset="2"/>
              <a:buChar char="v"/>
            </a:pPr>
            <a:r>
              <a:rPr lang="en-IN" sz="2400" dirty="0" smtClean="0">
                <a:solidFill>
                  <a:srgbClr val="FFFF00"/>
                </a:solidFill>
              </a:rPr>
              <a:t>Abstract Window </a:t>
            </a:r>
            <a:r>
              <a:rPr lang="en-IN" sz="2400" dirty="0" smtClean="0">
                <a:solidFill>
                  <a:srgbClr val="FFFF00"/>
                </a:solidFill>
              </a:rPr>
              <a:t>Toolkit</a:t>
            </a:r>
          </a:p>
          <a:p>
            <a:pPr algn="l">
              <a:buFont typeface="Wingdings" pitchFamily="2" charset="2"/>
              <a:buChar char="v"/>
            </a:pPr>
            <a:r>
              <a:rPr lang="en-IN" sz="2400" dirty="0" smtClean="0">
                <a:solidFill>
                  <a:srgbClr val="FFFF00"/>
                </a:solidFill>
              </a:rPr>
              <a:t>Standard </a:t>
            </a:r>
            <a:r>
              <a:rPr lang="en-IN" sz="2400" dirty="0" smtClean="0">
                <a:solidFill>
                  <a:srgbClr val="FFFF00"/>
                </a:solidFill>
              </a:rPr>
              <a:t>Widget </a:t>
            </a:r>
            <a:r>
              <a:rPr lang="en-IN" sz="2400" dirty="0" smtClean="0">
                <a:solidFill>
                  <a:srgbClr val="FFFF00"/>
                </a:solidFill>
              </a:rPr>
              <a:t>Toolkit</a:t>
            </a:r>
          </a:p>
          <a:p>
            <a:pPr algn="l">
              <a:buFont typeface="Wingdings" pitchFamily="2" charset="2"/>
              <a:buChar char="v"/>
            </a:pPr>
            <a:r>
              <a:rPr lang="en-IN" sz="2400" dirty="0" smtClean="0">
                <a:solidFill>
                  <a:srgbClr val="FFFF00"/>
                </a:solidFill>
              </a:rPr>
              <a:t>CodeIgniter</a:t>
            </a:r>
          </a:p>
          <a:p>
            <a:pPr algn="l">
              <a:buFont typeface="Wingdings" pitchFamily="2" charset="2"/>
              <a:buChar char="v"/>
            </a:pPr>
            <a:r>
              <a:rPr lang="en-IN" sz="2400" dirty="0" smtClean="0">
                <a:solidFill>
                  <a:srgbClr val="FFFF00"/>
                </a:solidFill>
              </a:rPr>
              <a:t>Laravel</a:t>
            </a:r>
          </a:p>
          <a:p>
            <a:pPr algn="l">
              <a:buFont typeface="Wingdings" pitchFamily="2" charset="2"/>
              <a:buChar char="v"/>
            </a:pPr>
            <a:r>
              <a:rPr lang="en-IN" sz="2400" dirty="0" smtClean="0">
                <a:solidFill>
                  <a:srgbClr val="FFFF00"/>
                </a:solidFill>
              </a:rPr>
              <a:t>Nette </a:t>
            </a:r>
            <a:r>
              <a:rPr lang="en-IN" sz="2400" dirty="0" smtClean="0">
                <a:solidFill>
                  <a:srgbClr val="FFFF00"/>
                </a:solidFill>
              </a:rPr>
              <a:t>Framework</a:t>
            </a:r>
          </a:p>
          <a:p>
            <a:pPr algn="l">
              <a:buFont typeface="Wingdings" pitchFamily="2" charset="2"/>
              <a:buChar char="v"/>
            </a:pPr>
            <a:r>
              <a:rPr lang="en-IN" sz="2400" dirty="0" smtClean="0">
                <a:solidFill>
                  <a:srgbClr val="FFFF00"/>
                </a:solidFill>
              </a:rPr>
              <a:t>Backbone.js</a:t>
            </a:r>
          </a:p>
          <a:p>
            <a:pPr algn="l">
              <a:buFont typeface="Wingdings" pitchFamily="2" charset="2"/>
              <a:buChar char="v"/>
            </a:pPr>
            <a:endParaRPr lang="en-IN" sz="2400" dirty="0">
              <a:solidFill>
                <a:srgbClr val="FFFF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48680"/>
            <a:ext cx="7851648" cy="779512"/>
          </a:xfrm>
        </p:spPr>
        <p:txBody>
          <a:bodyPr>
            <a:normAutofit fontScale="90000"/>
          </a:bodyPr>
          <a:lstStyle/>
          <a:p>
            <a:pPr algn="ctr"/>
            <a:r>
              <a:rPr lang="en-IN" dirty="0" smtClean="0">
                <a:solidFill>
                  <a:schemeClr val="accent1"/>
                </a:solidFill>
              </a:rPr>
              <a:t>MVP Pattern</a:t>
            </a:r>
            <a:endParaRPr lang="en-IN" dirty="0">
              <a:solidFill>
                <a:schemeClr val="accent1"/>
              </a:solidFill>
            </a:endParaRPr>
          </a:p>
        </p:txBody>
      </p:sp>
      <p:sp>
        <p:nvSpPr>
          <p:cNvPr id="3" name="Subtitle 2"/>
          <p:cNvSpPr>
            <a:spLocks noGrp="1"/>
          </p:cNvSpPr>
          <p:nvPr>
            <p:ph type="subTitle" idx="1"/>
          </p:nvPr>
        </p:nvSpPr>
        <p:spPr>
          <a:xfrm>
            <a:off x="533400" y="1588832"/>
            <a:ext cx="7854696" cy="4288440"/>
          </a:xfrm>
        </p:spPr>
        <p:txBody>
          <a:bodyPr>
            <a:normAutofit fontScale="92500" lnSpcReduction="10000"/>
          </a:bodyPr>
          <a:lstStyle/>
          <a:p>
            <a:pPr algn="l" fontAlgn="base"/>
            <a:r>
              <a:rPr lang="en-IN" sz="2400" b="1" dirty="0" smtClean="0">
                <a:solidFill>
                  <a:srgbClr val="FFC000"/>
                </a:solidFill>
              </a:rPr>
              <a:t>Advantages of MVP </a:t>
            </a:r>
            <a:r>
              <a:rPr lang="en-IN" sz="2400" b="1" dirty="0" smtClean="0">
                <a:solidFill>
                  <a:srgbClr val="FFC000"/>
                </a:solidFill>
              </a:rPr>
              <a:t>Architecture:</a:t>
            </a:r>
          </a:p>
          <a:p>
            <a:pPr algn="l" fontAlgn="base"/>
            <a:endParaRPr lang="en-IN" sz="2400" b="1" dirty="0" smtClean="0">
              <a:solidFill>
                <a:srgbClr val="FFFF00"/>
              </a:solidFill>
            </a:endParaRPr>
          </a:p>
          <a:p>
            <a:pPr algn="l" fontAlgn="base">
              <a:buFont typeface="Wingdings" pitchFamily="2" charset="2"/>
              <a:buChar char="v"/>
            </a:pPr>
            <a:r>
              <a:rPr lang="en-IN" sz="2400" dirty="0" smtClean="0">
                <a:solidFill>
                  <a:srgbClr val="FFFF00"/>
                </a:solidFill>
              </a:rPr>
              <a:t>No conceptual relationship in android </a:t>
            </a:r>
            <a:r>
              <a:rPr lang="en-IN" sz="2400" dirty="0" smtClean="0">
                <a:solidFill>
                  <a:srgbClr val="FFFF00"/>
                </a:solidFill>
              </a:rPr>
              <a:t>components</a:t>
            </a:r>
          </a:p>
          <a:p>
            <a:pPr algn="l" fontAlgn="base">
              <a:buFont typeface="Wingdings" pitchFamily="2" charset="2"/>
              <a:buChar char="v"/>
            </a:pPr>
            <a:endParaRPr lang="en-IN" sz="2400" dirty="0" smtClean="0">
              <a:solidFill>
                <a:srgbClr val="FFFF00"/>
              </a:solidFill>
            </a:endParaRPr>
          </a:p>
          <a:p>
            <a:pPr algn="l" fontAlgn="base">
              <a:buFont typeface="Wingdings" pitchFamily="2" charset="2"/>
              <a:buChar char="v"/>
            </a:pPr>
            <a:r>
              <a:rPr lang="en-IN" sz="2400" dirty="0" smtClean="0">
                <a:solidFill>
                  <a:srgbClr val="FFFF00"/>
                </a:solidFill>
              </a:rPr>
              <a:t>Easy code maintenance and testing as the application’s model, view, and presenter layer are separated</a:t>
            </a:r>
            <a:r>
              <a:rPr lang="en-IN" sz="2400" dirty="0" smtClean="0">
                <a:solidFill>
                  <a:srgbClr val="FFFF00"/>
                </a:solidFill>
              </a:rPr>
              <a:t>.</a:t>
            </a:r>
          </a:p>
          <a:p>
            <a:pPr algn="l" fontAlgn="base"/>
            <a:endParaRPr lang="en-IN" sz="2400" dirty="0" smtClean="0">
              <a:solidFill>
                <a:srgbClr val="FFFF00"/>
              </a:solidFill>
            </a:endParaRPr>
          </a:p>
          <a:p>
            <a:pPr algn="l" fontAlgn="base"/>
            <a:r>
              <a:rPr lang="en-IN" sz="2400" b="1" dirty="0" smtClean="0">
                <a:solidFill>
                  <a:srgbClr val="FFC000"/>
                </a:solidFill>
              </a:rPr>
              <a:t>Disadvantages of MVP </a:t>
            </a:r>
            <a:r>
              <a:rPr lang="en-IN" sz="2400" b="1" dirty="0" smtClean="0">
                <a:solidFill>
                  <a:srgbClr val="FFC000"/>
                </a:solidFill>
              </a:rPr>
              <a:t>Architecture:</a:t>
            </a:r>
          </a:p>
          <a:p>
            <a:pPr algn="l" fontAlgn="base"/>
            <a:endParaRPr lang="en-IN" sz="2400" b="1" dirty="0" smtClean="0">
              <a:solidFill>
                <a:srgbClr val="FFFF00"/>
              </a:solidFill>
            </a:endParaRPr>
          </a:p>
          <a:p>
            <a:pPr algn="l" fontAlgn="base">
              <a:buFont typeface="Wingdings" pitchFamily="2" charset="2"/>
              <a:buChar char="v"/>
            </a:pPr>
            <a:r>
              <a:rPr lang="en-IN" sz="2400" dirty="0" smtClean="0">
                <a:solidFill>
                  <a:srgbClr val="FFFF00"/>
                </a:solidFill>
              </a:rPr>
              <a:t>If the developer does not follow the single responsibility principle to break the code then the Presenter layer tends to expand to a huge all-knowing class.</a:t>
            </a:r>
            <a:endParaRPr lang="en-IN" sz="2400" dirty="0">
              <a:solidFill>
                <a:srgbClr val="FF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20688"/>
            <a:ext cx="7851648" cy="779512"/>
          </a:xfrm>
        </p:spPr>
        <p:txBody>
          <a:bodyPr>
            <a:normAutofit fontScale="90000"/>
          </a:bodyPr>
          <a:lstStyle/>
          <a:p>
            <a:pPr algn="ctr"/>
            <a:r>
              <a:rPr lang="en-IN" dirty="0" smtClean="0">
                <a:solidFill>
                  <a:schemeClr val="accent1"/>
                </a:solidFill>
              </a:rPr>
              <a:t>MVP Example</a:t>
            </a:r>
            <a:endParaRPr lang="en-IN" dirty="0">
              <a:solidFill>
                <a:schemeClr val="accent1"/>
              </a:solidFill>
            </a:endParaRPr>
          </a:p>
        </p:txBody>
      </p:sp>
      <p:sp>
        <p:nvSpPr>
          <p:cNvPr id="3" name="Subtitle 2"/>
          <p:cNvSpPr>
            <a:spLocks noGrp="1"/>
          </p:cNvSpPr>
          <p:nvPr>
            <p:ph type="subTitle" idx="1"/>
          </p:nvPr>
        </p:nvSpPr>
        <p:spPr>
          <a:xfrm>
            <a:off x="533400" y="1588832"/>
            <a:ext cx="7854696" cy="4288440"/>
          </a:xfrm>
        </p:spPr>
        <p:txBody>
          <a:bodyPr>
            <a:normAutofit/>
          </a:bodyPr>
          <a:lstStyle/>
          <a:p>
            <a:pPr algn="l"/>
            <a:r>
              <a:rPr lang="en-IN" sz="2400" b="1" dirty="0" smtClean="0">
                <a:solidFill>
                  <a:srgbClr val="FFC000"/>
                </a:solidFill>
                <a:hlinkClick r:id="rId2"/>
              </a:rPr>
              <a:t>https://</a:t>
            </a:r>
            <a:r>
              <a:rPr lang="en-IN" sz="2400" b="1" dirty="0" smtClean="0">
                <a:solidFill>
                  <a:srgbClr val="FFC000"/>
                </a:solidFill>
                <a:hlinkClick r:id="rId2"/>
              </a:rPr>
              <a:t>www.educative.io/collection/page/5429798910296064/5725579815944192/4966643919749120</a:t>
            </a:r>
            <a:endParaRPr lang="en-IN" sz="2400" b="1" dirty="0" smtClean="0">
              <a:solidFill>
                <a:srgbClr val="FFC000"/>
              </a:solidFill>
            </a:endParaRPr>
          </a:p>
          <a:p>
            <a:pPr algn="l"/>
            <a:endParaRPr lang="en-IN" sz="2400" b="1" dirty="0" smtClean="0">
              <a:solidFill>
                <a:srgbClr val="FFC000"/>
              </a:solidFill>
            </a:endParaRPr>
          </a:p>
          <a:p>
            <a:pPr algn="l"/>
            <a:endParaRPr lang="en-IN" sz="2400" dirty="0">
              <a:solidFill>
                <a:srgbClr val="FFFF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20688"/>
            <a:ext cx="7851648" cy="779512"/>
          </a:xfrm>
        </p:spPr>
        <p:txBody>
          <a:bodyPr>
            <a:normAutofit fontScale="90000"/>
          </a:bodyPr>
          <a:lstStyle/>
          <a:p>
            <a:pPr algn="ctr"/>
            <a:r>
              <a:rPr lang="en-IN" dirty="0" smtClean="0">
                <a:solidFill>
                  <a:schemeClr val="accent1"/>
                </a:solidFill>
              </a:rPr>
              <a:t>MVVM Design Pattern</a:t>
            </a:r>
            <a:endParaRPr lang="en-IN" dirty="0">
              <a:solidFill>
                <a:schemeClr val="accent1"/>
              </a:solidFill>
            </a:endParaRPr>
          </a:p>
        </p:txBody>
      </p:sp>
      <p:sp>
        <p:nvSpPr>
          <p:cNvPr id="3" name="Subtitle 2"/>
          <p:cNvSpPr>
            <a:spLocks noGrp="1"/>
          </p:cNvSpPr>
          <p:nvPr>
            <p:ph type="subTitle" idx="1"/>
          </p:nvPr>
        </p:nvSpPr>
        <p:spPr>
          <a:xfrm>
            <a:off x="533400" y="1588832"/>
            <a:ext cx="7854696" cy="4288440"/>
          </a:xfrm>
        </p:spPr>
        <p:txBody>
          <a:bodyPr>
            <a:normAutofit lnSpcReduction="10000"/>
          </a:bodyPr>
          <a:lstStyle/>
          <a:p>
            <a:pPr algn="l">
              <a:buFont typeface="Wingdings" pitchFamily="2" charset="2"/>
              <a:buChar char="v"/>
            </a:pPr>
            <a:r>
              <a:rPr lang="en-IN" sz="2400" b="1" dirty="0" smtClean="0">
                <a:solidFill>
                  <a:srgbClr val="FFC000"/>
                </a:solidFill>
              </a:rPr>
              <a:t>MVVM (Model View ViewModel) </a:t>
            </a:r>
            <a:r>
              <a:rPr lang="en-IN" sz="2400" dirty="0" smtClean="0">
                <a:solidFill>
                  <a:srgbClr val="FFFF00"/>
                </a:solidFill>
              </a:rPr>
              <a:t>is an architectural pattern based on </a:t>
            </a:r>
            <a:r>
              <a:rPr lang="en-IN" sz="2400" b="1" dirty="0" smtClean="0">
                <a:solidFill>
                  <a:srgbClr val="FFC000"/>
                </a:solidFill>
              </a:rPr>
              <a:t>MVC </a:t>
            </a:r>
            <a:r>
              <a:rPr lang="en-IN" sz="2400" dirty="0" smtClean="0">
                <a:solidFill>
                  <a:srgbClr val="FFFF00"/>
                </a:solidFill>
              </a:rPr>
              <a:t>and </a:t>
            </a:r>
            <a:r>
              <a:rPr lang="en-IN" sz="2400" b="1" dirty="0" smtClean="0">
                <a:solidFill>
                  <a:srgbClr val="FFC000"/>
                </a:solidFill>
              </a:rPr>
              <a:t>MVP</a:t>
            </a:r>
            <a:r>
              <a:rPr lang="en-IN" sz="2400" dirty="0" smtClean="0">
                <a:solidFill>
                  <a:srgbClr val="FFFF00"/>
                </a:solidFill>
              </a:rPr>
              <a:t>, which attempts to more clearly separate the development of </a:t>
            </a:r>
            <a:r>
              <a:rPr lang="en-IN" sz="2400" b="1" dirty="0" smtClean="0">
                <a:solidFill>
                  <a:srgbClr val="FFC000"/>
                </a:solidFill>
              </a:rPr>
              <a:t>user interfaces (UI)</a:t>
            </a:r>
            <a:r>
              <a:rPr lang="en-IN" sz="2400" dirty="0" smtClean="0">
                <a:solidFill>
                  <a:srgbClr val="FFFF00"/>
                </a:solidFill>
              </a:rPr>
              <a:t> from that of the </a:t>
            </a:r>
            <a:r>
              <a:rPr lang="en-IN" sz="2400" b="1" dirty="0" smtClean="0">
                <a:solidFill>
                  <a:srgbClr val="FFC000"/>
                </a:solidFill>
              </a:rPr>
              <a:t>business logic </a:t>
            </a:r>
            <a:r>
              <a:rPr lang="en-IN" sz="2400" dirty="0" smtClean="0">
                <a:solidFill>
                  <a:srgbClr val="FFFF00"/>
                </a:solidFill>
              </a:rPr>
              <a:t>and </a:t>
            </a:r>
            <a:r>
              <a:rPr lang="en-IN" sz="2400" b="1" dirty="0" smtClean="0">
                <a:solidFill>
                  <a:srgbClr val="FFC000"/>
                </a:solidFill>
              </a:rPr>
              <a:t>behavior in an application. </a:t>
            </a:r>
          </a:p>
          <a:p>
            <a:pPr algn="l">
              <a:buFont typeface="Wingdings" pitchFamily="2" charset="2"/>
              <a:buChar char="v"/>
            </a:pPr>
            <a:endParaRPr lang="en-IN" sz="2400" dirty="0" smtClean="0">
              <a:solidFill>
                <a:srgbClr val="FFFF00"/>
              </a:solidFill>
            </a:endParaRPr>
          </a:p>
          <a:p>
            <a:pPr algn="l">
              <a:buFont typeface="Wingdings" pitchFamily="2" charset="2"/>
              <a:buChar char="v"/>
            </a:pPr>
            <a:r>
              <a:rPr lang="en-IN" sz="2400" dirty="0" smtClean="0">
                <a:solidFill>
                  <a:srgbClr val="FFFF00"/>
                </a:solidFill>
              </a:rPr>
              <a:t>This facilitates </a:t>
            </a:r>
            <a:r>
              <a:rPr lang="en-IN" sz="2400" b="1" dirty="0" smtClean="0">
                <a:solidFill>
                  <a:srgbClr val="FFC000"/>
                </a:solidFill>
              </a:rPr>
              <a:t>UI</a:t>
            </a:r>
            <a:r>
              <a:rPr lang="en-IN" sz="2400" dirty="0" smtClean="0">
                <a:solidFill>
                  <a:srgbClr val="FFFF00"/>
                </a:solidFill>
              </a:rPr>
              <a:t> and </a:t>
            </a:r>
            <a:r>
              <a:rPr lang="en-IN" sz="2400" b="1" dirty="0" smtClean="0">
                <a:solidFill>
                  <a:srgbClr val="FFC000"/>
                </a:solidFill>
              </a:rPr>
              <a:t>development work </a:t>
            </a:r>
            <a:r>
              <a:rPr lang="en-IN" sz="2400" dirty="0" smtClean="0">
                <a:solidFill>
                  <a:srgbClr val="FFFF00"/>
                </a:solidFill>
              </a:rPr>
              <a:t>occurring almost </a:t>
            </a:r>
            <a:r>
              <a:rPr lang="en-IN" sz="2400" b="1" dirty="0" smtClean="0">
                <a:solidFill>
                  <a:srgbClr val="FFC000"/>
                </a:solidFill>
              </a:rPr>
              <a:t>simultaneously</a:t>
            </a:r>
            <a:r>
              <a:rPr lang="en-IN" sz="2400" dirty="0" smtClean="0">
                <a:solidFill>
                  <a:srgbClr val="FFFF00"/>
                </a:solidFill>
              </a:rPr>
              <a:t> within the </a:t>
            </a:r>
            <a:r>
              <a:rPr lang="en-IN" sz="2400" b="1" dirty="0" smtClean="0">
                <a:solidFill>
                  <a:srgbClr val="FFC000"/>
                </a:solidFill>
              </a:rPr>
              <a:t>same code base</a:t>
            </a:r>
            <a:r>
              <a:rPr lang="en-IN" sz="2400" dirty="0" smtClean="0">
                <a:solidFill>
                  <a:srgbClr val="FFFF00"/>
                </a:solidFill>
              </a:rPr>
              <a:t>. UI developers write bindings to the </a:t>
            </a:r>
            <a:r>
              <a:rPr lang="en-IN" sz="2400" b="1" dirty="0" smtClean="0">
                <a:solidFill>
                  <a:srgbClr val="FFC000"/>
                </a:solidFill>
              </a:rPr>
              <a:t>ViewModel</a:t>
            </a:r>
            <a:r>
              <a:rPr lang="en-IN" sz="2400" dirty="0" smtClean="0">
                <a:solidFill>
                  <a:srgbClr val="FFFF00"/>
                </a:solidFill>
              </a:rPr>
              <a:t> within their </a:t>
            </a:r>
            <a:r>
              <a:rPr lang="en-IN" sz="2400" b="1" dirty="0" smtClean="0">
                <a:solidFill>
                  <a:srgbClr val="FFC000"/>
                </a:solidFill>
              </a:rPr>
              <a:t>document markup (HTML), </a:t>
            </a:r>
            <a:r>
              <a:rPr lang="en-IN" sz="2400" dirty="0" smtClean="0">
                <a:solidFill>
                  <a:srgbClr val="FFFF00"/>
                </a:solidFill>
              </a:rPr>
              <a:t>where the </a:t>
            </a:r>
            <a:r>
              <a:rPr lang="en-IN" sz="2400" b="1" dirty="0" smtClean="0">
                <a:solidFill>
                  <a:srgbClr val="FFC000"/>
                </a:solidFill>
              </a:rPr>
              <a:t>Model</a:t>
            </a:r>
            <a:r>
              <a:rPr lang="en-IN" sz="2400" dirty="0" smtClean="0">
                <a:solidFill>
                  <a:srgbClr val="FFFF00"/>
                </a:solidFill>
              </a:rPr>
              <a:t> and </a:t>
            </a:r>
            <a:r>
              <a:rPr lang="en-IN" sz="2400" b="1" dirty="0" smtClean="0">
                <a:solidFill>
                  <a:srgbClr val="FFC000"/>
                </a:solidFill>
              </a:rPr>
              <a:t>ViewModel</a:t>
            </a:r>
            <a:r>
              <a:rPr lang="en-IN" sz="2400" dirty="0" smtClean="0">
                <a:solidFill>
                  <a:srgbClr val="FFFF00"/>
                </a:solidFill>
              </a:rPr>
              <a:t> are maintained by developers working on the </a:t>
            </a:r>
            <a:r>
              <a:rPr lang="en-IN" sz="2400" b="1" dirty="0" smtClean="0">
                <a:solidFill>
                  <a:srgbClr val="FFC000"/>
                </a:solidFill>
              </a:rPr>
              <a:t>logic for the </a:t>
            </a:r>
            <a:r>
              <a:rPr lang="en-IN" sz="2400" b="1" dirty="0" smtClean="0">
                <a:solidFill>
                  <a:srgbClr val="FFC000"/>
                </a:solidFill>
              </a:rPr>
              <a:t>application.</a:t>
            </a:r>
            <a:endParaRPr lang="en-IN" sz="2400" b="1" dirty="0">
              <a:solidFill>
                <a:srgbClr val="FFC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20688"/>
            <a:ext cx="7851648" cy="779512"/>
          </a:xfrm>
        </p:spPr>
        <p:txBody>
          <a:bodyPr>
            <a:normAutofit fontScale="90000"/>
          </a:bodyPr>
          <a:lstStyle/>
          <a:p>
            <a:pPr algn="ctr"/>
            <a:r>
              <a:rPr lang="en-IN" dirty="0" smtClean="0">
                <a:solidFill>
                  <a:schemeClr val="accent1"/>
                </a:solidFill>
              </a:rPr>
              <a:t>MVVM Design Pattern</a:t>
            </a:r>
            <a:endParaRPr lang="en-IN" dirty="0">
              <a:solidFill>
                <a:schemeClr val="accent1"/>
              </a:solidFill>
            </a:endParaRPr>
          </a:p>
        </p:txBody>
      </p:sp>
      <p:sp>
        <p:nvSpPr>
          <p:cNvPr id="3" name="Subtitle 2"/>
          <p:cNvSpPr>
            <a:spLocks noGrp="1"/>
          </p:cNvSpPr>
          <p:nvPr>
            <p:ph type="subTitle" idx="1"/>
          </p:nvPr>
        </p:nvSpPr>
        <p:spPr>
          <a:xfrm>
            <a:off x="533400" y="1588832"/>
            <a:ext cx="7854696" cy="4864504"/>
          </a:xfrm>
        </p:spPr>
        <p:txBody>
          <a:bodyPr>
            <a:normAutofit/>
          </a:bodyPr>
          <a:lstStyle/>
          <a:p>
            <a:pPr algn="l">
              <a:buFont typeface="Wingdings" pitchFamily="2" charset="2"/>
              <a:buChar char="v"/>
            </a:pPr>
            <a:r>
              <a:rPr lang="en-IN" sz="2400" b="1" dirty="0" smtClean="0">
                <a:solidFill>
                  <a:srgbClr val="FFC000"/>
                </a:solidFill>
              </a:rPr>
              <a:t>MVVM</a:t>
            </a:r>
            <a:r>
              <a:rPr lang="en-IN" sz="2400" dirty="0" smtClean="0">
                <a:solidFill>
                  <a:srgbClr val="FFFF00"/>
                </a:solidFill>
              </a:rPr>
              <a:t> (by name) was originally defined by </a:t>
            </a:r>
            <a:r>
              <a:rPr lang="en-IN" sz="2400" b="1" dirty="0" smtClean="0">
                <a:solidFill>
                  <a:srgbClr val="FFC000"/>
                </a:solidFill>
              </a:rPr>
              <a:t>Microsoft</a:t>
            </a:r>
            <a:r>
              <a:rPr lang="en-IN" sz="2400" dirty="0" smtClean="0">
                <a:solidFill>
                  <a:srgbClr val="FFFF00"/>
                </a:solidFill>
              </a:rPr>
              <a:t> for use with </a:t>
            </a:r>
            <a:r>
              <a:rPr lang="en-IN" sz="2400" b="1" dirty="0" smtClean="0">
                <a:solidFill>
                  <a:srgbClr val="FFC000"/>
                </a:solidFill>
              </a:rPr>
              <a:t>Windows Presentation Foundation (WPF) </a:t>
            </a:r>
            <a:r>
              <a:rPr lang="en-IN" sz="2400" dirty="0" smtClean="0">
                <a:solidFill>
                  <a:srgbClr val="FFFF00"/>
                </a:solidFill>
              </a:rPr>
              <a:t>and </a:t>
            </a:r>
            <a:r>
              <a:rPr lang="en-IN" sz="2400" b="1" dirty="0" smtClean="0">
                <a:solidFill>
                  <a:srgbClr val="FFC000"/>
                </a:solidFill>
              </a:rPr>
              <a:t>Silverlight</a:t>
            </a:r>
            <a:r>
              <a:rPr lang="en-IN" sz="2400" dirty="0" smtClean="0">
                <a:solidFill>
                  <a:srgbClr val="FFFF00"/>
                </a:solidFill>
              </a:rPr>
              <a:t>, having been officially announced in 2005 by </a:t>
            </a:r>
            <a:r>
              <a:rPr lang="en-IN" sz="2400" b="1" u="sng" dirty="0" smtClean="0">
                <a:solidFill>
                  <a:srgbClr val="FFC000"/>
                </a:solidFill>
              </a:rPr>
              <a:t>John Grossman</a:t>
            </a:r>
            <a:r>
              <a:rPr lang="en-IN" sz="2400" dirty="0" smtClean="0">
                <a:solidFill>
                  <a:srgbClr val="FFFF00"/>
                </a:solidFill>
              </a:rPr>
              <a:t> in a blog post about </a:t>
            </a:r>
            <a:r>
              <a:rPr lang="en-IN" sz="2400" b="1" dirty="0" smtClean="0">
                <a:solidFill>
                  <a:srgbClr val="FFC000"/>
                </a:solidFill>
              </a:rPr>
              <a:t>Avalon </a:t>
            </a:r>
            <a:r>
              <a:rPr lang="en-IN" sz="2400" dirty="0" smtClean="0">
                <a:solidFill>
                  <a:srgbClr val="FFFF00"/>
                </a:solidFill>
              </a:rPr>
              <a:t>(the codename for WPF</a:t>
            </a:r>
            <a:r>
              <a:rPr lang="en-IN" sz="2400" dirty="0" smtClean="0">
                <a:solidFill>
                  <a:srgbClr val="FFFF00"/>
                </a:solidFill>
              </a:rPr>
              <a:t>).</a:t>
            </a:r>
          </a:p>
          <a:p>
            <a:pPr algn="l">
              <a:buFont typeface="Wingdings" pitchFamily="2" charset="2"/>
              <a:buChar char="v"/>
            </a:pPr>
            <a:endParaRPr lang="en-IN" sz="2400" dirty="0" smtClean="0">
              <a:solidFill>
                <a:srgbClr val="FFFF00"/>
              </a:solidFill>
            </a:endParaRPr>
          </a:p>
          <a:p>
            <a:pPr algn="l">
              <a:buFont typeface="Wingdings" pitchFamily="2" charset="2"/>
              <a:buChar char="v"/>
            </a:pPr>
            <a:r>
              <a:rPr lang="en-IN" sz="2400" dirty="0" smtClean="0">
                <a:solidFill>
                  <a:srgbClr val="FFFF00"/>
                </a:solidFill>
              </a:rPr>
              <a:t> </a:t>
            </a:r>
            <a:r>
              <a:rPr lang="en-IN" sz="2400" dirty="0" smtClean="0">
                <a:solidFill>
                  <a:srgbClr val="FFFF00"/>
                </a:solidFill>
              </a:rPr>
              <a:t>It also found some popularity in the </a:t>
            </a:r>
            <a:r>
              <a:rPr lang="en-IN" sz="2400" b="1" dirty="0" smtClean="0">
                <a:solidFill>
                  <a:srgbClr val="FFC000"/>
                </a:solidFill>
              </a:rPr>
              <a:t>Adobe Flex </a:t>
            </a:r>
            <a:r>
              <a:rPr lang="en-IN" sz="2400" dirty="0" smtClean="0">
                <a:solidFill>
                  <a:srgbClr val="FFFF00"/>
                </a:solidFill>
              </a:rPr>
              <a:t>community as an alternative to simply using MVC</a:t>
            </a:r>
            <a:r>
              <a:rPr lang="en-IN" sz="2400" dirty="0" smtClean="0">
                <a:solidFill>
                  <a:srgbClr val="FFFF00"/>
                </a:solidFill>
              </a:rPr>
              <a:t>.</a:t>
            </a:r>
          </a:p>
          <a:p>
            <a:pPr algn="l">
              <a:buFont typeface="Wingdings" pitchFamily="2" charset="2"/>
              <a:buChar char="v"/>
            </a:pPr>
            <a:endParaRPr lang="en-IN" sz="2400" dirty="0" smtClean="0">
              <a:solidFill>
                <a:srgbClr val="FFFF00"/>
              </a:solidFill>
            </a:endParaRPr>
          </a:p>
          <a:p>
            <a:pPr algn="l">
              <a:buFont typeface="Wingdings" pitchFamily="2" charset="2"/>
              <a:buChar char="v"/>
            </a:pPr>
            <a:r>
              <a:rPr lang="en-IN" sz="2400" b="1" dirty="0" smtClean="0">
                <a:solidFill>
                  <a:srgbClr val="FFC000"/>
                </a:solidFill>
              </a:rPr>
              <a:t>MVVM</a:t>
            </a:r>
            <a:r>
              <a:rPr lang="en-IN" sz="2400" dirty="0" smtClean="0">
                <a:solidFill>
                  <a:srgbClr val="FFFF00"/>
                </a:solidFill>
              </a:rPr>
              <a:t> has been implemented in </a:t>
            </a:r>
            <a:r>
              <a:rPr lang="en-IN" sz="2400" b="1" dirty="0" smtClean="0">
                <a:solidFill>
                  <a:srgbClr val="FFC000"/>
                </a:solidFill>
              </a:rPr>
              <a:t>JavaScript </a:t>
            </a:r>
            <a:r>
              <a:rPr lang="en-IN" sz="2400" dirty="0" smtClean="0">
                <a:solidFill>
                  <a:srgbClr val="FFFF00"/>
                </a:solidFill>
              </a:rPr>
              <a:t>in the form of structural frameworks such as </a:t>
            </a:r>
            <a:r>
              <a:rPr lang="en-IN" sz="2400" b="1" dirty="0" smtClean="0">
                <a:solidFill>
                  <a:srgbClr val="FFC000"/>
                </a:solidFill>
              </a:rPr>
              <a:t>KnockoutJS, Kendo MVVM, </a:t>
            </a:r>
            <a:r>
              <a:rPr lang="en-IN" sz="2400" dirty="0" smtClean="0">
                <a:solidFill>
                  <a:srgbClr val="FFFF00"/>
                </a:solidFill>
              </a:rPr>
              <a:t>and </a:t>
            </a:r>
            <a:r>
              <a:rPr lang="en-IN" sz="2400" b="1" dirty="0" smtClean="0">
                <a:solidFill>
                  <a:srgbClr val="FFC000"/>
                </a:solidFill>
              </a:rPr>
              <a:t>Knockback.js</a:t>
            </a:r>
            <a:r>
              <a:rPr lang="en-IN" sz="2400" dirty="0" smtClean="0">
                <a:solidFill>
                  <a:srgbClr val="FFFF00"/>
                </a:solidFill>
              </a:rPr>
              <a:t>.</a:t>
            </a:r>
            <a:endParaRPr lang="en-IN" sz="2400" dirty="0">
              <a:solidFill>
                <a:srgbClr val="FFFF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20688"/>
            <a:ext cx="7851648" cy="779512"/>
          </a:xfrm>
        </p:spPr>
        <p:txBody>
          <a:bodyPr>
            <a:normAutofit fontScale="90000"/>
          </a:bodyPr>
          <a:lstStyle/>
          <a:p>
            <a:pPr algn="ctr"/>
            <a:r>
              <a:rPr lang="en-IN" dirty="0" smtClean="0">
                <a:solidFill>
                  <a:schemeClr val="accent1"/>
                </a:solidFill>
              </a:rPr>
              <a:t>MVVM Pattern Diagram</a:t>
            </a:r>
            <a:endParaRPr lang="en-IN" dirty="0">
              <a:solidFill>
                <a:schemeClr val="accent1"/>
              </a:solidFill>
            </a:endParaRPr>
          </a:p>
        </p:txBody>
      </p:sp>
      <p:pic>
        <p:nvPicPr>
          <p:cNvPr id="3074" name="Picture 2"/>
          <p:cNvPicPr>
            <a:picLocks noChangeAspect="1" noChangeArrowheads="1"/>
          </p:cNvPicPr>
          <p:nvPr/>
        </p:nvPicPr>
        <p:blipFill>
          <a:blip r:embed="rId2" cstate="print"/>
          <a:srcRect/>
          <a:stretch>
            <a:fillRect/>
          </a:stretch>
        </p:blipFill>
        <p:spPr bwMode="auto">
          <a:xfrm>
            <a:off x="647700" y="1554063"/>
            <a:ext cx="7848600" cy="3459113"/>
          </a:xfrm>
          <a:prstGeom prst="rect">
            <a:avLst/>
          </a:prstGeom>
          <a:noFill/>
          <a:ln w="9525">
            <a:noFill/>
            <a:miter lim="800000"/>
            <a:headEnd/>
            <a:tailEnd/>
          </a:ln>
        </p:spPr>
      </p:pic>
      <p:sp>
        <p:nvSpPr>
          <p:cNvPr id="5" name="Rectangle 4"/>
          <p:cNvSpPr/>
          <p:nvPr/>
        </p:nvSpPr>
        <p:spPr>
          <a:xfrm>
            <a:off x="683568" y="5157192"/>
            <a:ext cx="7776864" cy="923330"/>
          </a:xfrm>
          <a:prstGeom prst="rect">
            <a:avLst/>
          </a:prstGeom>
        </p:spPr>
        <p:txBody>
          <a:bodyPr wrap="square">
            <a:spAutoFit/>
          </a:bodyPr>
          <a:lstStyle/>
          <a:p>
            <a:r>
              <a:rPr lang="en-IN" dirty="0">
                <a:solidFill>
                  <a:srgbClr val="FFFF00"/>
                </a:solidFill>
              </a:rPr>
              <a:t>The </a:t>
            </a:r>
            <a:r>
              <a:rPr lang="en-IN" b="1" dirty="0">
                <a:solidFill>
                  <a:srgbClr val="FFC000"/>
                </a:solidFill>
              </a:rPr>
              <a:t>ViewModel</a:t>
            </a:r>
            <a:r>
              <a:rPr lang="en-IN" dirty="0">
                <a:solidFill>
                  <a:srgbClr val="FFFF00"/>
                </a:solidFill>
              </a:rPr>
              <a:t> can be considered a </a:t>
            </a:r>
            <a:r>
              <a:rPr lang="en-IN" b="1" dirty="0">
                <a:solidFill>
                  <a:srgbClr val="FFC000"/>
                </a:solidFill>
              </a:rPr>
              <a:t>specialized Controller </a:t>
            </a:r>
            <a:r>
              <a:rPr lang="en-IN" dirty="0">
                <a:solidFill>
                  <a:srgbClr val="FFFF00"/>
                </a:solidFill>
              </a:rPr>
              <a:t>that </a:t>
            </a:r>
            <a:r>
              <a:rPr lang="en-IN" b="1" dirty="0">
                <a:solidFill>
                  <a:srgbClr val="FFC000"/>
                </a:solidFill>
              </a:rPr>
              <a:t>acts as a data converter. </a:t>
            </a:r>
            <a:r>
              <a:rPr lang="en-IN" dirty="0">
                <a:solidFill>
                  <a:srgbClr val="FFFF00"/>
                </a:solidFill>
              </a:rPr>
              <a:t>It changes </a:t>
            </a:r>
            <a:r>
              <a:rPr lang="en-IN" b="1" dirty="0">
                <a:solidFill>
                  <a:srgbClr val="FFC000"/>
                </a:solidFill>
              </a:rPr>
              <a:t>Model</a:t>
            </a:r>
            <a:r>
              <a:rPr lang="en-IN" dirty="0">
                <a:solidFill>
                  <a:srgbClr val="FFFF00"/>
                </a:solidFill>
              </a:rPr>
              <a:t> information into </a:t>
            </a:r>
            <a:r>
              <a:rPr lang="en-IN" b="1" dirty="0">
                <a:solidFill>
                  <a:srgbClr val="FFC000"/>
                </a:solidFill>
              </a:rPr>
              <a:t>View information</a:t>
            </a:r>
            <a:r>
              <a:rPr lang="en-IN" dirty="0">
                <a:solidFill>
                  <a:srgbClr val="FFFF00"/>
                </a:solidFill>
              </a:rPr>
              <a:t>, passing commands from the </a:t>
            </a:r>
            <a:r>
              <a:rPr lang="en-IN" b="1" dirty="0">
                <a:solidFill>
                  <a:srgbClr val="FFC000"/>
                </a:solidFill>
              </a:rPr>
              <a:t>View to the Model</a:t>
            </a:r>
            <a:r>
              <a:rPr lang="en-IN" dirty="0">
                <a:solidFill>
                  <a:srgbClr val="FFFF00"/>
                </a:solidFill>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20688"/>
            <a:ext cx="7851648" cy="779512"/>
          </a:xfrm>
        </p:spPr>
        <p:txBody>
          <a:bodyPr>
            <a:normAutofit fontScale="90000"/>
          </a:bodyPr>
          <a:lstStyle/>
          <a:p>
            <a:pPr algn="ctr"/>
            <a:r>
              <a:rPr lang="en-IN" dirty="0" smtClean="0">
                <a:solidFill>
                  <a:schemeClr val="accent1"/>
                </a:solidFill>
              </a:rPr>
              <a:t>MVVM Framewroks</a:t>
            </a:r>
            <a:endParaRPr lang="en-IN" dirty="0">
              <a:solidFill>
                <a:schemeClr val="accent1"/>
              </a:solidFill>
            </a:endParaRPr>
          </a:p>
        </p:txBody>
      </p:sp>
      <p:sp>
        <p:nvSpPr>
          <p:cNvPr id="3" name="Subtitle 2"/>
          <p:cNvSpPr>
            <a:spLocks noGrp="1"/>
          </p:cNvSpPr>
          <p:nvPr>
            <p:ph type="subTitle" idx="1"/>
          </p:nvPr>
        </p:nvSpPr>
        <p:spPr>
          <a:xfrm>
            <a:off x="533400" y="1588832"/>
            <a:ext cx="7854696" cy="4864504"/>
          </a:xfrm>
        </p:spPr>
        <p:txBody>
          <a:bodyPr>
            <a:normAutofit/>
          </a:bodyPr>
          <a:lstStyle/>
          <a:p>
            <a:pPr algn="l"/>
            <a:r>
              <a:rPr lang="en-IN" sz="2400" dirty="0" smtClean="0">
                <a:solidFill>
                  <a:srgbClr val="FFFF00"/>
                </a:solidFill>
              </a:rPr>
              <a:t>Angular</a:t>
            </a:r>
          </a:p>
          <a:p>
            <a:pPr algn="l"/>
            <a:r>
              <a:rPr lang="en-IN" sz="2400" dirty="0" smtClean="0">
                <a:solidFill>
                  <a:srgbClr val="FFFF00"/>
                </a:solidFill>
              </a:rPr>
              <a:t>Aurelia</a:t>
            </a:r>
          </a:p>
          <a:p>
            <a:pPr algn="l"/>
            <a:r>
              <a:rPr lang="en-IN" sz="2400" dirty="0" smtClean="0">
                <a:solidFill>
                  <a:srgbClr val="FFFF00"/>
                </a:solidFill>
              </a:rPr>
              <a:t>Durandal</a:t>
            </a:r>
          </a:p>
          <a:p>
            <a:pPr algn="l"/>
            <a:r>
              <a:rPr lang="en-IN" sz="2400" dirty="0" smtClean="0">
                <a:solidFill>
                  <a:srgbClr val="FFFF00"/>
                </a:solidFill>
              </a:rPr>
              <a:t>Ember.js</a:t>
            </a:r>
          </a:p>
          <a:p>
            <a:pPr algn="l"/>
            <a:r>
              <a:rPr lang="en-IN" sz="2400" dirty="0" smtClean="0">
                <a:solidFill>
                  <a:srgbClr val="FFFF00"/>
                </a:solidFill>
              </a:rPr>
              <a:t>Ext JS</a:t>
            </a:r>
          </a:p>
          <a:p>
            <a:pPr algn="l"/>
            <a:r>
              <a:rPr lang="en-IN" sz="2400" dirty="0" smtClean="0">
                <a:solidFill>
                  <a:srgbClr val="FFFF00"/>
                </a:solidFill>
              </a:rPr>
              <a:t>Knockout.js</a:t>
            </a:r>
          </a:p>
          <a:p>
            <a:pPr algn="l"/>
            <a:r>
              <a:rPr lang="en-IN" sz="2400" dirty="0" smtClean="0">
                <a:solidFill>
                  <a:srgbClr val="FFFF00"/>
                </a:solidFill>
              </a:rPr>
              <a:t>Omi.js</a:t>
            </a:r>
          </a:p>
          <a:p>
            <a:pPr algn="l"/>
            <a:r>
              <a:rPr lang="en-IN" sz="2400" dirty="0" smtClean="0">
                <a:solidFill>
                  <a:srgbClr val="FFFF00"/>
                </a:solidFill>
              </a:rPr>
              <a:t>Oracle JET</a:t>
            </a:r>
          </a:p>
          <a:p>
            <a:pPr algn="l"/>
            <a:r>
              <a:rPr lang="en-IN" sz="2400" dirty="0" smtClean="0">
                <a:solidFill>
                  <a:srgbClr val="FFFF00"/>
                </a:solidFill>
              </a:rPr>
              <a:t>Reactjs</a:t>
            </a:r>
          </a:p>
          <a:p>
            <a:pPr algn="l"/>
            <a:r>
              <a:rPr lang="en-IN" sz="2400" dirty="0" smtClean="0">
                <a:solidFill>
                  <a:srgbClr val="FFFF00"/>
                </a:solidFill>
              </a:rPr>
              <a:t>Svelte</a:t>
            </a:r>
          </a:p>
          <a:p>
            <a:pPr algn="l"/>
            <a:r>
              <a:rPr lang="en-IN" sz="2400" dirty="0" smtClean="0">
                <a:solidFill>
                  <a:srgbClr val="FFFF00"/>
                </a:solidFill>
              </a:rPr>
              <a:t>Vue.js</a:t>
            </a:r>
            <a:endParaRPr lang="en-IN" sz="2400" dirty="0">
              <a:solidFill>
                <a:srgbClr val="FFFF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692696"/>
            <a:ext cx="7851648" cy="635496"/>
          </a:xfrm>
        </p:spPr>
        <p:txBody>
          <a:bodyPr>
            <a:normAutofit fontScale="90000"/>
          </a:bodyPr>
          <a:lstStyle/>
          <a:p>
            <a:pPr algn="ctr"/>
            <a:r>
              <a:rPr lang="en-IN" dirty="0" smtClean="0">
                <a:solidFill>
                  <a:schemeClr val="accent1"/>
                </a:solidFill>
              </a:rPr>
              <a:t>MVVM Pattern</a:t>
            </a:r>
            <a:endParaRPr lang="en-IN" dirty="0">
              <a:solidFill>
                <a:schemeClr val="accent1"/>
              </a:solidFill>
            </a:endParaRPr>
          </a:p>
        </p:txBody>
      </p:sp>
      <p:sp>
        <p:nvSpPr>
          <p:cNvPr id="3" name="Subtitle 2"/>
          <p:cNvSpPr>
            <a:spLocks noGrp="1"/>
          </p:cNvSpPr>
          <p:nvPr>
            <p:ph type="subTitle" idx="1"/>
          </p:nvPr>
        </p:nvSpPr>
        <p:spPr>
          <a:xfrm>
            <a:off x="533400" y="1340768"/>
            <a:ext cx="7854696" cy="5112568"/>
          </a:xfrm>
        </p:spPr>
        <p:txBody>
          <a:bodyPr>
            <a:normAutofit fontScale="70000" lnSpcReduction="20000"/>
          </a:bodyPr>
          <a:lstStyle/>
          <a:p>
            <a:pPr algn="l" fontAlgn="base"/>
            <a:r>
              <a:rPr lang="en-IN" sz="2400" b="1" dirty="0" smtClean="0">
                <a:solidFill>
                  <a:srgbClr val="FFC000"/>
                </a:solidFill>
              </a:rPr>
              <a:t>Advantages:</a:t>
            </a:r>
          </a:p>
          <a:p>
            <a:pPr algn="l" fontAlgn="base"/>
            <a:endParaRPr lang="en-IN" sz="2400" b="1" dirty="0" smtClean="0">
              <a:solidFill>
                <a:srgbClr val="FFC000"/>
              </a:solidFill>
            </a:endParaRPr>
          </a:p>
          <a:p>
            <a:pPr algn="l" fontAlgn="base">
              <a:buFont typeface="Wingdings" pitchFamily="2" charset="2"/>
              <a:buChar char="v"/>
            </a:pPr>
            <a:r>
              <a:rPr lang="en-IN" sz="2400" dirty="0" smtClean="0">
                <a:solidFill>
                  <a:srgbClr val="FFFF00"/>
                </a:solidFill>
              </a:rPr>
              <a:t>MVVM facilitates </a:t>
            </a:r>
            <a:r>
              <a:rPr lang="en-IN" sz="2400" b="1" dirty="0" smtClean="0">
                <a:solidFill>
                  <a:srgbClr val="FFC000"/>
                </a:solidFill>
              </a:rPr>
              <a:t>easier parallel development of a UI </a:t>
            </a:r>
            <a:r>
              <a:rPr lang="en-IN" sz="2400" dirty="0" smtClean="0">
                <a:solidFill>
                  <a:srgbClr val="FFFF00"/>
                </a:solidFill>
              </a:rPr>
              <a:t>and the building blocks that power it.</a:t>
            </a:r>
          </a:p>
          <a:p>
            <a:pPr algn="l" fontAlgn="base">
              <a:buFont typeface="Wingdings" pitchFamily="2" charset="2"/>
              <a:buChar char="v"/>
            </a:pPr>
            <a:r>
              <a:rPr lang="en-IN" sz="2400" b="1" dirty="0" smtClean="0">
                <a:solidFill>
                  <a:srgbClr val="FFC000"/>
                </a:solidFill>
              </a:rPr>
              <a:t>MVVM</a:t>
            </a:r>
            <a:r>
              <a:rPr lang="en-IN" sz="2400" dirty="0" smtClean="0">
                <a:solidFill>
                  <a:srgbClr val="FFFF00"/>
                </a:solidFill>
              </a:rPr>
              <a:t> abstracts the </a:t>
            </a:r>
            <a:r>
              <a:rPr lang="en-IN" sz="2400" b="1" dirty="0" smtClean="0">
                <a:solidFill>
                  <a:srgbClr val="FFC000"/>
                </a:solidFill>
              </a:rPr>
              <a:t>View </a:t>
            </a:r>
            <a:r>
              <a:rPr lang="en-IN" sz="2400" dirty="0" smtClean="0">
                <a:solidFill>
                  <a:srgbClr val="FFFF00"/>
                </a:solidFill>
              </a:rPr>
              <a:t>and thus </a:t>
            </a:r>
            <a:r>
              <a:rPr lang="en-IN" sz="2400" b="1" dirty="0" smtClean="0">
                <a:solidFill>
                  <a:srgbClr val="FFC000"/>
                </a:solidFill>
              </a:rPr>
              <a:t>reduces the quantity of business logic </a:t>
            </a:r>
            <a:r>
              <a:rPr lang="en-IN" sz="2400" dirty="0" smtClean="0">
                <a:solidFill>
                  <a:srgbClr val="FFFF00"/>
                </a:solidFill>
              </a:rPr>
              <a:t>(or glue) required in the code behind it.</a:t>
            </a:r>
          </a:p>
          <a:p>
            <a:pPr algn="l" fontAlgn="base">
              <a:buFont typeface="Wingdings" pitchFamily="2" charset="2"/>
              <a:buChar char="v"/>
            </a:pPr>
            <a:r>
              <a:rPr lang="en-IN" sz="2400" dirty="0" smtClean="0">
                <a:solidFill>
                  <a:srgbClr val="FFFF00"/>
                </a:solidFill>
              </a:rPr>
              <a:t>The </a:t>
            </a:r>
            <a:r>
              <a:rPr lang="en-IN" sz="2400" b="1" dirty="0" smtClean="0">
                <a:solidFill>
                  <a:srgbClr val="FFC000"/>
                </a:solidFill>
              </a:rPr>
              <a:t>ViewModel</a:t>
            </a:r>
            <a:r>
              <a:rPr lang="en-IN" sz="2400" dirty="0" smtClean="0">
                <a:solidFill>
                  <a:srgbClr val="FFFF00"/>
                </a:solidFill>
              </a:rPr>
              <a:t> can be easier to unit test than in the case of </a:t>
            </a:r>
            <a:r>
              <a:rPr lang="en-IN" sz="2400" b="1" dirty="0" smtClean="0">
                <a:solidFill>
                  <a:srgbClr val="FFC000"/>
                </a:solidFill>
              </a:rPr>
              <a:t>event-driven code</a:t>
            </a:r>
            <a:r>
              <a:rPr lang="en-IN" sz="2400" dirty="0" smtClean="0">
                <a:solidFill>
                  <a:srgbClr val="FFFF00"/>
                </a:solidFill>
              </a:rPr>
              <a:t>.</a:t>
            </a:r>
          </a:p>
          <a:p>
            <a:pPr algn="l" fontAlgn="base">
              <a:buFont typeface="Wingdings" pitchFamily="2" charset="2"/>
              <a:buChar char="v"/>
            </a:pPr>
            <a:r>
              <a:rPr lang="en-IN" sz="2400" dirty="0" smtClean="0">
                <a:solidFill>
                  <a:srgbClr val="FFFF00"/>
                </a:solidFill>
              </a:rPr>
              <a:t>The </a:t>
            </a:r>
            <a:r>
              <a:rPr lang="en-IN" sz="2400" b="1" dirty="0" smtClean="0">
                <a:solidFill>
                  <a:srgbClr val="FFC000"/>
                </a:solidFill>
              </a:rPr>
              <a:t>ViewModel</a:t>
            </a:r>
            <a:r>
              <a:rPr lang="en-IN" sz="2400" dirty="0" smtClean="0">
                <a:solidFill>
                  <a:srgbClr val="FFFF00"/>
                </a:solidFill>
              </a:rPr>
              <a:t> (being more Model than View) can be tested without concerns of </a:t>
            </a:r>
            <a:r>
              <a:rPr lang="en-IN" sz="2400" b="1" dirty="0" smtClean="0">
                <a:solidFill>
                  <a:srgbClr val="FFC000"/>
                </a:solidFill>
              </a:rPr>
              <a:t>UI automation and interaction</a:t>
            </a:r>
            <a:r>
              <a:rPr lang="en-IN" sz="2400" dirty="0" smtClean="0">
                <a:solidFill>
                  <a:srgbClr val="FFFF00"/>
                </a:solidFill>
              </a:rPr>
              <a:t>.</a:t>
            </a:r>
          </a:p>
          <a:p>
            <a:pPr algn="l" fontAlgn="base">
              <a:buFont typeface="Wingdings" pitchFamily="2" charset="2"/>
              <a:buChar char="v"/>
            </a:pPr>
            <a:endParaRPr lang="en-IN" sz="2400" dirty="0" smtClean="0">
              <a:solidFill>
                <a:srgbClr val="FFFF00"/>
              </a:solidFill>
            </a:endParaRPr>
          </a:p>
          <a:p>
            <a:pPr algn="l" fontAlgn="base"/>
            <a:r>
              <a:rPr lang="en-IN" sz="2400" b="1" dirty="0" smtClean="0">
                <a:solidFill>
                  <a:srgbClr val="FFC000"/>
                </a:solidFill>
              </a:rPr>
              <a:t>Disadvantages:</a:t>
            </a:r>
          </a:p>
          <a:p>
            <a:pPr algn="l" fontAlgn="base"/>
            <a:endParaRPr lang="en-IN" sz="2400" b="1" dirty="0" smtClean="0">
              <a:solidFill>
                <a:srgbClr val="FFC000"/>
              </a:solidFill>
            </a:endParaRPr>
          </a:p>
          <a:p>
            <a:pPr algn="l" fontAlgn="base">
              <a:buFont typeface="Wingdings" pitchFamily="2" charset="2"/>
              <a:buChar char="v"/>
            </a:pPr>
            <a:r>
              <a:rPr lang="en-IN" sz="2400" dirty="0" smtClean="0">
                <a:solidFill>
                  <a:srgbClr val="FFFF00"/>
                </a:solidFill>
              </a:rPr>
              <a:t>For </a:t>
            </a:r>
            <a:r>
              <a:rPr lang="en-IN" sz="2400" b="1" dirty="0" smtClean="0">
                <a:solidFill>
                  <a:srgbClr val="FFC000"/>
                </a:solidFill>
              </a:rPr>
              <a:t>simpler UIs</a:t>
            </a:r>
            <a:r>
              <a:rPr lang="en-IN" sz="2400" dirty="0" smtClean="0">
                <a:solidFill>
                  <a:srgbClr val="FFFF00"/>
                </a:solidFill>
              </a:rPr>
              <a:t>, </a:t>
            </a:r>
            <a:r>
              <a:rPr lang="en-IN" sz="2400" b="1" dirty="0" smtClean="0">
                <a:solidFill>
                  <a:srgbClr val="FFC000"/>
                </a:solidFill>
              </a:rPr>
              <a:t>MVVM</a:t>
            </a:r>
            <a:r>
              <a:rPr lang="en-IN" sz="2400" dirty="0" smtClean="0">
                <a:solidFill>
                  <a:srgbClr val="FFFF00"/>
                </a:solidFill>
              </a:rPr>
              <a:t> can be </a:t>
            </a:r>
            <a:r>
              <a:rPr lang="en-IN" sz="2400" b="1" dirty="0" smtClean="0">
                <a:solidFill>
                  <a:srgbClr val="FFC000"/>
                </a:solidFill>
              </a:rPr>
              <a:t>overkill.</a:t>
            </a:r>
          </a:p>
          <a:p>
            <a:pPr algn="l" fontAlgn="base">
              <a:buFont typeface="Wingdings" pitchFamily="2" charset="2"/>
              <a:buChar char="v"/>
            </a:pPr>
            <a:r>
              <a:rPr lang="en-IN" sz="2400" dirty="0" smtClean="0">
                <a:solidFill>
                  <a:srgbClr val="FFFF00"/>
                </a:solidFill>
              </a:rPr>
              <a:t>While </a:t>
            </a:r>
            <a:r>
              <a:rPr lang="en-IN" sz="2400" b="1" dirty="0" smtClean="0">
                <a:solidFill>
                  <a:srgbClr val="FFC000"/>
                </a:solidFill>
              </a:rPr>
              <a:t>data bindings </a:t>
            </a:r>
            <a:r>
              <a:rPr lang="en-IN" sz="2400" dirty="0" smtClean="0">
                <a:solidFill>
                  <a:srgbClr val="FFFF00"/>
                </a:solidFill>
              </a:rPr>
              <a:t>can be </a:t>
            </a:r>
            <a:r>
              <a:rPr lang="en-IN" sz="2400" b="1" dirty="0" smtClean="0">
                <a:solidFill>
                  <a:srgbClr val="FFC000"/>
                </a:solidFill>
              </a:rPr>
              <a:t>declarative and nice to work with, they can be harder to debug </a:t>
            </a:r>
            <a:r>
              <a:rPr lang="en-IN" sz="2400" dirty="0" smtClean="0">
                <a:solidFill>
                  <a:srgbClr val="FFFF00"/>
                </a:solidFill>
              </a:rPr>
              <a:t>than </a:t>
            </a:r>
            <a:r>
              <a:rPr lang="en-IN" sz="2400" b="1" dirty="0" smtClean="0">
                <a:solidFill>
                  <a:srgbClr val="FFC000"/>
                </a:solidFill>
              </a:rPr>
              <a:t>imperative code </a:t>
            </a:r>
            <a:r>
              <a:rPr lang="en-IN" sz="2400" dirty="0" smtClean="0">
                <a:solidFill>
                  <a:srgbClr val="FFFF00"/>
                </a:solidFill>
              </a:rPr>
              <a:t>where we simply </a:t>
            </a:r>
            <a:r>
              <a:rPr lang="en-IN" sz="2400" b="1" dirty="0" smtClean="0">
                <a:solidFill>
                  <a:srgbClr val="FFC000"/>
                </a:solidFill>
              </a:rPr>
              <a:t>set breakpoints</a:t>
            </a:r>
            <a:r>
              <a:rPr lang="en-IN" sz="2400" dirty="0" smtClean="0">
                <a:solidFill>
                  <a:srgbClr val="FFFF00"/>
                </a:solidFill>
              </a:rPr>
              <a:t>.</a:t>
            </a:r>
          </a:p>
          <a:p>
            <a:pPr algn="l" fontAlgn="base">
              <a:buFont typeface="Wingdings" pitchFamily="2" charset="2"/>
              <a:buChar char="v"/>
            </a:pPr>
            <a:r>
              <a:rPr lang="en-IN" sz="2400" b="1" dirty="0" smtClean="0">
                <a:solidFill>
                  <a:srgbClr val="FFC000"/>
                </a:solidFill>
              </a:rPr>
              <a:t>Data bindings </a:t>
            </a:r>
            <a:r>
              <a:rPr lang="en-IN" sz="2400" dirty="0" smtClean="0">
                <a:solidFill>
                  <a:srgbClr val="FFFF00"/>
                </a:solidFill>
              </a:rPr>
              <a:t>in nontrivial applications can </a:t>
            </a:r>
            <a:r>
              <a:rPr lang="en-IN" sz="2400" b="1" dirty="0" smtClean="0">
                <a:solidFill>
                  <a:srgbClr val="FFC000"/>
                </a:solidFill>
              </a:rPr>
              <a:t>create a lot of bookkeeping. </a:t>
            </a:r>
            <a:r>
              <a:rPr lang="en-IN" sz="2400" dirty="0" smtClean="0">
                <a:solidFill>
                  <a:srgbClr val="FFFF00"/>
                </a:solidFill>
              </a:rPr>
              <a:t>We also don’t want to end up in a situation where bindings are heavier than the objects being bound to.</a:t>
            </a:r>
          </a:p>
          <a:p>
            <a:pPr algn="l" fontAlgn="base">
              <a:buFont typeface="Wingdings" pitchFamily="2" charset="2"/>
              <a:buChar char="v"/>
            </a:pPr>
            <a:r>
              <a:rPr lang="en-IN" sz="2400" dirty="0" smtClean="0">
                <a:solidFill>
                  <a:srgbClr val="FFFF00"/>
                </a:solidFill>
              </a:rPr>
              <a:t>In </a:t>
            </a:r>
            <a:r>
              <a:rPr lang="en-IN" sz="2400" b="1" dirty="0" smtClean="0">
                <a:solidFill>
                  <a:srgbClr val="FFC000"/>
                </a:solidFill>
              </a:rPr>
              <a:t>l</a:t>
            </a:r>
            <a:r>
              <a:rPr lang="en-IN" sz="2400" b="1" dirty="0" smtClean="0">
                <a:solidFill>
                  <a:srgbClr val="FFC000"/>
                </a:solidFill>
              </a:rPr>
              <a:t>arger applications, </a:t>
            </a:r>
            <a:r>
              <a:rPr lang="en-IN" sz="2400" dirty="0" smtClean="0">
                <a:solidFill>
                  <a:srgbClr val="FFFF00"/>
                </a:solidFill>
              </a:rPr>
              <a:t>it can be more </a:t>
            </a:r>
            <a:r>
              <a:rPr lang="en-IN" sz="2400" b="1" dirty="0" smtClean="0">
                <a:solidFill>
                  <a:srgbClr val="FFC000"/>
                </a:solidFill>
              </a:rPr>
              <a:t>difficult to design the ViewModel </a:t>
            </a:r>
            <a:r>
              <a:rPr lang="en-IN" sz="2400" dirty="0" smtClean="0">
                <a:solidFill>
                  <a:srgbClr val="FFFF00"/>
                </a:solidFill>
              </a:rPr>
              <a:t>up front to get the necessary amount of generalization.</a:t>
            </a:r>
          </a:p>
          <a:p>
            <a:pPr algn="l">
              <a:buFont typeface="Wingdings" pitchFamily="2" charset="2"/>
              <a:buChar char="v"/>
            </a:pPr>
            <a:endParaRPr lang="en-IN" sz="2400" dirty="0">
              <a:solidFill>
                <a:srgbClr val="FFFF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20688"/>
            <a:ext cx="7851648" cy="779512"/>
          </a:xfrm>
        </p:spPr>
        <p:txBody>
          <a:bodyPr>
            <a:normAutofit fontScale="90000"/>
          </a:bodyPr>
          <a:lstStyle/>
          <a:p>
            <a:pPr algn="ctr"/>
            <a:r>
              <a:rPr lang="en-IN" dirty="0" smtClean="0">
                <a:solidFill>
                  <a:schemeClr val="accent1"/>
                </a:solidFill>
              </a:rPr>
              <a:t>MVVM Example</a:t>
            </a:r>
            <a:endParaRPr lang="en-IN" dirty="0">
              <a:solidFill>
                <a:schemeClr val="accent1"/>
              </a:solidFill>
            </a:endParaRPr>
          </a:p>
        </p:txBody>
      </p:sp>
      <p:sp>
        <p:nvSpPr>
          <p:cNvPr id="3" name="Subtitle 2"/>
          <p:cNvSpPr>
            <a:spLocks noGrp="1"/>
          </p:cNvSpPr>
          <p:nvPr>
            <p:ph type="subTitle" idx="1"/>
          </p:nvPr>
        </p:nvSpPr>
        <p:spPr>
          <a:xfrm>
            <a:off x="533400" y="1588832"/>
            <a:ext cx="7854696" cy="4864504"/>
          </a:xfrm>
        </p:spPr>
        <p:txBody>
          <a:bodyPr>
            <a:normAutofit/>
          </a:bodyPr>
          <a:lstStyle/>
          <a:p>
            <a:pPr algn="l">
              <a:buFont typeface="Wingdings" pitchFamily="2" charset="2"/>
              <a:buChar char="v"/>
            </a:pPr>
            <a:r>
              <a:rPr lang="en-IN" sz="2400" b="1" dirty="0" smtClean="0">
                <a:solidFill>
                  <a:srgbClr val="FFC000"/>
                </a:solidFill>
                <a:hlinkClick r:id="rId2"/>
              </a:rPr>
              <a:t>https://</a:t>
            </a:r>
            <a:r>
              <a:rPr lang="en-IN" sz="2400" b="1" dirty="0" smtClean="0">
                <a:solidFill>
                  <a:srgbClr val="FFC000"/>
                </a:solidFill>
                <a:hlinkClick r:id="rId2"/>
              </a:rPr>
              <a:t>www.educative.io/collection/page/5429798910296064/5725579815944192/5161641743220736</a:t>
            </a:r>
            <a:endParaRPr lang="en-IN" sz="2400" b="1" dirty="0" smtClean="0">
              <a:solidFill>
                <a:srgbClr val="FFC000"/>
              </a:solidFill>
            </a:endParaRPr>
          </a:p>
          <a:p>
            <a:pPr algn="l">
              <a:buFont typeface="Wingdings" pitchFamily="2" charset="2"/>
              <a:buChar char="v"/>
            </a:pPr>
            <a:endParaRPr lang="en-IN" sz="2400" dirty="0">
              <a:solidFill>
                <a:srgbClr val="FFFF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20688"/>
            <a:ext cx="7851648" cy="779512"/>
          </a:xfrm>
        </p:spPr>
        <p:txBody>
          <a:bodyPr>
            <a:normAutofit fontScale="90000"/>
          </a:bodyPr>
          <a:lstStyle/>
          <a:p>
            <a:pPr algn="ctr"/>
            <a:r>
              <a:rPr lang="en-IN" dirty="0" smtClean="0">
                <a:solidFill>
                  <a:schemeClr val="accent1"/>
                </a:solidFill>
              </a:rPr>
              <a:t>MVC vs MVP vs MVVM</a:t>
            </a:r>
            <a:endParaRPr lang="en-IN" dirty="0">
              <a:solidFill>
                <a:schemeClr val="accent1"/>
              </a:solidFill>
            </a:endParaRPr>
          </a:p>
        </p:txBody>
      </p:sp>
      <p:sp>
        <p:nvSpPr>
          <p:cNvPr id="3" name="Subtitle 2"/>
          <p:cNvSpPr>
            <a:spLocks noGrp="1"/>
          </p:cNvSpPr>
          <p:nvPr>
            <p:ph type="subTitle" idx="1"/>
          </p:nvPr>
        </p:nvSpPr>
        <p:spPr>
          <a:xfrm>
            <a:off x="533400" y="1588832"/>
            <a:ext cx="7854696" cy="4864504"/>
          </a:xfrm>
        </p:spPr>
        <p:txBody>
          <a:bodyPr>
            <a:noAutofit/>
          </a:bodyPr>
          <a:lstStyle/>
          <a:p>
            <a:pPr algn="l" fontAlgn="base"/>
            <a:r>
              <a:rPr lang="en-IN" sz="1600" dirty="0" smtClean="0">
                <a:solidFill>
                  <a:srgbClr val="FFFF00"/>
                </a:solidFill>
              </a:rPr>
              <a:t>In </a:t>
            </a:r>
            <a:r>
              <a:rPr lang="en-IN" sz="1600" b="1" dirty="0" smtClean="0">
                <a:solidFill>
                  <a:srgbClr val="FFC000"/>
                </a:solidFill>
              </a:rPr>
              <a:t>MVC</a:t>
            </a:r>
            <a:r>
              <a:rPr lang="en-IN" sz="1600" dirty="0" smtClean="0">
                <a:solidFill>
                  <a:srgbClr val="FFFF00"/>
                </a:solidFill>
              </a:rPr>
              <a:t>, the View sits on top of our architecture with the controller beside it. Models sit below the controller, so our Views know about our controllers and controllers know about Models. Here, our Views have direct access to Models. Exposing the complete Model to the View, however, may have security and performance costs, depending on the complexity of our application. MVVM attempts to avoid these issues</a:t>
            </a:r>
            <a:r>
              <a:rPr lang="en-IN" sz="1600" dirty="0" smtClean="0">
                <a:solidFill>
                  <a:srgbClr val="FFFF00"/>
                </a:solidFill>
              </a:rPr>
              <a:t>.</a:t>
            </a:r>
          </a:p>
          <a:p>
            <a:pPr algn="l" fontAlgn="base"/>
            <a:endParaRPr lang="en-IN" sz="1600" dirty="0" smtClean="0">
              <a:solidFill>
                <a:srgbClr val="FFFF00"/>
              </a:solidFill>
            </a:endParaRPr>
          </a:p>
          <a:p>
            <a:pPr algn="l" fontAlgn="base"/>
            <a:r>
              <a:rPr lang="en-IN" sz="1600" dirty="0" smtClean="0">
                <a:solidFill>
                  <a:srgbClr val="FFFF00"/>
                </a:solidFill>
              </a:rPr>
              <a:t>In </a:t>
            </a:r>
            <a:r>
              <a:rPr lang="en-IN" sz="1600" b="1" dirty="0" smtClean="0">
                <a:solidFill>
                  <a:srgbClr val="FFC000"/>
                </a:solidFill>
              </a:rPr>
              <a:t>MVP</a:t>
            </a:r>
            <a:r>
              <a:rPr lang="en-IN" sz="1600" dirty="0" smtClean="0">
                <a:solidFill>
                  <a:srgbClr val="FFFF00"/>
                </a:solidFill>
              </a:rPr>
              <a:t>, the role of the controller is replaced with a Presenter. Presenters sit at the same level as views, listening to events from both the View and model, and mediating the actions between them. Unlike MVVM, there isn’t a mechanism for binding Views to ViewModels, so we instead rely on each View implementing an interface allowing the Presenter to interact with the View</a:t>
            </a:r>
            <a:r>
              <a:rPr lang="en-IN" sz="1600" dirty="0" smtClean="0">
                <a:solidFill>
                  <a:srgbClr val="FFFF00"/>
                </a:solidFill>
              </a:rPr>
              <a:t>.</a:t>
            </a:r>
          </a:p>
          <a:p>
            <a:pPr algn="l" fontAlgn="base"/>
            <a:endParaRPr lang="en-IN" sz="1600" dirty="0" smtClean="0">
              <a:solidFill>
                <a:srgbClr val="FFFF00"/>
              </a:solidFill>
            </a:endParaRPr>
          </a:p>
          <a:p>
            <a:pPr algn="l" fontAlgn="base"/>
            <a:r>
              <a:rPr lang="en-IN" sz="1600" b="1" dirty="0" smtClean="0">
                <a:solidFill>
                  <a:srgbClr val="FFC000"/>
                </a:solidFill>
              </a:rPr>
              <a:t>MVVM</a:t>
            </a:r>
            <a:r>
              <a:rPr lang="en-IN" sz="1600" dirty="0" smtClean="0">
                <a:solidFill>
                  <a:srgbClr val="FFFF00"/>
                </a:solidFill>
              </a:rPr>
              <a:t> consequently allows us to create View-specific subsets of a Model, which can contain state and logic information, avoiding the need to expose the entire Model to a View. Unlike MVP’s Presenter, a ViewModel is not required to reference a View. The View can bind to properties on the ViewModel, which in turn expose data contained in Models to the View. As we’ve mentioned, the abstraction of the View means there is less logic required in the code behind it.</a:t>
            </a:r>
            <a:endParaRPr lang="en-IN" sz="1600" dirty="0">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20688"/>
            <a:ext cx="7851648" cy="779512"/>
          </a:xfrm>
        </p:spPr>
        <p:txBody>
          <a:bodyPr>
            <a:normAutofit fontScale="90000"/>
          </a:bodyPr>
          <a:lstStyle/>
          <a:p>
            <a:pPr algn="ctr"/>
            <a:r>
              <a:rPr lang="en-IN" dirty="0" smtClean="0">
                <a:solidFill>
                  <a:schemeClr val="accent1"/>
                </a:solidFill>
              </a:rPr>
              <a:t>MVC Design Pattern</a:t>
            </a:r>
            <a:endParaRPr lang="en-IN" dirty="0">
              <a:solidFill>
                <a:schemeClr val="accent1"/>
              </a:solidFill>
            </a:endParaRPr>
          </a:p>
        </p:txBody>
      </p:sp>
      <p:sp>
        <p:nvSpPr>
          <p:cNvPr id="3" name="Subtitle 2"/>
          <p:cNvSpPr>
            <a:spLocks noGrp="1"/>
          </p:cNvSpPr>
          <p:nvPr>
            <p:ph type="subTitle" idx="1"/>
          </p:nvPr>
        </p:nvSpPr>
        <p:spPr>
          <a:xfrm>
            <a:off x="533400" y="1588832"/>
            <a:ext cx="7854696" cy="4648480"/>
          </a:xfrm>
        </p:spPr>
        <p:txBody>
          <a:bodyPr>
            <a:normAutofit lnSpcReduction="10000"/>
          </a:bodyPr>
          <a:lstStyle/>
          <a:p>
            <a:pPr algn="l">
              <a:buFont typeface="Wingdings" pitchFamily="2" charset="2"/>
              <a:buChar char="v"/>
            </a:pPr>
            <a:r>
              <a:rPr lang="en-IN" sz="2400" dirty="0" smtClean="0">
                <a:solidFill>
                  <a:srgbClr val="FFFF00"/>
                </a:solidFill>
              </a:rPr>
              <a:t>It enforces the isolation of </a:t>
            </a:r>
            <a:r>
              <a:rPr lang="en-IN" sz="2400" b="1" dirty="0" smtClean="0">
                <a:solidFill>
                  <a:srgbClr val="FFC000"/>
                </a:solidFill>
              </a:rPr>
              <a:t>business data (Models) </a:t>
            </a:r>
            <a:r>
              <a:rPr lang="en-IN" sz="2400" dirty="0" smtClean="0">
                <a:solidFill>
                  <a:srgbClr val="FFFF00"/>
                </a:solidFill>
              </a:rPr>
              <a:t>from </a:t>
            </a:r>
            <a:r>
              <a:rPr lang="en-IN" sz="2400" b="1" dirty="0" smtClean="0">
                <a:solidFill>
                  <a:srgbClr val="FFC000"/>
                </a:solidFill>
              </a:rPr>
              <a:t>user interfaces (Views), </a:t>
            </a:r>
            <a:r>
              <a:rPr lang="en-IN" sz="2400" dirty="0" smtClean="0">
                <a:solidFill>
                  <a:srgbClr val="FFFF00"/>
                </a:solidFill>
              </a:rPr>
              <a:t>with a </a:t>
            </a:r>
            <a:r>
              <a:rPr lang="en-IN" sz="2400" b="1" dirty="0" smtClean="0">
                <a:solidFill>
                  <a:srgbClr val="FFC000"/>
                </a:solidFill>
              </a:rPr>
              <a:t>third component (Controllers) </a:t>
            </a:r>
            <a:r>
              <a:rPr lang="en-IN" sz="2400" dirty="0" smtClean="0">
                <a:solidFill>
                  <a:srgbClr val="FFFF00"/>
                </a:solidFill>
              </a:rPr>
              <a:t>traditionally managing </a:t>
            </a:r>
            <a:r>
              <a:rPr lang="en-IN" sz="2400" b="1" dirty="0" smtClean="0">
                <a:solidFill>
                  <a:srgbClr val="FFC000"/>
                </a:solidFill>
              </a:rPr>
              <a:t>logic</a:t>
            </a:r>
            <a:r>
              <a:rPr lang="en-IN" sz="2400" dirty="0" smtClean="0">
                <a:solidFill>
                  <a:srgbClr val="FFFF00"/>
                </a:solidFill>
              </a:rPr>
              <a:t> and </a:t>
            </a:r>
            <a:r>
              <a:rPr lang="en-IN" sz="2400" b="1" dirty="0" smtClean="0">
                <a:solidFill>
                  <a:srgbClr val="FFC000"/>
                </a:solidFill>
              </a:rPr>
              <a:t>user input</a:t>
            </a:r>
            <a:r>
              <a:rPr lang="en-IN" sz="2400" dirty="0" smtClean="0">
                <a:solidFill>
                  <a:srgbClr val="FFFF00"/>
                </a:solidFill>
              </a:rPr>
              <a:t>. </a:t>
            </a:r>
            <a:endParaRPr lang="en-IN" sz="2400" dirty="0" smtClean="0">
              <a:solidFill>
                <a:srgbClr val="FFFF00"/>
              </a:solidFill>
            </a:endParaRPr>
          </a:p>
          <a:p>
            <a:pPr algn="l">
              <a:buFont typeface="Wingdings" pitchFamily="2" charset="2"/>
              <a:buChar char="v"/>
            </a:pPr>
            <a:endParaRPr lang="en-IN" sz="2400" dirty="0" smtClean="0">
              <a:solidFill>
                <a:srgbClr val="FFFF00"/>
              </a:solidFill>
            </a:endParaRPr>
          </a:p>
          <a:p>
            <a:pPr algn="l">
              <a:buFont typeface="Wingdings" pitchFamily="2" charset="2"/>
              <a:buChar char="v"/>
            </a:pPr>
            <a:r>
              <a:rPr lang="en-IN" sz="2400" dirty="0" smtClean="0">
                <a:solidFill>
                  <a:srgbClr val="FFFF00"/>
                </a:solidFill>
              </a:rPr>
              <a:t>The </a:t>
            </a:r>
            <a:r>
              <a:rPr lang="en-IN" sz="2400" dirty="0" smtClean="0">
                <a:solidFill>
                  <a:srgbClr val="FFFF00"/>
                </a:solidFill>
              </a:rPr>
              <a:t>pattern was originally designed by </a:t>
            </a:r>
            <a:r>
              <a:rPr lang="en-IN" sz="2400" b="1" u="sng" dirty="0" smtClean="0">
                <a:solidFill>
                  <a:srgbClr val="FFC000"/>
                </a:solidFill>
              </a:rPr>
              <a:t>Trygve Reenskaug</a:t>
            </a:r>
            <a:r>
              <a:rPr lang="en-IN" sz="2400" dirty="0" smtClean="0">
                <a:solidFill>
                  <a:srgbClr val="FFFF00"/>
                </a:solidFill>
              </a:rPr>
              <a:t> during his time working on </a:t>
            </a:r>
            <a:r>
              <a:rPr lang="en-IN" sz="2400" b="1" dirty="0" smtClean="0">
                <a:solidFill>
                  <a:srgbClr val="FFC000"/>
                </a:solidFill>
              </a:rPr>
              <a:t>Smalltalk-80</a:t>
            </a:r>
            <a:r>
              <a:rPr lang="en-IN" sz="2400" dirty="0" smtClean="0">
                <a:solidFill>
                  <a:srgbClr val="FFFF00"/>
                </a:solidFill>
              </a:rPr>
              <a:t> (1979) where it was initially called </a:t>
            </a:r>
            <a:r>
              <a:rPr lang="en-IN" sz="2400" b="1" u="sng" dirty="0" smtClean="0">
                <a:solidFill>
                  <a:srgbClr val="FFC000"/>
                </a:solidFill>
              </a:rPr>
              <a:t>Model-View-Controller-Editor</a:t>
            </a:r>
            <a:r>
              <a:rPr lang="en-IN" sz="2400" dirty="0" smtClean="0">
                <a:solidFill>
                  <a:srgbClr val="FFFF00"/>
                </a:solidFill>
              </a:rPr>
              <a:t>.</a:t>
            </a:r>
          </a:p>
          <a:p>
            <a:pPr algn="l">
              <a:buFont typeface="Wingdings" pitchFamily="2" charset="2"/>
              <a:buChar char="v"/>
            </a:pPr>
            <a:endParaRPr lang="en-IN" sz="2400" b="1" dirty="0" smtClean="0">
              <a:solidFill>
                <a:srgbClr val="FFC000"/>
              </a:solidFill>
            </a:endParaRPr>
          </a:p>
          <a:p>
            <a:pPr algn="l">
              <a:buFont typeface="Wingdings" pitchFamily="2" charset="2"/>
              <a:buChar char="v"/>
            </a:pPr>
            <a:r>
              <a:rPr lang="en-IN" sz="2400" b="1" dirty="0" smtClean="0">
                <a:solidFill>
                  <a:srgbClr val="FFC000"/>
                </a:solidFill>
              </a:rPr>
              <a:t>MVC</a:t>
            </a:r>
            <a:r>
              <a:rPr lang="en-IN" sz="2400" dirty="0" smtClean="0">
                <a:solidFill>
                  <a:srgbClr val="FFFF00"/>
                </a:solidFill>
              </a:rPr>
              <a:t> </a:t>
            </a:r>
            <a:r>
              <a:rPr lang="en-IN" sz="2400" dirty="0" smtClean="0">
                <a:solidFill>
                  <a:srgbClr val="FFFF00"/>
                </a:solidFill>
              </a:rPr>
              <a:t>most suitable for </a:t>
            </a:r>
            <a:r>
              <a:rPr lang="en-IN" sz="2400" b="1" dirty="0" smtClean="0">
                <a:solidFill>
                  <a:srgbClr val="FFC000"/>
                </a:solidFill>
              </a:rPr>
              <a:t>web-based enterprise-level applications</a:t>
            </a:r>
            <a:r>
              <a:rPr lang="en-IN" sz="2400" dirty="0" smtClean="0">
                <a:solidFill>
                  <a:srgbClr val="FFFF00"/>
                </a:solidFill>
              </a:rPr>
              <a:t> architectures.</a:t>
            </a:r>
          </a:p>
          <a:p>
            <a:pPr algn="l">
              <a:buFont typeface="Wingdings" pitchFamily="2" charset="2"/>
              <a:buChar char="v"/>
            </a:pPr>
            <a:endParaRPr lang="en-IN" sz="2400" dirty="0">
              <a:solidFill>
                <a:srgbClr val="FFFF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20688"/>
            <a:ext cx="7851648" cy="779512"/>
          </a:xfrm>
        </p:spPr>
        <p:txBody>
          <a:bodyPr>
            <a:normAutofit fontScale="90000"/>
          </a:bodyPr>
          <a:lstStyle/>
          <a:p>
            <a:pPr algn="ctr"/>
            <a:r>
              <a:rPr lang="en-IN" dirty="0" smtClean="0">
                <a:solidFill>
                  <a:schemeClr val="accent1"/>
                </a:solidFill>
              </a:rPr>
              <a:t>Useful Resources</a:t>
            </a:r>
            <a:endParaRPr lang="en-IN" dirty="0">
              <a:solidFill>
                <a:schemeClr val="accent1"/>
              </a:solidFill>
            </a:endParaRPr>
          </a:p>
        </p:txBody>
      </p:sp>
      <p:sp>
        <p:nvSpPr>
          <p:cNvPr id="3" name="Subtitle 2"/>
          <p:cNvSpPr>
            <a:spLocks noGrp="1"/>
          </p:cNvSpPr>
          <p:nvPr>
            <p:ph type="subTitle" idx="1"/>
          </p:nvPr>
        </p:nvSpPr>
        <p:spPr>
          <a:xfrm>
            <a:off x="533400" y="1588832"/>
            <a:ext cx="7854696" cy="3496352"/>
          </a:xfrm>
        </p:spPr>
        <p:txBody>
          <a:bodyPr>
            <a:noAutofit/>
          </a:bodyPr>
          <a:lstStyle/>
          <a:p>
            <a:pPr algn="l" fontAlgn="base">
              <a:buFont typeface="Wingdings" pitchFamily="2" charset="2"/>
              <a:buChar char="v"/>
            </a:pPr>
            <a:r>
              <a:rPr lang="en-IN" sz="2400" dirty="0" smtClean="0">
                <a:solidFill>
                  <a:srgbClr val="FFFF00"/>
                </a:solidFill>
                <a:hlinkClick r:id="rId2"/>
              </a:rPr>
              <a:t>https://</a:t>
            </a:r>
            <a:r>
              <a:rPr lang="en-IN" sz="2400" dirty="0" smtClean="0">
                <a:solidFill>
                  <a:srgbClr val="FFFF00"/>
                </a:solidFill>
                <a:hlinkClick r:id="rId2"/>
              </a:rPr>
              <a:t>www.oreilly.com/library/view/learning-javascript-design/9781449334840/ch10.html</a:t>
            </a:r>
            <a:endParaRPr lang="en-IN" sz="2400" dirty="0" smtClean="0">
              <a:solidFill>
                <a:srgbClr val="FFFF00"/>
              </a:solidFill>
            </a:endParaRPr>
          </a:p>
          <a:p>
            <a:pPr algn="l" fontAlgn="base">
              <a:buFont typeface="Wingdings" pitchFamily="2" charset="2"/>
              <a:buChar char="v"/>
            </a:pPr>
            <a:endParaRPr lang="en-IN" sz="2400" dirty="0" smtClean="0">
              <a:solidFill>
                <a:srgbClr val="FFFF00"/>
              </a:solidFill>
            </a:endParaRPr>
          </a:p>
          <a:p>
            <a:pPr algn="l" fontAlgn="base">
              <a:buFont typeface="Wingdings" pitchFamily="2" charset="2"/>
              <a:buChar char="v"/>
            </a:pPr>
            <a:r>
              <a:rPr lang="en-IN" sz="2400" dirty="0" smtClean="0">
                <a:solidFill>
                  <a:srgbClr val="FFFF00"/>
                </a:solidFill>
                <a:hlinkClick r:id="rId3"/>
              </a:rPr>
              <a:t>https://www.patterns.dev/posts/classic-design-patterns/#</a:t>
            </a:r>
            <a:r>
              <a:rPr lang="en-IN" sz="2400" dirty="0" smtClean="0">
                <a:solidFill>
                  <a:srgbClr val="FFFF00"/>
                </a:solidFill>
                <a:hlinkClick r:id="rId3"/>
              </a:rPr>
              <a:t>detailmvcmvp</a:t>
            </a:r>
            <a:endParaRPr lang="en-IN" sz="2400" dirty="0" smtClean="0">
              <a:solidFill>
                <a:srgbClr val="FFFF00"/>
              </a:solidFill>
            </a:endParaRPr>
          </a:p>
          <a:p>
            <a:pPr algn="l" fontAlgn="base">
              <a:buFont typeface="Wingdings" pitchFamily="2" charset="2"/>
              <a:buChar char="v"/>
            </a:pPr>
            <a:endParaRPr lang="en-IN" sz="2400" dirty="0" smtClean="0">
              <a:solidFill>
                <a:srgbClr val="FFFF00"/>
              </a:solidFill>
            </a:endParaRPr>
          </a:p>
          <a:p>
            <a:pPr algn="l" fontAlgn="base"/>
            <a:endParaRPr lang="en-IN" sz="2400" dirty="0" smtClean="0">
              <a:solidFill>
                <a:srgbClr val="FFFF00"/>
              </a:solidFill>
            </a:endParaRPr>
          </a:p>
          <a:p>
            <a:pPr algn="l" fontAlgn="base">
              <a:buFont typeface="Wingdings" pitchFamily="2" charset="2"/>
              <a:buChar char="v"/>
            </a:pPr>
            <a:endParaRPr lang="en-IN" sz="2400" dirty="0" smtClean="0">
              <a:solidFill>
                <a:srgbClr val="FFFF00"/>
              </a:solidFill>
            </a:endParaRPr>
          </a:p>
          <a:p>
            <a:pPr algn="l" fontAlgn="base">
              <a:buFont typeface="Wingdings" pitchFamily="2" charset="2"/>
              <a:buChar char="v"/>
            </a:pPr>
            <a:endParaRPr lang="en-IN" sz="2400" dirty="0">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024" y="620688"/>
            <a:ext cx="8892480" cy="779512"/>
          </a:xfrm>
        </p:spPr>
        <p:txBody>
          <a:bodyPr>
            <a:noAutofit/>
          </a:bodyPr>
          <a:lstStyle/>
          <a:p>
            <a:pPr algn="ctr"/>
            <a:r>
              <a:rPr lang="en-IN" sz="5000" dirty="0" smtClean="0">
                <a:solidFill>
                  <a:schemeClr val="accent1"/>
                </a:solidFill>
              </a:rPr>
              <a:t>Smalltalk-80’s MVC architecture</a:t>
            </a:r>
          </a:p>
        </p:txBody>
      </p:sp>
      <p:sp>
        <p:nvSpPr>
          <p:cNvPr id="3" name="Subtitle 2"/>
          <p:cNvSpPr>
            <a:spLocks noGrp="1"/>
          </p:cNvSpPr>
          <p:nvPr>
            <p:ph type="subTitle" idx="1"/>
          </p:nvPr>
        </p:nvSpPr>
        <p:spPr>
          <a:xfrm>
            <a:off x="533400" y="1484784"/>
            <a:ext cx="7854696" cy="5008520"/>
          </a:xfrm>
        </p:spPr>
        <p:txBody>
          <a:bodyPr>
            <a:noAutofit/>
          </a:bodyPr>
          <a:lstStyle/>
          <a:p>
            <a:pPr algn="l" fontAlgn="base">
              <a:buFont typeface="Wingdings" pitchFamily="2" charset="2"/>
              <a:buChar char="v"/>
            </a:pPr>
            <a:r>
              <a:rPr lang="en-IN" sz="2000" dirty="0" smtClean="0">
                <a:solidFill>
                  <a:srgbClr val="FFFF00"/>
                </a:solidFill>
              </a:rPr>
              <a:t>A </a:t>
            </a:r>
            <a:r>
              <a:rPr lang="en-IN" sz="2000" b="1" u="sng" dirty="0" smtClean="0">
                <a:solidFill>
                  <a:srgbClr val="FFC000"/>
                </a:solidFill>
              </a:rPr>
              <a:t>Model</a:t>
            </a:r>
            <a:r>
              <a:rPr lang="en-IN" sz="2000" dirty="0" smtClean="0">
                <a:solidFill>
                  <a:srgbClr val="FFFF00"/>
                </a:solidFill>
              </a:rPr>
              <a:t> represented </a:t>
            </a:r>
            <a:r>
              <a:rPr lang="en-IN" sz="2000" b="1" dirty="0" smtClean="0">
                <a:solidFill>
                  <a:srgbClr val="FFC000"/>
                </a:solidFill>
              </a:rPr>
              <a:t>domain-specific data</a:t>
            </a:r>
            <a:r>
              <a:rPr lang="en-IN" sz="2000" dirty="0" smtClean="0">
                <a:solidFill>
                  <a:srgbClr val="FFFF00"/>
                </a:solidFill>
              </a:rPr>
              <a:t> and was ignorant of the </a:t>
            </a:r>
            <a:r>
              <a:rPr lang="en-IN" sz="2000" b="1" dirty="0" smtClean="0">
                <a:solidFill>
                  <a:srgbClr val="FFC000"/>
                </a:solidFill>
              </a:rPr>
              <a:t>user interface (Views and Controllers). </a:t>
            </a:r>
            <a:r>
              <a:rPr lang="en-IN" sz="2000" dirty="0" smtClean="0">
                <a:solidFill>
                  <a:srgbClr val="FFFF00"/>
                </a:solidFill>
              </a:rPr>
              <a:t>When a </a:t>
            </a:r>
            <a:r>
              <a:rPr lang="en-IN" sz="2000" b="1" dirty="0" smtClean="0">
                <a:solidFill>
                  <a:srgbClr val="FFC000"/>
                </a:solidFill>
              </a:rPr>
              <a:t>model</a:t>
            </a:r>
            <a:r>
              <a:rPr lang="en-IN" sz="2000" dirty="0" smtClean="0">
                <a:solidFill>
                  <a:srgbClr val="FFFF00"/>
                </a:solidFill>
              </a:rPr>
              <a:t> changed, it would inform its </a:t>
            </a:r>
            <a:r>
              <a:rPr lang="en-IN" sz="2000" b="1" dirty="0" smtClean="0">
                <a:solidFill>
                  <a:srgbClr val="FFC000"/>
                </a:solidFill>
              </a:rPr>
              <a:t>observers</a:t>
            </a:r>
            <a:r>
              <a:rPr lang="en-IN" sz="2000" dirty="0" smtClean="0">
                <a:solidFill>
                  <a:srgbClr val="FFFF00"/>
                </a:solidFill>
              </a:rPr>
              <a:t>.</a:t>
            </a:r>
          </a:p>
          <a:p>
            <a:pPr algn="l" fontAlgn="base">
              <a:buFont typeface="Wingdings" pitchFamily="2" charset="2"/>
              <a:buChar char="v"/>
            </a:pPr>
            <a:endParaRPr lang="en-IN" sz="2000" dirty="0" smtClean="0">
              <a:solidFill>
                <a:srgbClr val="FFFF00"/>
              </a:solidFill>
            </a:endParaRPr>
          </a:p>
          <a:p>
            <a:pPr algn="l" fontAlgn="base">
              <a:buFont typeface="Wingdings" pitchFamily="2" charset="2"/>
              <a:buChar char="v"/>
            </a:pPr>
            <a:r>
              <a:rPr lang="en-IN" sz="2000" dirty="0" smtClean="0">
                <a:solidFill>
                  <a:srgbClr val="FFFF00"/>
                </a:solidFill>
              </a:rPr>
              <a:t>A </a:t>
            </a:r>
            <a:r>
              <a:rPr lang="en-IN" sz="2000" b="1" u="sng" dirty="0" smtClean="0">
                <a:solidFill>
                  <a:srgbClr val="FFC000"/>
                </a:solidFill>
              </a:rPr>
              <a:t>View</a:t>
            </a:r>
            <a:r>
              <a:rPr lang="en-IN" sz="2000" dirty="0" smtClean="0">
                <a:solidFill>
                  <a:srgbClr val="FFFF00"/>
                </a:solidFill>
              </a:rPr>
              <a:t> represented the </a:t>
            </a:r>
            <a:r>
              <a:rPr lang="en-IN" sz="2000" b="1" dirty="0" smtClean="0">
                <a:solidFill>
                  <a:srgbClr val="FFC000"/>
                </a:solidFill>
              </a:rPr>
              <a:t>current state of a Model</a:t>
            </a:r>
            <a:r>
              <a:rPr lang="en-IN" sz="2000" dirty="0" smtClean="0">
                <a:solidFill>
                  <a:srgbClr val="FFFF00"/>
                </a:solidFill>
              </a:rPr>
              <a:t>. The </a:t>
            </a:r>
            <a:r>
              <a:rPr lang="en-IN" sz="2000" b="1" dirty="0" smtClean="0">
                <a:solidFill>
                  <a:srgbClr val="FFC000"/>
                </a:solidFill>
              </a:rPr>
              <a:t>Observer pattern</a:t>
            </a:r>
            <a:r>
              <a:rPr lang="en-IN" sz="2000" dirty="0" smtClean="0">
                <a:solidFill>
                  <a:srgbClr val="FFFF00"/>
                </a:solidFill>
              </a:rPr>
              <a:t> was used for letting the </a:t>
            </a:r>
            <a:r>
              <a:rPr lang="en-IN" sz="2000" b="1" dirty="0" smtClean="0">
                <a:solidFill>
                  <a:srgbClr val="FFC000"/>
                </a:solidFill>
              </a:rPr>
              <a:t>View</a:t>
            </a:r>
            <a:r>
              <a:rPr lang="en-IN" sz="2000" dirty="0" smtClean="0">
                <a:solidFill>
                  <a:srgbClr val="FFFF00"/>
                </a:solidFill>
              </a:rPr>
              <a:t> know whenever the Model was </a:t>
            </a:r>
            <a:r>
              <a:rPr lang="en-IN" sz="2000" b="1" dirty="0" smtClean="0">
                <a:solidFill>
                  <a:srgbClr val="FFC000"/>
                </a:solidFill>
              </a:rPr>
              <a:t>updated</a:t>
            </a:r>
            <a:r>
              <a:rPr lang="en-IN" sz="2000" dirty="0" smtClean="0">
                <a:solidFill>
                  <a:srgbClr val="FFFF00"/>
                </a:solidFill>
              </a:rPr>
              <a:t> or modified</a:t>
            </a:r>
            <a:r>
              <a:rPr lang="en-IN" sz="2000" dirty="0" smtClean="0">
                <a:solidFill>
                  <a:srgbClr val="FFFF00"/>
                </a:solidFill>
              </a:rPr>
              <a:t>.</a:t>
            </a:r>
          </a:p>
          <a:p>
            <a:pPr algn="l" fontAlgn="base">
              <a:buFont typeface="Wingdings" pitchFamily="2" charset="2"/>
              <a:buChar char="v"/>
            </a:pPr>
            <a:endParaRPr lang="en-IN" sz="2000" dirty="0" smtClean="0">
              <a:solidFill>
                <a:srgbClr val="FFFF00"/>
              </a:solidFill>
            </a:endParaRPr>
          </a:p>
          <a:p>
            <a:pPr algn="l" fontAlgn="base">
              <a:buFont typeface="Wingdings" pitchFamily="2" charset="2"/>
              <a:buChar char="v"/>
            </a:pPr>
            <a:r>
              <a:rPr lang="en-IN" sz="2000" b="1" dirty="0" smtClean="0">
                <a:solidFill>
                  <a:srgbClr val="FFC000"/>
                </a:solidFill>
              </a:rPr>
              <a:t>Presentation</a:t>
            </a:r>
            <a:r>
              <a:rPr lang="en-IN" sz="2000" dirty="0" smtClean="0">
                <a:solidFill>
                  <a:srgbClr val="FFFF00"/>
                </a:solidFill>
              </a:rPr>
              <a:t> was taken care of by the </a:t>
            </a:r>
            <a:r>
              <a:rPr lang="en-IN" sz="2000" b="1" dirty="0" smtClean="0">
                <a:solidFill>
                  <a:srgbClr val="FFC000"/>
                </a:solidFill>
              </a:rPr>
              <a:t>View</a:t>
            </a:r>
            <a:r>
              <a:rPr lang="en-IN" sz="2000" dirty="0" smtClean="0">
                <a:solidFill>
                  <a:srgbClr val="FFFF00"/>
                </a:solidFill>
              </a:rPr>
              <a:t>, but there wasn’t just a single </a:t>
            </a:r>
            <a:r>
              <a:rPr lang="en-IN" sz="2000" b="1" dirty="0" smtClean="0">
                <a:solidFill>
                  <a:srgbClr val="FFC000"/>
                </a:solidFill>
              </a:rPr>
              <a:t>View</a:t>
            </a:r>
            <a:r>
              <a:rPr lang="en-IN" sz="2000" dirty="0" smtClean="0">
                <a:solidFill>
                  <a:srgbClr val="FFFF00"/>
                </a:solidFill>
              </a:rPr>
              <a:t> and </a:t>
            </a:r>
            <a:r>
              <a:rPr lang="en-IN" sz="2000" b="1" dirty="0" smtClean="0">
                <a:solidFill>
                  <a:srgbClr val="FFC000"/>
                </a:solidFill>
              </a:rPr>
              <a:t>Controller</a:t>
            </a:r>
            <a:r>
              <a:rPr lang="en-IN" sz="2000" dirty="0" smtClean="0">
                <a:solidFill>
                  <a:srgbClr val="FFFF00"/>
                </a:solidFill>
              </a:rPr>
              <a:t>—a View-Controller pair was required for each section or element displayed on the screen</a:t>
            </a:r>
            <a:r>
              <a:rPr lang="en-IN" sz="2000" dirty="0" smtClean="0">
                <a:solidFill>
                  <a:srgbClr val="FFFF00"/>
                </a:solidFill>
              </a:rPr>
              <a:t>.</a:t>
            </a:r>
          </a:p>
          <a:p>
            <a:pPr algn="l" fontAlgn="base">
              <a:buFont typeface="Wingdings" pitchFamily="2" charset="2"/>
              <a:buChar char="v"/>
            </a:pPr>
            <a:endParaRPr lang="en-IN" sz="2000" dirty="0" smtClean="0">
              <a:solidFill>
                <a:srgbClr val="FFFF00"/>
              </a:solidFill>
            </a:endParaRPr>
          </a:p>
          <a:p>
            <a:pPr algn="l" fontAlgn="base">
              <a:buFont typeface="Wingdings" pitchFamily="2" charset="2"/>
              <a:buChar char="v"/>
            </a:pPr>
            <a:r>
              <a:rPr lang="en-IN" sz="2000" dirty="0" smtClean="0">
                <a:solidFill>
                  <a:srgbClr val="FFFF00"/>
                </a:solidFill>
              </a:rPr>
              <a:t>The </a:t>
            </a:r>
            <a:r>
              <a:rPr lang="en-IN" sz="2000" b="1" u="sng" dirty="0" smtClean="0">
                <a:solidFill>
                  <a:srgbClr val="FFC000"/>
                </a:solidFill>
              </a:rPr>
              <a:t>Controller’s</a:t>
            </a:r>
            <a:r>
              <a:rPr lang="en-IN" sz="2000" dirty="0" smtClean="0">
                <a:solidFill>
                  <a:srgbClr val="FFFF00"/>
                </a:solidFill>
              </a:rPr>
              <a:t> role in this pair was </a:t>
            </a:r>
            <a:r>
              <a:rPr lang="en-IN" sz="2000" b="1" dirty="0" smtClean="0">
                <a:solidFill>
                  <a:srgbClr val="FFC000"/>
                </a:solidFill>
              </a:rPr>
              <a:t>handling user interaction </a:t>
            </a:r>
            <a:r>
              <a:rPr lang="en-IN" sz="2000" dirty="0" smtClean="0">
                <a:solidFill>
                  <a:srgbClr val="FFFF00"/>
                </a:solidFill>
              </a:rPr>
              <a:t>(such as </a:t>
            </a:r>
            <a:r>
              <a:rPr lang="en-IN" sz="2000" b="1" dirty="0" smtClean="0">
                <a:solidFill>
                  <a:srgbClr val="FFC000"/>
                </a:solidFill>
              </a:rPr>
              <a:t>key presses </a:t>
            </a:r>
            <a:r>
              <a:rPr lang="en-IN" sz="2000" dirty="0" smtClean="0">
                <a:solidFill>
                  <a:srgbClr val="FFFF00"/>
                </a:solidFill>
              </a:rPr>
              <a:t>and </a:t>
            </a:r>
            <a:r>
              <a:rPr lang="en-IN" sz="2000" b="1" dirty="0" smtClean="0">
                <a:solidFill>
                  <a:srgbClr val="FFC000"/>
                </a:solidFill>
              </a:rPr>
              <a:t>actions</a:t>
            </a:r>
            <a:r>
              <a:rPr lang="en-IN" sz="2000" dirty="0" smtClean="0">
                <a:solidFill>
                  <a:srgbClr val="FFFF00"/>
                </a:solidFill>
              </a:rPr>
              <a:t> such as </a:t>
            </a:r>
            <a:r>
              <a:rPr lang="en-IN" sz="2000" b="1" dirty="0" smtClean="0">
                <a:solidFill>
                  <a:srgbClr val="FFC000"/>
                </a:solidFill>
              </a:rPr>
              <a:t>clicks</a:t>
            </a:r>
            <a:r>
              <a:rPr lang="en-IN" sz="2000" dirty="0" smtClean="0">
                <a:solidFill>
                  <a:srgbClr val="FFFF00"/>
                </a:solidFill>
              </a:rPr>
              <a:t>), making decisions for the </a:t>
            </a:r>
            <a:r>
              <a:rPr lang="en-IN" sz="2000" b="1" dirty="0" smtClean="0">
                <a:solidFill>
                  <a:srgbClr val="FFC000"/>
                </a:solidFill>
              </a:rPr>
              <a:t>View</a:t>
            </a:r>
            <a:r>
              <a:rPr lang="en-IN" sz="2000" dirty="0" smtClean="0">
                <a:solidFill>
                  <a:srgbClr val="FFFF00"/>
                </a:solidFill>
              </a:rPr>
              <a:t>.</a:t>
            </a:r>
            <a:endParaRPr lang="en-IN" sz="2000" dirty="0">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20688"/>
            <a:ext cx="7851648" cy="779512"/>
          </a:xfrm>
        </p:spPr>
        <p:txBody>
          <a:bodyPr>
            <a:normAutofit fontScale="90000"/>
          </a:bodyPr>
          <a:lstStyle/>
          <a:p>
            <a:pPr algn="ctr" fontAlgn="base"/>
            <a:r>
              <a:rPr lang="en-IN" dirty="0" smtClean="0">
                <a:solidFill>
                  <a:schemeClr val="accent1"/>
                </a:solidFill>
              </a:rPr>
              <a:t>MVC </a:t>
            </a:r>
            <a:r>
              <a:rPr lang="en-IN" dirty="0" smtClean="0">
                <a:solidFill>
                  <a:schemeClr val="accent1"/>
                </a:solidFill>
              </a:rPr>
              <a:t>Pattern Diagram</a:t>
            </a:r>
            <a:endParaRPr lang="en-IN" dirty="0" smtClean="0">
              <a:solidFill>
                <a:schemeClr val="accent1"/>
              </a:solidFill>
            </a:endParaRPr>
          </a:p>
        </p:txBody>
      </p:sp>
      <p:pic>
        <p:nvPicPr>
          <p:cNvPr id="1026" name="Picture 2"/>
          <p:cNvPicPr>
            <a:picLocks noChangeAspect="1" noChangeArrowheads="1"/>
          </p:cNvPicPr>
          <p:nvPr/>
        </p:nvPicPr>
        <p:blipFill>
          <a:blip r:embed="rId2" cstate="print"/>
          <a:srcRect/>
          <a:stretch>
            <a:fillRect/>
          </a:stretch>
        </p:blipFill>
        <p:spPr bwMode="auto">
          <a:xfrm>
            <a:off x="539552" y="1628800"/>
            <a:ext cx="7992888" cy="475252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20688"/>
            <a:ext cx="7851648" cy="779512"/>
          </a:xfrm>
        </p:spPr>
        <p:txBody>
          <a:bodyPr>
            <a:normAutofit fontScale="90000"/>
          </a:bodyPr>
          <a:lstStyle/>
          <a:p>
            <a:pPr algn="ctr"/>
            <a:r>
              <a:rPr lang="en-IN" dirty="0" smtClean="0">
                <a:solidFill>
                  <a:schemeClr val="accent1"/>
                </a:solidFill>
              </a:rPr>
              <a:t>MVC Pattern Frameworks</a:t>
            </a:r>
            <a:endParaRPr lang="en-IN" dirty="0">
              <a:solidFill>
                <a:schemeClr val="accent1"/>
              </a:solidFill>
            </a:endParaRPr>
          </a:p>
        </p:txBody>
      </p:sp>
      <p:sp>
        <p:nvSpPr>
          <p:cNvPr id="3" name="Subtitle 2"/>
          <p:cNvSpPr>
            <a:spLocks noGrp="1"/>
          </p:cNvSpPr>
          <p:nvPr>
            <p:ph type="subTitle" idx="1"/>
          </p:nvPr>
        </p:nvSpPr>
        <p:spPr>
          <a:xfrm>
            <a:off x="533400" y="1588832"/>
            <a:ext cx="7854696" cy="3496352"/>
          </a:xfrm>
        </p:spPr>
        <p:txBody>
          <a:bodyPr>
            <a:normAutofit/>
          </a:bodyPr>
          <a:lstStyle/>
          <a:p>
            <a:pPr algn="l">
              <a:buFont typeface="Wingdings" pitchFamily="2" charset="2"/>
              <a:buChar char="v"/>
            </a:pPr>
            <a:r>
              <a:rPr lang="en-IN" sz="2400" dirty="0" smtClean="0">
                <a:solidFill>
                  <a:srgbClr val="FFFF00"/>
                </a:solidFill>
              </a:rPr>
              <a:t>Backbone.js</a:t>
            </a:r>
          </a:p>
          <a:p>
            <a:pPr algn="l">
              <a:buFont typeface="Wingdings" pitchFamily="2" charset="2"/>
              <a:buChar char="v"/>
            </a:pPr>
            <a:r>
              <a:rPr lang="en-IN" sz="2400" dirty="0" smtClean="0">
                <a:solidFill>
                  <a:srgbClr val="FFFF00"/>
                </a:solidFill>
              </a:rPr>
              <a:t>AngularJS</a:t>
            </a:r>
          </a:p>
          <a:p>
            <a:pPr algn="l">
              <a:buFont typeface="Wingdings" pitchFamily="2" charset="2"/>
              <a:buChar char="v"/>
            </a:pPr>
            <a:r>
              <a:rPr lang="en-IN" sz="2400" dirty="0" smtClean="0">
                <a:solidFill>
                  <a:srgbClr val="FFFF00"/>
                </a:solidFill>
              </a:rPr>
              <a:t>Knockout</a:t>
            </a:r>
          </a:p>
          <a:p>
            <a:pPr algn="l">
              <a:buFont typeface="Wingdings" pitchFamily="2" charset="2"/>
              <a:buChar char="v"/>
            </a:pPr>
            <a:r>
              <a:rPr lang="en-IN" sz="2400" dirty="0" smtClean="0">
                <a:solidFill>
                  <a:srgbClr val="FFFF00"/>
                </a:solidFill>
              </a:rPr>
              <a:t>Ember.js</a:t>
            </a:r>
          </a:p>
          <a:p>
            <a:pPr algn="l">
              <a:buFont typeface="Wingdings" pitchFamily="2" charset="2"/>
              <a:buChar char="v"/>
            </a:pPr>
            <a:r>
              <a:rPr lang="en-IN" sz="2400" dirty="0" smtClean="0">
                <a:solidFill>
                  <a:srgbClr val="FFFF00"/>
                </a:solidFill>
              </a:rPr>
              <a:t>ExtJS</a:t>
            </a:r>
          </a:p>
          <a:p>
            <a:pPr algn="l">
              <a:buFont typeface="Wingdings" pitchFamily="2" charset="2"/>
              <a:buChar char="v"/>
            </a:pPr>
            <a:r>
              <a:rPr lang="en-IN" sz="2400" dirty="0" smtClean="0">
                <a:solidFill>
                  <a:srgbClr val="FFFF00"/>
                </a:solidFill>
              </a:rPr>
              <a:t>CanJS</a:t>
            </a:r>
          </a:p>
          <a:p>
            <a:pPr algn="l">
              <a:buFont typeface="Wingdings" pitchFamily="2" charset="2"/>
              <a:buChar char="v"/>
            </a:pPr>
            <a:r>
              <a:rPr lang="en-IN" sz="2400" dirty="0" smtClean="0">
                <a:solidFill>
                  <a:srgbClr val="FFFF00"/>
                </a:solidFill>
              </a:rPr>
              <a:t>Kendo UI</a:t>
            </a:r>
            <a:endParaRPr lang="en-IN" sz="2400" dirty="0">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76672"/>
            <a:ext cx="7851648" cy="779512"/>
          </a:xfrm>
        </p:spPr>
        <p:txBody>
          <a:bodyPr>
            <a:normAutofit fontScale="90000"/>
          </a:bodyPr>
          <a:lstStyle/>
          <a:p>
            <a:pPr algn="ctr"/>
            <a:r>
              <a:rPr lang="en-IN" dirty="0" smtClean="0">
                <a:solidFill>
                  <a:schemeClr val="accent1"/>
                </a:solidFill>
              </a:rPr>
              <a:t>MVC Pattern</a:t>
            </a:r>
            <a:endParaRPr lang="en-IN" dirty="0">
              <a:solidFill>
                <a:schemeClr val="accent1"/>
              </a:solidFill>
            </a:endParaRPr>
          </a:p>
        </p:txBody>
      </p:sp>
      <p:sp>
        <p:nvSpPr>
          <p:cNvPr id="3" name="Subtitle 2"/>
          <p:cNvSpPr>
            <a:spLocks noGrp="1"/>
          </p:cNvSpPr>
          <p:nvPr>
            <p:ph type="subTitle" idx="1"/>
          </p:nvPr>
        </p:nvSpPr>
        <p:spPr>
          <a:xfrm>
            <a:off x="533400" y="1340768"/>
            <a:ext cx="7854696" cy="5328592"/>
          </a:xfrm>
        </p:spPr>
        <p:txBody>
          <a:bodyPr>
            <a:normAutofit/>
          </a:bodyPr>
          <a:lstStyle/>
          <a:p>
            <a:pPr algn="l" fontAlgn="base"/>
            <a:r>
              <a:rPr lang="en-IN" sz="2000" b="1" dirty="0" smtClean="0">
                <a:solidFill>
                  <a:srgbClr val="FFC000"/>
                </a:solidFill>
              </a:rPr>
              <a:t>Advantages of MVC architecture </a:t>
            </a:r>
            <a:r>
              <a:rPr lang="en-IN" sz="2000" b="1" dirty="0" smtClean="0">
                <a:solidFill>
                  <a:srgbClr val="FFC000"/>
                </a:solidFill>
              </a:rPr>
              <a:t>pattern:</a:t>
            </a:r>
          </a:p>
          <a:p>
            <a:pPr algn="l" fontAlgn="base"/>
            <a:endParaRPr lang="en-IN" sz="2000" b="1" dirty="0" smtClean="0">
              <a:solidFill>
                <a:srgbClr val="FFFF00"/>
              </a:solidFill>
            </a:endParaRPr>
          </a:p>
          <a:p>
            <a:pPr algn="l" fontAlgn="base">
              <a:buFont typeface="Wingdings" pitchFamily="2" charset="2"/>
              <a:buChar char="v"/>
            </a:pPr>
            <a:r>
              <a:rPr lang="en-IN" sz="2000" dirty="0" smtClean="0">
                <a:solidFill>
                  <a:srgbClr val="FFFF00"/>
                </a:solidFill>
              </a:rPr>
              <a:t>MVC pattern increases the code testability and makes it easier to implement new features as it highly supports the separation of concerns.</a:t>
            </a:r>
          </a:p>
          <a:p>
            <a:pPr algn="l" fontAlgn="base">
              <a:buFont typeface="Wingdings" pitchFamily="2" charset="2"/>
              <a:buChar char="v"/>
            </a:pPr>
            <a:r>
              <a:rPr lang="en-IN" sz="2000" dirty="0" smtClean="0">
                <a:solidFill>
                  <a:srgbClr val="FFFF00"/>
                </a:solidFill>
              </a:rPr>
              <a:t>Unit testing of Model and Controller is possible as they do not extend or use any Android class.</a:t>
            </a:r>
          </a:p>
          <a:p>
            <a:pPr algn="l" fontAlgn="base">
              <a:buFont typeface="Wingdings" pitchFamily="2" charset="2"/>
              <a:buChar char="v"/>
            </a:pPr>
            <a:r>
              <a:rPr lang="en-IN" sz="2000" dirty="0" smtClean="0">
                <a:solidFill>
                  <a:srgbClr val="FFFF00"/>
                </a:solidFill>
              </a:rPr>
              <a:t>Functionalities of the View can be checked through UI tests if the View respect the single responsibility principle(update controller and display data from the model without implementing domain logic</a:t>
            </a:r>
            <a:r>
              <a:rPr lang="en-IN" sz="2000" dirty="0" smtClean="0">
                <a:solidFill>
                  <a:srgbClr val="FFFF00"/>
                </a:solidFill>
              </a:rPr>
              <a:t>)</a:t>
            </a:r>
          </a:p>
          <a:p>
            <a:pPr algn="l" fontAlgn="base"/>
            <a:endParaRPr lang="en-IN" sz="2000" dirty="0" smtClean="0">
              <a:solidFill>
                <a:srgbClr val="FFFF00"/>
              </a:solidFill>
            </a:endParaRPr>
          </a:p>
          <a:p>
            <a:pPr algn="l" fontAlgn="base"/>
            <a:r>
              <a:rPr lang="en-IN" sz="2000" b="1" dirty="0" smtClean="0">
                <a:solidFill>
                  <a:srgbClr val="FFC000"/>
                </a:solidFill>
              </a:rPr>
              <a:t>Disadvantages of MVC architecture </a:t>
            </a:r>
            <a:r>
              <a:rPr lang="en-IN" sz="2000" b="1" dirty="0" smtClean="0">
                <a:solidFill>
                  <a:srgbClr val="FFC000"/>
                </a:solidFill>
              </a:rPr>
              <a:t>pattern:</a:t>
            </a:r>
          </a:p>
          <a:p>
            <a:pPr algn="l" fontAlgn="base"/>
            <a:endParaRPr lang="en-IN" sz="2000" b="1" dirty="0" smtClean="0">
              <a:solidFill>
                <a:srgbClr val="FFFF00"/>
              </a:solidFill>
            </a:endParaRPr>
          </a:p>
          <a:p>
            <a:pPr algn="l" fontAlgn="base">
              <a:buFont typeface="Wingdings" pitchFamily="2" charset="2"/>
              <a:buChar char="v"/>
            </a:pPr>
            <a:r>
              <a:rPr lang="en-IN" sz="2000" dirty="0" smtClean="0">
                <a:solidFill>
                  <a:srgbClr val="FFFF00"/>
                </a:solidFill>
              </a:rPr>
              <a:t>Code layers depend on each other even if MVC is applied correctly.</a:t>
            </a:r>
          </a:p>
          <a:p>
            <a:pPr algn="l" fontAlgn="base">
              <a:buFont typeface="Wingdings" pitchFamily="2" charset="2"/>
              <a:buChar char="v"/>
            </a:pPr>
            <a:r>
              <a:rPr lang="en-IN" sz="2000" dirty="0" smtClean="0">
                <a:solidFill>
                  <a:srgbClr val="FFFF00"/>
                </a:solidFill>
              </a:rPr>
              <a:t>No parameter to handle UI logic i.e., how to display the data.</a:t>
            </a:r>
            <a:endParaRPr lang="en-IN" sz="2000" dirty="0">
              <a:solidFill>
                <a:srgbClr val="FF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77280"/>
            <a:ext cx="7851648" cy="779512"/>
          </a:xfrm>
        </p:spPr>
        <p:txBody>
          <a:bodyPr>
            <a:normAutofit fontScale="90000"/>
          </a:bodyPr>
          <a:lstStyle/>
          <a:p>
            <a:pPr algn="ctr"/>
            <a:r>
              <a:rPr lang="en-IN" dirty="0" smtClean="0">
                <a:solidFill>
                  <a:schemeClr val="accent1"/>
                </a:solidFill>
              </a:rPr>
              <a:t>MVC Pattern Example</a:t>
            </a:r>
            <a:endParaRPr lang="en-IN" dirty="0">
              <a:solidFill>
                <a:schemeClr val="accent1"/>
              </a:solidFill>
            </a:endParaRPr>
          </a:p>
        </p:txBody>
      </p:sp>
      <p:sp>
        <p:nvSpPr>
          <p:cNvPr id="3" name="Subtitle 2"/>
          <p:cNvSpPr>
            <a:spLocks noGrp="1"/>
          </p:cNvSpPr>
          <p:nvPr>
            <p:ph type="subTitle" idx="1"/>
          </p:nvPr>
        </p:nvSpPr>
        <p:spPr>
          <a:xfrm>
            <a:off x="533400" y="1700808"/>
            <a:ext cx="7854696" cy="2592288"/>
          </a:xfrm>
        </p:spPr>
        <p:txBody>
          <a:bodyPr>
            <a:normAutofit/>
          </a:bodyPr>
          <a:lstStyle/>
          <a:p>
            <a:pPr algn="l" fontAlgn="base"/>
            <a:r>
              <a:rPr lang="en-IN" sz="2400" b="1" dirty="0" smtClean="0">
                <a:solidFill>
                  <a:srgbClr val="FFC000"/>
                </a:solidFill>
                <a:hlinkClick r:id="rId2"/>
              </a:rPr>
              <a:t>https://www.taniarascia.com/javascript-mvc-todo-app</a:t>
            </a:r>
            <a:r>
              <a:rPr lang="en-IN" sz="2400" b="1" dirty="0" smtClean="0">
                <a:solidFill>
                  <a:srgbClr val="FFC000"/>
                </a:solidFill>
                <a:hlinkClick r:id="rId2"/>
              </a:rPr>
              <a:t>/</a:t>
            </a:r>
            <a:endParaRPr lang="en-IN" sz="2400" b="1" dirty="0" smtClean="0">
              <a:solidFill>
                <a:srgbClr val="FFC000"/>
              </a:solidFill>
            </a:endParaRPr>
          </a:p>
          <a:p>
            <a:pPr algn="l" fontAlgn="base"/>
            <a:endParaRPr lang="en-IN" sz="2000" b="1" dirty="0" smtClean="0">
              <a:solidFill>
                <a:srgbClr val="FFC000"/>
              </a:solidFill>
            </a:endParaRPr>
          </a:p>
          <a:p>
            <a:pPr algn="l" fontAlgn="base"/>
            <a:endParaRPr lang="en-IN" sz="2000" dirty="0">
              <a:solidFill>
                <a:srgbClr val="FF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20688"/>
            <a:ext cx="7851648" cy="779512"/>
          </a:xfrm>
        </p:spPr>
        <p:txBody>
          <a:bodyPr>
            <a:normAutofit fontScale="90000"/>
          </a:bodyPr>
          <a:lstStyle/>
          <a:p>
            <a:pPr algn="ctr"/>
            <a:r>
              <a:rPr lang="en-IN" dirty="0" smtClean="0">
                <a:solidFill>
                  <a:schemeClr val="accent1"/>
                </a:solidFill>
              </a:rPr>
              <a:t>MVP Design Pattern</a:t>
            </a:r>
            <a:endParaRPr lang="en-IN" dirty="0">
              <a:solidFill>
                <a:schemeClr val="accent1"/>
              </a:solidFill>
            </a:endParaRPr>
          </a:p>
        </p:txBody>
      </p:sp>
      <p:sp>
        <p:nvSpPr>
          <p:cNvPr id="3" name="Subtitle 2"/>
          <p:cNvSpPr>
            <a:spLocks noGrp="1"/>
          </p:cNvSpPr>
          <p:nvPr>
            <p:ph type="subTitle" idx="1"/>
          </p:nvPr>
        </p:nvSpPr>
        <p:spPr>
          <a:xfrm>
            <a:off x="533400" y="1588832"/>
            <a:ext cx="7854696" cy="4720488"/>
          </a:xfrm>
        </p:spPr>
        <p:txBody>
          <a:bodyPr>
            <a:normAutofit lnSpcReduction="10000"/>
          </a:bodyPr>
          <a:lstStyle/>
          <a:p>
            <a:pPr algn="l">
              <a:buFont typeface="Wingdings" pitchFamily="2" charset="2"/>
              <a:buChar char="v"/>
            </a:pPr>
            <a:r>
              <a:rPr lang="en-IN" sz="2400" b="1" dirty="0" smtClean="0">
                <a:solidFill>
                  <a:srgbClr val="FFC000"/>
                </a:solidFill>
              </a:rPr>
              <a:t>Model-view-presenter (MVP) </a:t>
            </a:r>
            <a:r>
              <a:rPr lang="en-IN" sz="2400" dirty="0" smtClean="0">
                <a:solidFill>
                  <a:srgbClr val="FFFF00"/>
                </a:solidFill>
              </a:rPr>
              <a:t>is a </a:t>
            </a:r>
            <a:r>
              <a:rPr lang="en-IN" sz="2400" b="1" dirty="0" smtClean="0">
                <a:solidFill>
                  <a:srgbClr val="FFC000"/>
                </a:solidFill>
              </a:rPr>
              <a:t>derivative</a:t>
            </a:r>
            <a:r>
              <a:rPr lang="en-IN" sz="2400" dirty="0" smtClean="0">
                <a:solidFill>
                  <a:srgbClr val="FFFF00"/>
                </a:solidFill>
              </a:rPr>
              <a:t> of the </a:t>
            </a:r>
            <a:r>
              <a:rPr lang="en-IN" sz="2400" b="1" dirty="0" smtClean="0">
                <a:solidFill>
                  <a:srgbClr val="FFC000"/>
                </a:solidFill>
              </a:rPr>
              <a:t>MVC design pattern</a:t>
            </a:r>
            <a:r>
              <a:rPr lang="en-IN" sz="2400" dirty="0" smtClean="0">
                <a:solidFill>
                  <a:srgbClr val="FFFF00"/>
                </a:solidFill>
              </a:rPr>
              <a:t> which focuses on </a:t>
            </a:r>
            <a:r>
              <a:rPr lang="en-IN" sz="2400" b="1" dirty="0" smtClean="0">
                <a:solidFill>
                  <a:srgbClr val="FFC000"/>
                </a:solidFill>
              </a:rPr>
              <a:t>improving presentation logic.</a:t>
            </a:r>
            <a:r>
              <a:rPr lang="en-IN" sz="2400" dirty="0" smtClean="0">
                <a:solidFill>
                  <a:srgbClr val="FFFF00"/>
                </a:solidFill>
              </a:rPr>
              <a:t> </a:t>
            </a:r>
            <a:endParaRPr lang="en-IN" sz="2400" dirty="0" smtClean="0">
              <a:solidFill>
                <a:srgbClr val="FFFF00"/>
              </a:solidFill>
            </a:endParaRPr>
          </a:p>
          <a:p>
            <a:pPr algn="l">
              <a:buFont typeface="Wingdings" pitchFamily="2" charset="2"/>
              <a:buChar char="v"/>
            </a:pPr>
            <a:endParaRPr lang="en-IN" sz="2400" dirty="0" smtClean="0">
              <a:solidFill>
                <a:srgbClr val="FFFF00"/>
              </a:solidFill>
            </a:endParaRPr>
          </a:p>
          <a:p>
            <a:pPr algn="l">
              <a:buFont typeface="Wingdings" pitchFamily="2" charset="2"/>
              <a:buChar char="v"/>
            </a:pPr>
            <a:r>
              <a:rPr lang="en-IN" sz="2400" dirty="0" smtClean="0">
                <a:solidFill>
                  <a:srgbClr val="FFFF00"/>
                </a:solidFill>
              </a:rPr>
              <a:t>It </a:t>
            </a:r>
            <a:r>
              <a:rPr lang="en-IN" sz="2400" dirty="0" smtClean="0">
                <a:solidFill>
                  <a:srgbClr val="FFFF00"/>
                </a:solidFill>
              </a:rPr>
              <a:t>originated at a company named </a:t>
            </a:r>
            <a:r>
              <a:rPr lang="en-IN" sz="2400" b="1" u="sng" dirty="0" smtClean="0">
                <a:solidFill>
                  <a:srgbClr val="FFC000"/>
                </a:solidFill>
              </a:rPr>
              <a:t>Taligent</a:t>
            </a:r>
            <a:r>
              <a:rPr lang="en-IN" sz="2400" dirty="0" smtClean="0">
                <a:solidFill>
                  <a:srgbClr val="FFFF00"/>
                </a:solidFill>
              </a:rPr>
              <a:t> in the early 1990s while they were working on a model for a </a:t>
            </a:r>
            <a:r>
              <a:rPr lang="en-IN" sz="2400" b="1" dirty="0" smtClean="0">
                <a:solidFill>
                  <a:srgbClr val="FFC000"/>
                </a:solidFill>
              </a:rPr>
              <a:t>C++ CommonPoint environment.</a:t>
            </a:r>
            <a:endParaRPr lang="en-IN" sz="2400" b="1" dirty="0" smtClean="0">
              <a:solidFill>
                <a:srgbClr val="FFC000"/>
              </a:solidFill>
            </a:endParaRPr>
          </a:p>
          <a:p>
            <a:pPr algn="l">
              <a:buFont typeface="Wingdings" pitchFamily="2" charset="2"/>
              <a:buChar char="v"/>
            </a:pPr>
            <a:endParaRPr lang="en-IN" sz="2400" dirty="0" smtClean="0">
              <a:solidFill>
                <a:srgbClr val="FFFF00"/>
              </a:solidFill>
            </a:endParaRPr>
          </a:p>
          <a:p>
            <a:pPr algn="l">
              <a:buFont typeface="Wingdings" pitchFamily="2" charset="2"/>
              <a:buChar char="v"/>
            </a:pPr>
            <a:r>
              <a:rPr lang="en-IN" sz="2400" dirty="0" smtClean="0">
                <a:solidFill>
                  <a:srgbClr val="FFFF00"/>
                </a:solidFill>
              </a:rPr>
              <a:t> The </a:t>
            </a:r>
            <a:r>
              <a:rPr lang="en-IN" sz="2400" b="1" dirty="0" smtClean="0">
                <a:solidFill>
                  <a:srgbClr val="FFC000"/>
                </a:solidFill>
              </a:rPr>
              <a:t>MVP design pattern </a:t>
            </a:r>
            <a:r>
              <a:rPr lang="en-IN" sz="2400" dirty="0" smtClean="0">
                <a:solidFill>
                  <a:srgbClr val="FFFF00"/>
                </a:solidFill>
              </a:rPr>
              <a:t>is preferred over MVC when your application needs to provide support for</a:t>
            </a:r>
            <a:r>
              <a:rPr lang="en-IN" sz="2400" b="1" dirty="0" smtClean="0">
                <a:solidFill>
                  <a:srgbClr val="FFC000"/>
                </a:solidFill>
              </a:rPr>
              <a:t> multiple user interface technologies.</a:t>
            </a:r>
            <a:r>
              <a:rPr lang="en-IN" sz="2400" dirty="0" smtClean="0">
                <a:solidFill>
                  <a:srgbClr val="FFFF00"/>
                </a:solidFill>
              </a:rPr>
              <a:t> It is also preferred if you have </a:t>
            </a:r>
            <a:r>
              <a:rPr lang="en-IN" sz="2400" b="1" dirty="0" smtClean="0">
                <a:solidFill>
                  <a:srgbClr val="FFC000"/>
                </a:solidFill>
              </a:rPr>
              <a:t>complex user interface with a lot of user interaction</a:t>
            </a:r>
            <a:r>
              <a:rPr lang="en-IN" sz="2400" dirty="0" smtClean="0">
                <a:solidFill>
                  <a:srgbClr val="FFFF00"/>
                </a:solidFill>
              </a:rPr>
              <a:t>.</a:t>
            </a:r>
            <a:endParaRPr lang="en-IN" sz="2400" dirty="0">
              <a:solidFill>
                <a:srgbClr val="FFF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548680"/>
            <a:ext cx="7341440" cy="779512"/>
          </a:xfrm>
        </p:spPr>
        <p:txBody>
          <a:bodyPr>
            <a:normAutofit fontScale="90000"/>
          </a:bodyPr>
          <a:lstStyle/>
          <a:p>
            <a:pPr algn="ctr"/>
            <a:r>
              <a:rPr lang="en-IN" dirty="0" smtClean="0">
                <a:solidFill>
                  <a:schemeClr val="accent1"/>
                </a:solidFill>
              </a:rPr>
              <a:t>MVP Pattern Diagram</a:t>
            </a:r>
            <a:endParaRPr lang="en-IN" dirty="0">
              <a:solidFill>
                <a:schemeClr val="accent1"/>
              </a:solidFill>
            </a:endParaRPr>
          </a:p>
        </p:txBody>
      </p:sp>
      <p:pic>
        <p:nvPicPr>
          <p:cNvPr id="2050" name="Picture 2"/>
          <p:cNvPicPr>
            <a:picLocks noChangeAspect="1" noChangeArrowheads="1"/>
          </p:cNvPicPr>
          <p:nvPr/>
        </p:nvPicPr>
        <p:blipFill>
          <a:blip r:embed="rId2" cstate="print"/>
          <a:srcRect/>
          <a:stretch>
            <a:fillRect/>
          </a:stretch>
        </p:blipFill>
        <p:spPr bwMode="auto">
          <a:xfrm>
            <a:off x="978743" y="1412776"/>
            <a:ext cx="6905625" cy="3384376"/>
          </a:xfrm>
          <a:prstGeom prst="rect">
            <a:avLst/>
          </a:prstGeom>
          <a:noFill/>
          <a:ln w="9525">
            <a:noFill/>
            <a:miter lim="800000"/>
            <a:headEnd/>
            <a:tailEnd/>
          </a:ln>
        </p:spPr>
      </p:pic>
      <p:sp>
        <p:nvSpPr>
          <p:cNvPr id="5" name="Rectangle 4"/>
          <p:cNvSpPr/>
          <p:nvPr/>
        </p:nvSpPr>
        <p:spPr>
          <a:xfrm>
            <a:off x="683568" y="4904000"/>
            <a:ext cx="7632848" cy="1477328"/>
          </a:xfrm>
          <a:prstGeom prst="rect">
            <a:avLst/>
          </a:prstGeom>
        </p:spPr>
        <p:txBody>
          <a:bodyPr wrap="square">
            <a:spAutoFit/>
          </a:bodyPr>
          <a:lstStyle/>
          <a:p>
            <a:r>
              <a:rPr lang="en-IN" dirty="0">
                <a:solidFill>
                  <a:srgbClr val="FFFF00"/>
                </a:solidFill>
              </a:rPr>
              <a:t>The </a:t>
            </a:r>
            <a:r>
              <a:rPr lang="en-IN" b="1" dirty="0">
                <a:solidFill>
                  <a:srgbClr val="FFC000"/>
                </a:solidFill>
              </a:rPr>
              <a:t>P</a:t>
            </a:r>
            <a:r>
              <a:rPr lang="en-IN" dirty="0">
                <a:solidFill>
                  <a:srgbClr val="FFFF00"/>
                </a:solidFill>
              </a:rPr>
              <a:t> in MVP stands for </a:t>
            </a:r>
            <a:r>
              <a:rPr lang="en-IN" b="1" dirty="0">
                <a:solidFill>
                  <a:srgbClr val="FFC000"/>
                </a:solidFill>
              </a:rPr>
              <a:t>presenter. </a:t>
            </a:r>
            <a:r>
              <a:rPr lang="en-IN" dirty="0">
                <a:solidFill>
                  <a:srgbClr val="FFFF00"/>
                </a:solidFill>
              </a:rPr>
              <a:t>It’s a component that contains the </a:t>
            </a:r>
            <a:r>
              <a:rPr lang="en-IN" b="1" dirty="0">
                <a:solidFill>
                  <a:srgbClr val="FFC000"/>
                </a:solidFill>
              </a:rPr>
              <a:t>user-interface business logic for the view. </a:t>
            </a:r>
            <a:r>
              <a:rPr lang="en-IN" dirty="0">
                <a:solidFill>
                  <a:srgbClr val="FFFF00"/>
                </a:solidFill>
              </a:rPr>
              <a:t>Unlike </a:t>
            </a:r>
            <a:r>
              <a:rPr lang="en-IN" b="1" dirty="0">
                <a:solidFill>
                  <a:srgbClr val="FFC000"/>
                </a:solidFill>
              </a:rPr>
              <a:t>MVC</a:t>
            </a:r>
            <a:r>
              <a:rPr lang="en-IN" dirty="0">
                <a:solidFill>
                  <a:srgbClr val="FFFF00"/>
                </a:solidFill>
              </a:rPr>
              <a:t>, invocations from the view are delegated to the presenter, which are decoupled from the view and instead talk to it through an interface. This allows for all kinds of useful things, such as being able to </a:t>
            </a:r>
            <a:r>
              <a:rPr lang="en-IN" b="1" dirty="0">
                <a:solidFill>
                  <a:srgbClr val="FFC000"/>
                </a:solidFill>
              </a:rPr>
              <a:t>mock views in unit </a:t>
            </a:r>
            <a:r>
              <a:rPr lang="en-IN" b="1" dirty="0" smtClean="0">
                <a:solidFill>
                  <a:srgbClr val="FFC000"/>
                </a:solidFill>
              </a:rPr>
              <a:t>tests.</a:t>
            </a:r>
            <a:endParaRPr lang="en-IN" b="1" dirty="0">
              <a:solidFill>
                <a:srgbClr val="FFC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159</TotalTime>
  <Words>825</Words>
  <Application>Microsoft Office PowerPoint</Application>
  <PresentationFormat>On-screen Show (4:3)</PresentationFormat>
  <Paragraphs>126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MV* Design Patterns</vt:lpstr>
      <vt:lpstr>MVC Design Pattern</vt:lpstr>
      <vt:lpstr>Smalltalk-80’s MVC architecture</vt:lpstr>
      <vt:lpstr>MVC Pattern Diagram</vt:lpstr>
      <vt:lpstr>MVC Pattern Frameworks</vt:lpstr>
      <vt:lpstr>MVC Pattern</vt:lpstr>
      <vt:lpstr>MVC Pattern Example</vt:lpstr>
      <vt:lpstr>MVP Design Pattern</vt:lpstr>
      <vt:lpstr>MVP Pattern Diagram</vt:lpstr>
      <vt:lpstr>MVP Pattern Frameworks</vt:lpstr>
      <vt:lpstr>MVP Pattern</vt:lpstr>
      <vt:lpstr>MVP Example</vt:lpstr>
      <vt:lpstr>MVVM Design Pattern</vt:lpstr>
      <vt:lpstr>MVVM Design Pattern</vt:lpstr>
      <vt:lpstr>MVVM Pattern Diagram</vt:lpstr>
      <vt:lpstr>MVVM Framewroks</vt:lpstr>
      <vt:lpstr>MVVM Pattern</vt:lpstr>
      <vt:lpstr>MVVM Example</vt:lpstr>
      <vt:lpstr>MVC vs MVP vs MVVM</vt:lpstr>
      <vt:lpstr>Useful Resources</vt:lpstr>
    </vt:vector>
  </TitlesOfParts>
  <Company>Essilor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 Design Patterns</dc:title>
  <dc:creator>SHANKARG</dc:creator>
  <cp:lastModifiedBy>SHANKARG</cp:lastModifiedBy>
  <cp:revision>74</cp:revision>
  <dcterms:created xsi:type="dcterms:W3CDTF">2022-05-26T03:41:53Z</dcterms:created>
  <dcterms:modified xsi:type="dcterms:W3CDTF">2022-05-26T06:21:47Z</dcterms:modified>
</cp:coreProperties>
</file>