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6E23-59A3-40AF-B428-9F6431BC5D47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8477-3871-4BB6-AE4B-62FD4B1C25A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6E23-59A3-40AF-B428-9F6431BC5D47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8477-3871-4BB6-AE4B-62FD4B1C25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6E23-59A3-40AF-B428-9F6431BC5D47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8477-3871-4BB6-AE4B-62FD4B1C25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6E23-59A3-40AF-B428-9F6431BC5D47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8477-3871-4BB6-AE4B-62FD4B1C25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6E23-59A3-40AF-B428-9F6431BC5D47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8477-3871-4BB6-AE4B-62FD4B1C25A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6E23-59A3-40AF-B428-9F6431BC5D47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8477-3871-4BB6-AE4B-62FD4B1C25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6E23-59A3-40AF-B428-9F6431BC5D47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8477-3871-4BB6-AE4B-62FD4B1C25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6E23-59A3-40AF-B428-9F6431BC5D47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8477-3871-4BB6-AE4B-62FD4B1C25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6E23-59A3-40AF-B428-9F6431BC5D47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8477-3871-4BB6-AE4B-62FD4B1C25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6E23-59A3-40AF-B428-9F6431BC5D47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8477-3871-4BB6-AE4B-62FD4B1C25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36E23-59A3-40AF-B428-9F6431BC5D47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6288477-3871-4BB6-AE4B-62FD4B1C25A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736E23-59A3-40AF-B428-9F6431BC5D47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288477-3871-4BB6-AE4B-62FD4B1C25AA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learn-about-mixin-pattern/" TargetMode="External"/><Relationship Id="rId2" Type="http://schemas.openxmlformats.org/officeDocument/2006/relationships/hyperlink" Target="https://www.oreilly.com/library/view/learning-javascript-design/9781449334840/ch09s13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4704"/>
            <a:ext cx="7851648" cy="7075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00B0F0"/>
                </a:solidFill>
              </a:rPr>
              <a:t>Mixin Design Pattern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72816"/>
            <a:ext cx="7854696" cy="4176464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FFC000"/>
                </a:solidFill>
              </a:rPr>
              <a:t>Mixins</a:t>
            </a:r>
            <a:r>
              <a:rPr lang="en-IN" dirty="0" smtClean="0">
                <a:solidFill>
                  <a:srgbClr val="FFFF00"/>
                </a:solidFill>
              </a:rPr>
              <a:t> are classes that offer functionality that can be easily inherited by a </a:t>
            </a:r>
            <a:r>
              <a:rPr lang="en-IN" b="1" dirty="0" smtClean="0">
                <a:solidFill>
                  <a:srgbClr val="FFFF00"/>
                </a:solidFill>
              </a:rPr>
              <a:t>sub-class</a:t>
            </a:r>
            <a:r>
              <a:rPr lang="en-IN" dirty="0" smtClean="0">
                <a:solidFill>
                  <a:srgbClr val="FFFF00"/>
                </a:solidFill>
              </a:rPr>
              <a:t> or group of </a:t>
            </a:r>
            <a:r>
              <a:rPr lang="en-IN" b="1" dirty="0" smtClean="0">
                <a:solidFill>
                  <a:srgbClr val="FFFF00"/>
                </a:solidFill>
              </a:rPr>
              <a:t>sub-classes</a:t>
            </a:r>
            <a:r>
              <a:rPr lang="en-IN" dirty="0" smtClean="0">
                <a:solidFill>
                  <a:srgbClr val="FFFF00"/>
                </a:solidFill>
              </a:rPr>
              <a:t> for the purpose of function </a:t>
            </a:r>
            <a:r>
              <a:rPr lang="en-IN" b="1" dirty="0" smtClean="0">
                <a:solidFill>
                  <a:srgbClr val="FFC000"/>
                </a:solidFill>
              </a:rPr>
              <a:t>re-use</a:t>
            </a:r>
            <a:r>
              <a:rPr lang="en-IN" dirty="0" smtClean="0">
                <a:solidFill>
                  <a:srgbClr val="FFFF00"/>
                </a:solidFill>
              </a:rPr>
              <a:t>.</a:t>
            </a:r>
          </a:p>
          <a:p>
            <a:pPr algn="l">
              <a:buFont typeface="Wingdings" pitchFamily="2" charset="2"/>
              <a:buChar char="v"/>
            </a:pPr>
            <a:endParaRPr lang="en-IN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FFC000"/>
                </a:solidFill>
              </a:rPr>
              <a:t>Mixins</a:t>
            </a:r>
            <a:r>
              <a:rPr lang="en-IN" dirty="0" smtClean="0">
                <a:solidFill>
                  <a:srgbClr val="FFFF00"/>
                </a:solidFill>
              </a:rPr>
              <a:t> allow objects to </a:t>
            </a:r>
            <a:r>
              <a:rPr lang="en-IN" b="1" dirty="0" smtClean="0">
                <a:solidFill>
                  <a:srgbClr val="FFC000"/>
                </a:solidFill>
              </a:rPr>
              <a:t>borrow</a:t>
            </a:r>
            <a:r>
              <a:rPr lang="en-IN" dirty="0" smtClean="0">
                <a:solidFill>
                  <a:srgbClr val="FFFF00"/>
                </a:solidFill>
              </a:rPr>
              <a:t> (or inherit) </a:t>
            </a:r>
            <a:r>
              <a:rPr lang="en-IN" b="1" dirty="0" smtClean="0">
                <a:solidFill>
                  <a:srgbClr val="FFC000"/>
                </a:solidFill>
              </a:rPr>
              <a:t>functionality</a:t>
            </a:r>
            <a:r>
              <a:rPr lang="en-IN" dirty="0" smtClean="0">
                <a:solidFill>
                  <a:srgbClr val="FFFF00"/>
                </a:solidFill>
              </a:rPr>
              <a:t> from them with a minimal amount of complexity. Thus, </a:t>
            </a:r>
            <a:r>
              <a:rPr lang="en-IN" b="1" dirty="0" smtClean="0">
                <a:solidFill>
                  <a:srgbClr val="FFC000"/>
                </a:solidFill>
              </a:rPr>
              <a:t>Mixins</a:t>
            </a:r>
            <a:r>
              <a:rPr lang="en-IN" dirty="0" smtClean="0">
                <a:solidFill>
                  <a:srgbClr val="FFFF00"/>
                </a:solidFill>
              </a:rPr>
              <a:t> can be viewed as classes with attributes and methods that can be easily shared across a number of other classes</a:t>
            </a:r>
            <a:r>
              <a:rPr lang="en-IN" dirty="0" smtClean="0">
                <a:solidFill>
                  <a:srgbClr val="FFFF00"/>
                </a:solidFill>
              </a:rPr>
              <a:t>.</a:t>
            </a:r>
            <a:endParaRPr lang="en-IN" dirty="0" smtClean="0"/>
          </a:p>
          <a:p>
            <a:pPr algn="l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228184" y="6125234"/>
            <a:ext cx="248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FFC000"/>
                </a:solidFill>
              </a:rPr>
              <a:t>@ShankaragoudaG</a:t>
            </a:r>
            <a:endParaRPr lang="en-IN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4704"/>
            <a:ext cx="7851648" cy="7075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00B0F0"/>
                </a:solidFill>
              </a:rPr>
              <a:t>Mixin Pattern Diagram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44563"/>
            <a:ext cx="6912768" cy="470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4704"/>
            <a:ext cx="7851648" cy="7075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00B0F0"/>
                </a:solidFill>
              </a:rPr>
              <a:t>Mixin Pattern - </a:t>
            </a:r>
            <a:r>
              <a:rPr lang="en-IN" dirty="0" smtClean="0">
                <a:solidFill>
                  <a:srgbClr val="00B0F0"/>
                </a:solidFill>
              </a:rPr>
              <a:t>ES5/Classic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72816"/>
            <a:ext cx="7854696" cy="4752528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FFFF00"/>
                </a:solidFill>
              </a:rPr>
              <a:t>In </a:t>
            </a:r>
            <a:r>
              <a:rPr lang="en-IN" b="1" dirty="0" smtClean="0">
                <a:solidFill>
                  <a:srgbClr val="FFC000"/>
                </a:solidFill>
              </a:rPr>
              <a:t>classic JavaScript</a:t>
            </a:r>
            <a:r>
              <a:rPr lang="en-IN" dirty="0" smtClean="0">
                <a:solidFill>
                  <a:srgbClr val="FFFF00"/>
                </a:solidFill>
              </a:rPr>
              <a:t>, each new object we define has a </a:t>
            </a:r>
            <a:r>
              <a:rPr lang="en-IN" b="1" dirty="0" smtClean="0">
                <a:solidFill>
                  <a:srgbClr val="FFC000"/>
                </a:solidFill>
              </a:rPr>
              <a:t>prototype</a:t>
            </a:r>
            <a:r>
              <a:rPr lang="en-IN" dirty="0" smtClean="0">
                <a:solidFill>
                  <a:srgbClr val="FFFF00"/>
                </a:solidFill>
              </a:rPr>
              <a:t> from which it can inherit further properties. </a:t>
            </a:r>
            <a:r>
              <a:rPr lang="en-IN" b="1" dirty="0" smtClean="0">
                <a:solidFill>
                  <a:srgbClr val="FFC000"/>
                </a:solidFill>
              </a:rPr>
              <a:t>Prototypes </a:t>
            </a:r>
            <a:r>
              <a:rPr lang="en-IN" dirty="0" smtClean="0">
                <a:solidFill>
                  <a:srgbClr val="FFFF00"/>
                </a:solidFill>
              </a:rPr>
              <a:t>can inherit from other </a:t>
            </a:r>
            <a:r>
              <a:rPr lang="en-IN" b="1" dirty="0" smtClean="0">
                <a:solidFill>
                  <a:srgbClr val="FFC000"/>
                </a:solidFill>
              </a:rPr>
              <a:t>object prototypes </a:t>
            </a:r>
            <a:r>
              <a:rPr lang="en-IN" dirty="0" smtClean="0">
                <a:solidFill>
                  <a:srgbClr val="FFFF00"/>
                </a:solidFill>
              </a:rPr>
              <a:t>but, even more importantly, can define properties for any </a:t>
            </a:r>
            <a:r>
              <a:rPr lang="en-IN" b="1" dirty="0" smtClean="0">
                <a:solidFill>
                  <a:srgbClr val="FFC000"/>
                </a:solidFill>
              </a:rPr>
              <a:t>number of object instances</a:t>
            </a:r>
            <a:r>
              <a:rPr lang="en-IN" dirty="0" smtClean="0">
                <a:solidFill>
                  <a:srgbClr val="FFFF00"/>
                </a:solidFill>
              </a:rPr>
              <a:t>.</a:t>
            </a:r>
          </a:p>
          <a:p>
            <a:pPr algn="l">
              <a:buFont typeface="Wingdings" pitchFamily="2" charset="2"/>
              <a:buChar char="v"/>
            </a:pPr>
            <a:endParaRPr lang="en-IN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FFFF00"/>
                </a:solidFill>
              </a:rPr>
              <a:t>We can easily extend the prototype of existing constructor functions to include this behavior using a helper such as the Underscore.js</a:t>
            </a:r>
            <a:r>
              <a:rPr lang="en-IN" b="1" dirty="0" smtClean="0">
                <a:solidFill>
                  <a:srgbClr val="FFC000"/>
                </a:solidFill>
              </a:rPr>
              <a:t> _.extend()</a:t>
            </a:r>
            <a:r>
              <a:rPr lang="en-IN" dirty="0" smtClean="0">
                <a:solidFill>
                  <a:srgbClr val="FFFF00"/>
                </a:solidFill>
              </a:rPr>
              <a:t> method. </a:t>
            </a:r>
            <a:endParaRPr lang="en-IN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endParaRPr lang="en-IN" b="1" dirty="0" smtClean="0">
              <a:solidFill>
                <a:srgbClr val="FFC0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FFFF00"/>
                </a:solidFill>
              </a:rPr>
              <a:t>Thus, using </a:t>
            </a:r>
            <a:r>
              <a:rPr lang="en-IN" b="1" dirty="0" smtClean="0">
                <a:solidFill>
                  <a:srgbClr val="FFC000"/>
                </a:solidFill>
              </a:rPr>
              <a:t>classic JavaScript</a:t>
            </a:r>
            <a:r>
              <a:rPr lang="en-IN" dirty="0" smtClean="0">
                <a:solidFill>
                  <a:srgbClr val="FFFF00"/>
                </a:solidFill>
              </a:rPr>
              <a:t>, we have a fairly flexible way to share functionality from not just one Mixin, but effectively many through </a:t>
            </a:r>
            <a:r>
              <a:rPr lang="en-IN" b="1" dirty="0" smtClean="0">
                <a:solidFill>
                  <a:srgbClr val="FFC000"/>
                </a:solidFill>
              </a:rPr>
              <a:t>multiple inheritance</a:t>
            </a:r>
            <a:r>
              <a:rPr lang="en-IN" dirty="0" smtClean="0">
                <a:solidFill>
                  <a:srgbClr val="FFFF00"/>
                </a:solidFill>
              </a:rPr>
              <a:t>.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61256"/>
            <a:ext cx="7851648" cy="7075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00B0F0"/>
                </a:solidFill>
              </a:rPr>
              <a:t>Example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4511402" cy="4988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700808"/>
            <a:ext cx="4176464" cy="500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75656" y="1268760"/>
            <a:ext cx="19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</a:rPr>
              <a:t>Creating a Mixin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176" y="1268760"/>
            <a:ext cx="216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</a:rPr>
              <a:t>Extending a Mixin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4704"/>
            <a:ext cx="7851648" cy="70750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000" dirty="0" smtClean="0">
                <a:solidFill>
                  <a:srgbClr val="00B0F0"/>
                </a:solidFill>
              </a:rPr>
              <a:t>Advantages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72816"/>
            <a:ext cx="7854696" cy="4176464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FFFF00"/>
                </a:solidFill>
              </a:rPr>
              <a:t>Mixins assist in </a:t>
            </a:r>
            <a:r>
              <a:rPr lang="en-IN" b="1" dirty="0" smtClean="0">
                <a:solidFill>
                  <a:srgbClr val="FFC000"/>
                </a:solidFill>
              </a:rPr>
              <a:t>decreasing functional repetition </a:t>
            </a:r>
            <a:r>
              <a:rPr lang="en-IN" dirty="0" smtClean="0">
                <a:solidFill>
                  <a:srgbClr val="FFFF00"/>
                </a:solidFill>
              </a:rPr>
              <a:t>and increasing function </a:t>
            </a:r>
            <a:r>
              <a:rPr lang="en-IN" b="1" dirty="0" smtClean="0">
                <a:solidFill>
                  <a:srgbClr val="FFC000"/>
                </a:solidFill>
              </a:rPr>
              <a:t>re-use</a:t>
            </a:r>
            <a:r>
              <a:rPr lang="en-IN" dirty="0" smtClean="0">
                <a:solidFill>
                  <a:srgbClr val="FFFF00"/>
                </a:solidFill>
              </a:rPr>
              <a:t> in a system. </a:t>
            </a:r>
            <a:endParaRPr lang="en-IN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endParaRPr lang="en-IN" dirty="0" smtClean="0">
              <a:solidFill>
                <a:srgbClr val="FFFF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rgbClr val="FFFF00"/>
                </a:solidFill>
              </a:rPr>
              <a:t>Where an application is likely to </a:t>
            </a:r>
            <a:r>
              <a:rPr lang="en-IN" b="1" dirty="0" smtClean="0">
                <a:solidFill>
                  <a:srgbClr val="FFFF00"/>
                </a:solidFill>
              </a:rPr>
              <a:t>require shared behavior across object instances</a:t>
            </a:r>
            <a:r>
              <a:rPr lang="en-IN" dirty="0" smtClean="0">
                <a:solidFill>
                  <a:srgbClr val="FFFF00"/>
                </a:solidFill>
              </a:rPr>
              <a:t>, we can easily avoid any duplication by maintaining this shared functionality in a </a:t>
            </a:r>
            <a:r>
              <a:rPr lang="en-IN" b="1" dirty="0" smtClean="0">
                <a:solidFill>
                  <a:srgbClr val="FFC000"/>
                </a:solidFill>
              </a:rPr>
              <a:t>Mixin</a:t>
            </a:r>
            <a:r>
              <a:rPr lang="en-IN" dirty="0" smtClean="0">
                <a:solidFill>
                  <a:srgbClr val="FFFF00"/>
                </a:solidFill>
              </a:rPr>
              <a:t> and thus focusing on implementing only the functionality in our system which is </a:t>
            </a:r>
            <a:r>
              <a:rPr lang="en-IN" b="1" dirty="0" smtClean="0">
                <a:solidFill>
                  <a:srgbClr val="FFC000"/>
                </a:solidFill>
              </a:rPr>
              <a:t>truly distinct</a:t>
            </a:r>
            <a:r>
              <a:rPr lang="en-IN" dirty="0" smtClean="0">
                <a:solidFill>
                  <a:srgbClr val="FFFF00"/>
                </a:solidFill>
              </a:rPr>
              <a:t>.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4704"/>
            <a:ext cx="7851648" cy="707504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IN" dirty="0" smtClean="0">
                <a:solidFill>
                  <a:srgbClr val="00B0F0"/>
                </a:solidFill>
              </a:rPr>
              <a:t>Disadvantages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72816"/>
            <a:ext cx="7854696" cy="4176464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rgbClr val="FFFF00"/>
                </a:solidFill>
              </a:rPr>
              <a:t>Some developers feel that </a:t>
            </a:r>
            <a:r>
              <a:rPr lang="en-IN" b="1" dirty="0" smtClean="0">
                <a:solidFill>
                  <a:srgbClr val="FFC000"/>
                </a:solidFill>
              </a:rPr>
              <a:t>injecting functionality </a:t>
            </a:r>
            <a:r>
              <a:rPr lang="en-IN" dirty="0" smtClean="0">
                <a:solidFill>
                  <a:srgbClr val="FFFF00"/>
                </a:solidFill>
              </a:rPr>
              <a:t>into an </a:t>
            </a:r>
            <a:r>
              <a:rPr lang="en-IN" b="1" dirty="0" smtClean="0">
                <a:solidFill>
                  <a:srgbClr val="FFC000"/>
                </a:solidFill>
              </a:rPr>
              <a:t>object prototype </a:t>
            </a:r>
            <a:r>
              <a:rPr lang="en-IN" dirty="0" smtClean="0">
                <a:solidFill>
                  <a:srgbClr val="FFFF00"/>
                </a:solidFill>
              </a:rPr>
              <a:t>is a bad idea as it leads to both </a:t>
            </a:r>
            <a:r>
              <a:rPr lang="en-IN" b="1" dirty="0" smtClean="0">
                <a:solidFill>
                  <a:srgbClr val="FFC000"/>
                </a:solidFill>
              </a:rPr>
              <a:t>prototype pollution </a:t>
            </a:r>
            <a:r>
              <a:rPr lang="en-IN" dirty="0" smtClean="0">
                <a:solidFill>
                  <a:srgbClr val="FFFF00"/>
                </a:solidFill>
              </a:rPr>
              <a:t>and a level of uncertainly regarding the </a:t>
            </a:r>
            <a:r>
              <a:rPr lang="en-IN" dirty="0" smtClean="0">
                <a:solidFill>
                  <a:srgbClr val="FFC000"/>
                </a:solidFill>
              </a:rPr>
              <a:t>origin of our functions</a:t>
            </a:r>
            <a:r>
              <a:rPr lang="en-IN" dirty="0" smtClean="0">
                <a:solidFill>
                  <a:srgbClr val="FFFF00"/>
                </a:solidFill>
              </a:rPr>
              <a:t>. 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4704"/>
            <a:ext cx="7851648" cy="707504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IN" dirty="0" smtClean="0">
                <a:solidFill>
                  <a:srgbClr val="00B0F0"/>
                </a:solidFill>
              </a:rPr>
              <a:t>Useful Resources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72816"/>
            <a:ext cx="7854696" cy="4176464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rgbClr val="FFFF00"/>
                </a:solidFill>
                <a:hlinkClick r:id="rId2"/>
              </a:rPr>
              <a:t>https://</a:t>
            </a:r>
            <a:r>
              <a:rPr lang="en-IN" dirty="0" smtClean="0">
                <a:solidFill>
                  <a:srgbClr val="FFFF00"/>
                </a:solidFill>
                <a:hlinkClick r:id="rId2"/>
              </a:rPr>
              <a:t>www.oreilly.com/library/view/learning-javascript-design/9781449334840/ch09s13.html</a:t>
            </a:r>
            <a:endParaRPr lang="en-IN" dirty="0" smtClean="0">
              <a:solidFill>
                <a:srgbClr val="FFFF00"/>
              </a:solidFill>
            </a:endParaRPr>
          </a:p>
          <a:p>
            <a:pPr algn="l"/>
            <a:endParaRPr lang="en-IN" dirty="0" smtClean="0">
              <a:solidFill>
                <a:srgbClr val="FFFF00"/>
              </a:solidFill>
            </a:endParaRPr>
          </a:p>
          <a:p>
            <a:pPr algn="l"/>
            <a:r>
              <a:rPr lang="en-IN" dirty="0" smtClean="0">
                <a:solidFill>
                  <a:srgbClr val="FFFF00"/>
                </a:solidFill>
                <a:hlinkClick r:id="rId3"/>
              </a:rPr>
              <a:t>https://www.c-sharpcorner.com/article/learn-about-mixin-pattern</a:t>
            </a:r>
            <a:r>
              <a:rPr lang="en-IN" dirty="0" smtClean="0">
                <a:solidFill>
                  <a:srgbClr val="FFFF00"/>
                </a:solidFill>
                <a:hlinkClick r:id="rId3"/>
              </a:rPr>
              <a:t>/</a:t>
            </a:r>
            <a:endParaRPr lang="en-IN" dirty="0" smtClean="0">
              <a:solidFill>
                <a:srgbClr val="FFFF00"/>
              </a:solidFill>
            </a:endParaRPr>
          </a:p>
          <a:p>
            <a:pPr algn="l"/>
            <a:endParaRPr lang="en-IN" dirty="0" smtClean="0">
              <a:solidFill>
                <a:srgbClr val="FFFF00"/>
              </a:solidFill>
            </a:endParaRPr>
          </a:p>
          <a:p>
            <a:pPr algn="l"/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</TotalTime>
  <Words>209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Mixin Design Pattern</vt:lpstr>
      <vt:lpstr>Mixin Pattern Diagram</vt:lpstr>
      <vt:lpstr>Mixin Pattern - ES5/Classic</vt:lpstr>
      <vt:lpstr>Example</vt:lpstr>
      <vt:lpstr>Advantages</vt:lpstr>
      <vt:lpstr>Disadvantages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Mixin Design Pattern</dc:title>
  <dc:creator>SHANKARG</dc:creator>
  <cp:lastModifiedBy>SHANKARG</cp:lastModifiedBy>
  <cp:revision>18</cp:revision>
  <dcterms:created xsi:type="dcterms:W3CDTF">2022-05-23T05:33:25Z</dcterms:created>
  <dcterms:modified xsi:type="dcterms:W3CDTF">2022-05-23T06:19:24Z</dcterms:modified>
</cp:coreProperties>
</file>