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16B5-6E5A-429E-9B85-18452C26D6CC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623A-3877-4138-8358-FA6ABCD62849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16B5-6E5A-429E-9B85-18452C26D6CC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623A-3877-4138-8358-FA6ABCD6284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16B5-6E5A-429E-9B85-18452C26D6CC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623A-3877-4138-8358-FA6ABCD6284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16B5-6E5A-429E-9B85-18452C26D6CC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623A-3877-4138-8358-FA6ABCD6284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16B5-6E5A-429E-9B85-18452C26D6CC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623A-3877-4138-8358-FA6ABCD62849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16B5-6E5A-429E-9B85-18452C26D6CC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623A-3877-4138-8358-FA6ABCD6284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16B5-6E5A-429E-9B85-18452C26D6CC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623A-3877-4138-8358-FA6ABCD6284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16B5-6E5A-429E-9B85-18452C26D6CC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623A-3877-4138-8358-FA6ABCD6284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16B5-6E5A-429E-9B85-18452C26D6CC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623A-3877-4138-8358-FA6ABCD6284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16B5-6E5A-429E-9B85-18452C26D6CC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623A-3877-4138-8358-FA6ABCD6284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16B5-6E5A-429E-9B85-18452C26D6CC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DC9623A-3877-4138-8358-FA6ABCD62849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1AB16B5-6E5A-429E-9B85-18452C26D6CC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DC9623A-3877-4138-8358-FA6ABCD62849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eilly.com/library/view/learning-javascript-design/9781449334840/ch09s02.html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692696"/>
            <a:ext cx="7851648" cy="923528"/>
          </a:xfrm>
        </p:spPr>
        <p:txBody>
          <a:bodyPr>
            <a:normAutofit/>
          </a:bodyPr>
          <a:lstStyle/>
          <a:p>
            <a:pPr algn="ctr"/>
            <a:r>
              <a:rPr lang="en-IN" dirty="0" smtClean="0">
                <a:solidFill>
                  <a:srgbClr val="FFFF00"/>
                </a:solidFill>
              </a:rPr>
              <a:t>Module </a:t>
            </a:r>
            <a:r>
              <a:rPr lang="en-IN" dirty="0" smtClean="0">
                <a:solidFill>
                  <a:srgbClr val="FFFF00"/>
                </a:solidFill>
              </a:rPr>
              <a:t>Design Pattern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844824"/>
            <a:ext cx="7854696" cy="4464496"/>
          </a:xfrm>
        </p:spPr>
        <p:txBody>
          <a:bodyPr>
            <a:normAutofit/>
          </a:bodyPr>
          <a:lstStyle/>
          <a:p>
            <a:pPr algn="l"/>
            <a:r>
              <a:rPr lang="en-IN" dirty="0" smtClean="0"/>
              <a:t>The </a:t>
            </a:r>
            <a:r>
              <a:rPr lang="en-IN" b="1" dirty="0" smtClean="0">
                <a:solidFill>
                  <a:srgbClr val="FFC000"/>
                </a:solidFill>
              </a:rPr>
              <a:t>Module pattern </a:t>
            </a:r>
            <a:r>
              <a:rPr lang="en-IN" dirty="0" smtClean="0"/>
              <a:t>was originally defined as a way to provide both </a:t>
            </a:r>
            <a:r>
              <a:rPr lang="en-IN" b="1" dirty="0" smtClean="0">
                <a:solidFill>
                  <a:srgbClr val="FFC000"/>
                </a:solidFill>
              </a:rPr>
              <a:t>private</a:t>
            </a:r>
            <a:r>
              <a:rPr lang="en-IN" dirty="0" smtClean="0"/>
              <a:t> and </a:t>
            </a:r>
            <a:r>
              <a:rPr lang="en-IN" b="1" dirty="0" smtClean="0">
                <a:solidFill>
                  <a:srgbClr val="FFC000"/>
                </a:solidFill>
              </a:rPr>
              <a:t>public</a:t>
            </a:r>
            <a:r>
              <a:rPr lang="en-IN" dirty="0" smtClean="0"/>
              <a:t> </a:t>
            </a:r>
            <a:r>
              <a:rPr lang="en-IN" b="1" dirty="0" smtClean="0"/>
              <a:t>encapsulation</a:t>
            </a:r>
            <a:r>
              <a:rPr lang="en-IN" dirty="0" smtClean="0"/>
              <a:t> for </a:t>
            </a:r>
            <a:r>
              <a:rPr lang="en-IN" b="1" dirty="0" smtClean="0">
                <a:solidFill>
                  <a:srgbClr val="FFC000"/>
                </a:solidFill>
              </a:rPr>
              <a:t>classes</a:t>
            </a:r>
            <a:r>
              <a:rPr lang="en-IN" dirty="0" smtClean="0"/>
              <a:t> in conventional software engineering</a:t>
            </a:r>
            <a:r>
              <a:rPr lang="en-IN" dirty="0" smtClean="0"/>
              <a:t>.</a:t>
            </a:r>
          </a:p>
          <a:p>
            <a:pPr algn="l"/>
            <a:endParaRPr lang="en-IN" dirty="0" smtClean="0"/>
          </a:p>
          <a:p>
            <a:pPr algn="l"/>
            <a:r>
              <a:rPr lang="en-IN" dirty="0" smtClean="0"/>
              <a:t>Another peculiar thing to JavaScript (at least as far as object-oriented languages go) is that JavaScript does not support </a:t>
            </a:r>
            <a:r>
              <a:rPr lang="en-IN" b="1" dirty="0" smtClean="0">
                <a:solidFill>
                  <a:srgbClr val="FFC000"/>
                </a:solidFill>
              </a:rPr>
              <a:t>access modifiers</a:t>
            </a:r>
            <a:r>
              <a:rPr lang="en-IN" dirty="0" smtClean="0"/>
              <a:t>.</a:t>
            </a:r>
          </a:p>
          <a:p>
            <a:pPr algn="l"/>
            <a:endParaRPr lang="en-IN" dirty="0" smtClean="0"/>
          </a:p>
          <a:p>
            <a:pPr algn="l"/>
            <a:r>
              <a:rPr lang="en-IN" dirty="0" smtClean="0"/>
              <a:t> </a:t>
            </a:r>
            <a:r>
              <a:rPr lang="en-IN" dirty="0" smtClean="0"/>
              <a:t>In a classical OOP language, a user defines a class and determines access rights for its members. 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166480" y="159023"/>
            <a:ext cx="2942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FFFF00"/>
                </a:solidFill>
              </a:rPr>
              <a:t>@ShankaragoudaG</a:t>
            </a:r>
            <a:endParaRPr lang="en-IN" sz="24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1281336"/>
            <a:ext cx="7851648" cy="923528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>
                <a:solidFill>
                  <a:srgbClr val="FFFF00"/>
                </a:solidFill>
              </a:rPr>
              <a:t>Different ways to Implement Modules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276872"/>
            <a:ext cx="7854696" cy="3960440"/>
          </a:xfrm>
        </p:spPr>
        <p:txBody>
          <a:bodyPr>
            <a:normAutofit fontScale="92500" lnSpcReduction="10000"/>
          </a:bodyPr>
          <a:lstStyle/>
          <a:p>
            <a:pPr algn="l">
              <a:buFont typeface="Wingdings" pitchFamily="2" charset="2"/>
              <a:buChar char="v"/>
            </a:pPr>
            <a:r>
              <a:rPr lang="en-IN" dirty="0" smtClean="0"/>
              <a:t>The Module </a:t>
            </a:r>
            <a:r>
              <a:rPr lang="en-IN" dirty="0" smtClean="0"/>
              <a:t>pattern</a:t>
            </a:r>
          </a:p>
          <a:p>
            <a:pPr algn="l">
              <a:buFont typeface="Wingdings" pitchFamily="2" charset="2"/>
              <a:buChar char="v"/>
            </a:pPr>
            <a:endParaRPr lang="en-IN" dirty="0" smtClean="0"/>
          </a:p>
          <a:p>
            <a:pPr algn="l">
              <a:buFont typeface="Wingdings" pitchFamily="2" charset="2"/>
              <a:buChar char="v"/>
            </a:pPr>
            <a:r>
              <a:rPr lang="en-IN" dirty="0" smtClean="0"/>
              <a:t>Object literal </a:t>
            </a:r>
            <a:r>
              <a:rPr lang="en-IN" dirty="0" smtClean="0"/>
              <a:t>notation</a:t>
            </a:r>
          </a:p>
          <a:p>
            <a:pPr algn="l">
              <a:buFont typeface="Wingdings" pitchFamily="2" charset="2"/>
              <a:buChar char="v"/>
            </a:pPr>
            <a:endParaRPr lang="en-IN" dirty="0" smtClean="0"/>
          </a:p>
          <a:p>
            <a:pPr algn="l">
              <a:buFont typeface="Wingdings" pitchFamily="2" charset="2"/>
              <a:buChar char="v"/>
            </a:pPr>
            <a:r>
              <a:rPr lang="en-IN" dirty="0" smtClean="0"/>
              <a:t>AMD </a:t>
            </a:r>
            <a:r>
              <a:rPr lang="en-IN" dirty="0" smtClean="0"/>
              <a:t>modules</a:t>
            </a:r>
          </a:p>
          <a:p>
            <a:pPr algn="l">
              <a:buFont typeface="Wingdings" pitchFamily="2" charset="2"/>
              <a:buChar char="v"/>
            </a:pPr>
            <a:endParaRPr lang="en-IN" dirty="0" smtClean="0"/>
          </a:p>
          <a:p>
            <a:pPr algn="l">
              <a:buFont typeface="Wingdings" pitchFamily="2" charset="2"/>
              <a:buChar char="v"/>
            </a:pPr>
            <a:r>
              <a:rPr lang="en-IN" dirty="0" smtClean="0"/>
              <a:t>CommonJS </a:t>
            </a:r>
            <a:r>
              <a:rPr lang="en-IN" dirty="0" smtClean="0"/>
              <a:t>modules</a:t>
            </a:r>
          </a:p>
          <a:p>
            <a:pPr algn="l">
              <a:buFont typeface="Wingdings" pitchFamily="2" charset="2"/>
              <a:buChar char="v"/>
            </a:pPr>
            <a:endParaRPr lang="en-IN" dirty="0" smtClean="0"/>
          </a:p>
          <a:p>
            <a:pPr algn="l">
              <a:buFont typeface="Wingdings" pitchFamily="2" charset="2"/>
              <a:buChar char="v"/>
            </a:pPr>
            <a:r>
              <a:rPr lang="en-IN" dirty="0" smtClean="0"/>
              <a:t>JavaScript modules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1137320"/>
            <a:ext cx="7851648" cy="923528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>
                <a:solidFill>
                  <a:srgbClr val="FFFF00"/>
                </a:solidFill>
              </a:rPr>
              <a:t>Module </a:t>
            </a:r>
            <a:r>
              <a:rPr lang="en-IN" dirty="0" smtClean="0">
                <a:solidFill>
                  <a:srgbClr val="FFFF00"/>
                </a:solidFill>
              </a:rPr>
              <a:t>Pattern built on four </a:t>
            </a:r>
            <a:r>
              <a:rPr lang="en-IN" dirty="0" smtClean="0">
                <a:solidFill>
                  <a:srgbClr val="FFFF00"/>
                </a:solidFill>
              </a:rPr>
              <a:t>principal member </a:t>
            </a:r>
            <a:r>
              <a:rPr lang="en-IN" dirty="0" smtClean="0">
                <a:solidFill>
                  <a:srgbClr val="FFFF00"/>
                </a:solidFill>
              </a:rPr>
              <a:t>types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132856"/>
            <a:ext cx="7854696" cy="4608512"/>
          </a:xfrm>
        </p:spPr>
        <p:txBody>
          <a:bodyPr>
            <a:normAutofit fontScale="92500"/>
          </a:bodyPr>
          <a:lstStyle/>
          <a:p>
            <a:pPr algn="l">
              <a:buFont typeface="Wingdings" pitchFamily="2" charset="2"/>
              <a:buChar char="v"/>
            </a:pPr>
            <a:r>
              <a:rPr lang="en-IN" b="1" dirty="0" smtClean="0">
                <a:solidFill>
                  <a:srgbClr val="FFC000"/>
                </a:solidFill>
              </a:rPr>
              <a:t>public</a:t>
            </a:r>
            <a:r>
              <a:rPr lang="en-IN" dirty="0" smtClean="0"/>
              <a:t>: members that can be accessed from </a:t>
            </a:r>
            <a:r>
              <a:rPr lang="en-IN" dirty="0" smtClean="0"/>
              <a:t>anywhere</a:t>
            </a:r>
          </a:p>
          <a:p>
            <a:pPr algn="l">
              <a:buFont typeface="Wingdings" pitchFamily="2" charset="2"/>
              <a:buChar char="v"/>
            </a:pPr>
            <a:endParaRPr lang="en-IN" dirty="0" smtClean="0"/>
          </a:p>
          <a:p>
            <a:pPr algn="l">
              <a:buFont typeface="Wingdings" pitchFamily="2" charset="2"/>
              <a:buChar char="v"/>
            </a:pPr>
            <a:r>
              <a:rPr lang="en-IN" b="1" dirty="0" smtClean="0">
                <a:solidFill>
                  <a:srgbClr val="FFC000"/>
                </a:solidFill>
              </a:rPr>
              <a:t>private</a:t>
            </a:r>
            <a:r>
              <a:rPr lang="en-IN" dirty="0" smtClean="0"/>
              <a:t>: members that can only be accessed from inside the </a:t>
            </a:r>
            <a:r>
              <a:rPr lang="en-IN" dirty="0" smtClean="0"/>
              <a:t>object</a:t>
            </a:r>
          </a:p>
          <a:p>
            <a:pPr algn="l">
              <a:buFont typeface="Wingdings" pitchFamily="2" charset="2"/>
              <a:buChar char="v"/>
            </a:pPr>
            <a:endParaRPr lang="en-IN" dirty="0" smtClean="0"/>
          </a:p>
          <a:p>
            <a:pPr algn="l">
              <a:buFont typeface="Wingdings" pitchFamily="2" charset="2"/>
              <a:buChar char="v"/>
            </a:pPr>
            <a:r>
              <a:rPr lang="en-IN" b="1" dirty="0" smtClean="0">
                <a:solidFill>
                  <a:srgbClr val="FFC000"/>
                </a:solidFill>
              </a:rPr>
              <a:t>privileged</a:t>
            </a:r>
            <a:r>
              <a:rPr lang="en-IN" dirty="0" smtClean="0"/>
              <a:t>: members that can only be </a:t>
            </a:r>
            <a:r>
              <a:rPr lang="en-IN" i="1" dirty="0" smtClean="0"/>
              <a:t>directly</a:t>
            </a:r>
            <a:r>
              <a:rPr lang="en-IN" dirty="0" smtClean="0"/>
              <a:t> accessed from inside the object, but which can be </a:t>
            </a:r>
            <a:r>
              <a:rPr lang="en-IN" i="1" dirty="0" smtClean="0"/>
              <a:t>indirectly</a:t>
            </a:r>
            <a:r>
              <a:rPr lang="en-IN" dirty="0" smtClean="0"/>
              <a:t> accessed from outside via a public </a:t>
            </a:r>
            <a:r>
              <a:rPr lang="en-IN" dirty="0" smtClean="0"/>
              <a:t>method</a:t>
            </a:r>
          </a:p>
          <a:p>
            <a:pPr algn="l">
              <a:buFont typeface="Wingdings" pitchFamily="2" charset="2"/>
              <a:buChar char="v"/>
            </a:pPr>
            <a:endParaRPr lang="en-IN" dirty="0" smtClean="0"/>
          </a:p>
          <a:p>
            <a:pPr algn="l">
              <a:buFont typeface="Wingdings" pitchFamily="2" charset="2"/>
              <a:buChar char="v"/>
            </a:pPr>
            <a:r>
              <a:rPr lang="en-IN" b="1" dirty="0" smtClean="0">
                <a:solidFill>
                  <a:srgbClr val="FFC000"/>
                </a:solidFill>
              </a:rPr>
              <a:t>protected</a:t>
            </a:r>
            <a:r>
              <a:rPr lang="en-IN" dirty="0" smtClean="0"/>
              <a:t>: members that can only be accessed from inside the object or any of its modules.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7851648" cy="92352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5000" dirty="0" smtClean="0">
                <a:solidFill>
                  <a:srgbClr val="FFFF00"/>
                </a:solidFill>
              </a:rPr>
              <a:t>Module </a:t>
            </a:r>
            <a:r>
              <a:rPr lang="en-IN" sz="5000" dirty="0" smtClean="0">
                <a:solidFill>
                  <a:srgbClr val="FFFF00"/>
                </a:solidFill>
              </a:rPr>
              <a:t>Design Pattern Benefits</a:t>
            </a:r>
            <a:endParaRPr lang="en-IN" sz="5000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844824"/>
            <a:ext cx="7854696" cy="4464496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v"/>
            </a:pPr>
            <a:r>
              <a:rPr lang="en-IN" dirty="0" smtClean="0"/>
              <a:t>Freeze the scoping</a:t>
            </a:r>
            <a:r>
              <a:rPr lang="en-IN" dirty="0" smtClean="0"/>
              <a:t>.</a:t>
            </a:r>
          </a:p>
          <a:p>
            <a:pPr algn="l">
              <a:buFont typeface="Wingdings" pitchFamily="2" charset="2"/>
              <a:buChar char="v"/>
            </a:pPr>
            <a:endParaRPr lang="en-IN" dirty="0" smtClean="0"/>
          </a:p>
          <a:p>
            <a:pPr algn="l">
              <a:buFont typeface="Wingdings" pitchFamily="2" charset="2"/>
              <a:buChar char="v"/>
            </a:pPr>
            <a:r>
              <a:rPr lang="en-IN" dirty="0" smtClean="0"/>
              <a:t>Code encapsulation</a:t>
            </a:r>
            <a:r>
              <a:rPr lang="en-IN" dirty="0" smtClean="0"/>
              <a:t>.</a:t>
            </a:r>
          </a:p>
          <a:p>
            <a:pPr algn="l">
              <a:buFont typeface="Wingdings" pitchFamily="2" charset="2"/>
              <a:buChar char="v"/>
            </a:pPr>
            <a:endParaRPr lang="en-IN" dirty="0" smtClean="0"/>
          </a:p>
          <a:p>
            <a:pPr algn="l">
              <a:buFont typeface="Wingdings" pitchFamily="2" charset="2"/>
              <a:buChar char="v"/>
            </a:pPr>
            <a:r>
              <a:rPr lang="en-IN" dirty="0" smtClean="0"/>
              <a:t>Creating private or public scope</a:t>
            </a:r>
            <a:r>
              <a:rPr lang="en-IN" dirty="0" smtClean="0"/>
              <a:t>.</a:t>
            </a:r>
          </a:p>
          <a:p>
            <a:pPr algn="l">
              <a:buFont typeface="Wingdings" pitchFamily="2" charset="2"/>
              <a:buChar char="v"/>
            </a:pPr>
            <a:endParaRPr lang="en-IN" dirty="0" smtClean="0"/>
          </a:p>
          <a:p>
            <a:pPr algn="l">
              <a:buFont typeface="Wingdings" pitchFamily="2" charset="2"/>
              <a:buChar char="v"/>
            </a:pPr>
            <a:r>
              <a:rPr lang="en-IN" dirty="0" smtClean="0"/>
              <a:t>Creating a namespace</a:t>
            </a:r>
            <a:r>
              <a:rPr lang="en-IN" dirty="0" smtClean="0"/>
              <a:t>.</a:t>
            </a:r>
          </a:p>
          <a:p>
            <a:pPr algn="l">
              <a:buFont typeface="Wingdings" pitchFamily="2" charset="2"/>
              <a:buChar char="v"/>
            </a:pPr>
            <a:endParaRPr lang="en-IN" dirty="0" smtClean="0"/>
          </a:p>
          <a:p>
            <a:pPr algn="l">
              <a:buFont typeface="Wingdings" pitchFamily="2" charset="2"/>
              <a:buChar char="v"/>
            </a:pPr>
            <a:r>
              <a:rPr lang="en-IN" dirty="0" smtClean="0"/>
              <a:t>Creating public and private encapsulation.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692696"/>
            <a:ext cx="7851648" cy="923528"/>
          </a:xfrm>
        </p:spPr>
        <p:txBody>
          <a:bodyPr>
            <a:normAutofit/>
          </a:bodyPr>
          <a:lstStyle/>
          <a:p>
            <a:pPr algn="ctr"/>
            <a:r>
              <a:rPr lang="en-IN" dirty="0" smtClean="0">
                <a:solidFill>
                  <a:srgbClr val="FFFF00"/>
                </a:solidFill>
              </a:rPr>
              <a:t>Module </a:t>
            </a:r>
            <a:r>
              <a:rPr lang="en-IN" dirty="0" smtClean="0">
                <a:solidFill>
                  <a:srgbClr val="FFFF00"/>
                </a:solidFill>
              </a:rPr>
              <a:t>Design Example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844824"/>
            <a:ext cx="7854696" cy="4464496"/>
          </a:xfrm>
        </p:spPr>
        <p:txBody>
          <a:bodyPr>
            <a:normAutofit/>
          </a:bodyPr>
          <a:lstStyle/>
          <a:p>
            <a:pPr algn="l"/>
            <a:r>
              <a:rPr lang="en-IN" dirty="0" smtClean="0"/>
              <a:t>We can implement a module pattern using JavaScript </a:t>
            </a:r>
            <a:r>
              <a:rPr lang="en-IN" b="1" dirty="0" smtClean="0">
                <a:solidFill>
                  <a:srgbClr val="FFC000"/>
                </a:solidFill>
              </a:rPr>
              <a:t>Object Literals </a:t>
            </a:r>
            <a:r>
              <a:rPr lang="en-IN" dirty="0" smtClean="0"/>
              <a:t>and </a:t>
            </a:r>
            <a:r>
              <a:rPr lang="en-IN" b="1" dirty="0" smtClean="0">
                <a:solidFill>
                  <a:srgbClr val="FFC000"/>
                </a:solidFill>
              </a:rPr>
              <a:t>Immediately-Invoked function </a:t>
            </a:r>
            <a:r>
              <a:rPr lang="en-IN" b="1" dirty="0" smtClean="0">
                <a:solidFill>
                  <a:srgbClr val="FFC000"/>
                </a:solidFill>
              </a:rPr>
              <a:t>expressions(IIFE)</a:t>
            </a:r>
            <a:r>
              <a:rPr lang="en-IN" dirty="0" smtClean="0"/>
              <a:t>.</a:t>
            </a:r>
          </a:p>
          <a:p>
            <a:pPr algn="l"/>
            <a:endParaRPr lang="en-IN" dirty="0" smtClean="0"/>
          </a:p>
          <a:p>
            <a:pPr algn="l"/>
            <a:r>
              <a:rPr lang="en-IN" dirty="0" smtClean="0"/>
              <a:t>Here you can see declaring</a:t>
            </a:r>
          </a:p>
          <a:p>
            <a:pPr algn="l"/>
            <a:r>
              <a:rPr lang="en-IN" b="1" dirty="0" smtClean="0">
                <a:solidFill>
                  <a:srgbClr val="FFC000"/>
                </a:solidFill>
              </a:rPr>
              <a:t>Private</a:t>
            </a:r>
            <a:r>
              <a:rPr lang="en-IN" dirty="0" smtClean="0"/>
              <a:t> and </a:t>
            </a:r>
            <a:r>
              <a:rPr lang="en-IN" b="1" dirty="0" smtClean="0">
                <a:solidFill>
                  <a:srgbClr val="FFC000"/>
                </a:solidFill>
              </a:rPr>
              <a:t>Public</a:t>
            </a:r>
            <a:r>
              <a:rPr lang="en-IN" dirty="0" smtClean="0"/>
              <a:t> </a:t>
            </a:r>
            <a:r>
              <a:rPr lang="en-IN" dirty="0" smtClean="0"/>
              <a:t>Members</a:t>
            </a:r>
          </a:p>
          <a:p>
            <a:pPr algn="l"/>
            <a:r>
              <a:rPr lang="en-IN" dirty="0" smtClean="0"/>
              <a:t> 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166480" y="159023"/>
            <a:ext cx="2942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FFFF00"/>
                </a:solidFill>
              </a:rPr>
              <a:t>@ShankaragoudaG</a:t>
            </a:r>
            <a:endParaRPr lang="en-IN" sz="2400" b="1" dirty="0">
              <a:solidFill>
                <a:srgbClr val="FFFF00"/>
              </a:solidFill>
            </a:endParaRPr>
          </a:p>
        </p:txBody>
      </p:sp>
      <p:pic>
        <p:nvPicPr>
          <p:cNvPr id="6" name="Picture 5" descr="iif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99992" y="4581128"/>
            <a:ext cx="4369025" cy="18479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417240"/>
            <a:ext cx="7851648" cy="923528"/>
          </a:xfrm>
        </p:spPr>
        <p:txBody>
          <a:bodyPr>
            <a:normAutofit/>
          </a:bodyPr>
          <a:lstStyle/>
          <a:p>
            <a:pPr algn="ctr"/>
            <a:r>
              <a:rPr lang="en-IN" dirty="0" smtClean="0">
                <a:solidFill>
                  <a:srgbClr val="FFFF00"/>
                </a:solidFill>
              </a:rPr>
              <a:t>Module </a:t>
            </a:r>
            <a:r>
              <a:rPr lang="en-IN" dirty="0" smtClean="0">
                <a:solidFill>
                  <a:srgbClr val="FFFF00"/>
                </a:solidFill>
              </a:rPr>
              <a:t>Design Example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412776"/>
            <a:ext cx="7854696" cy="532859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IN" dirty="0" smtClean="0"/>
              <a:t>We can export the </a:t>
            </a:r>
            <a:r>
              <a:rPr lang="en-IN" b="1" dirty="0" smtClean="0">
                <a:solidFill>
                  <a:srgbClr val="FFC000"/>
                </a:solidFill>
              </a:rPr>
              <a:t>module</a:t>
            </a:r>
            <a:r>
              <a:rPr lang="en-IN" dirty="0" smtClean="0"/>
              <a:t> by assigning it to a variable using an expression and then creating </a:t>
            </a:r>
            <a:r>
              <a:rPr lang="en-IN" b="1" dirty="0" smtClean="0">
                <a:solidFill>
                  <a:srgbClr val="FFC000"/>
                </a:solidFill>
              </a:rPr>
              <a:t>private </a:t>
            </a:r>
            <a:r>
              <a:rPr lang="en-IN" dirty="0" smtClean="0"/>
              <a:t>and</a:t>
            </a:r>
            <a:r>
              <a:rPr lang="en-IN" b="1" dirty="0" smtClean="0">
                <a:solidFill>
                  <a:srgbClr val="FFC000"/>
                </a:solidFill>
              </a:rPr>
              <a:t> public</a:t>
            </a:r>
            <a:r>
              <a:rPr lang="en-IN" dirty="0" smtClean="0"/>
              <a:t> encapsulation using the return statement</a:t>
            </a:r>
            <a:r>
              <a:rPr lang="en-IN" dirty="0" smtClean="0"/>
              <a:t>.</a:t>
            </a:r>
          </a:p>
          <a:p>
            <a:pPr algn="l"/>
            <a:endParaRPr lang="en-IN" dirty="0" smtClean="0"/>
          </a:p>
          <a:p>
            <a:pPr algn="l"/>
            <a:r>
              <a:rPr lang="en-IN" b="1" dirty="0" smtClean="0">
                <a:solidFill>
                  <a:srgbClr val="FFC000"/>
                </a:solidFill>
              </a:rPr>
              <a:t>Module pattern </a:t>
            </a:r>
            <a:r>
              <a:rPr lang="en-IN" dirty="0" smtClean="0"/>
              <a:t>emulates </a:t>
            </a:r>
            <a:r>
              <a:rPr lang="en-IN" b="1" dirty="0" smtClean="0">
                <a:solidFill>
                  <a:srgbClr val="FFC000"/>
                </a:solidFill>
              </a:rPr>
              <a:t>classes </a:t>
            </a:r>
            <a:endParaRPr lang="en-IN" b="1" dirty="0" smtClean="0">
              <a:solidFill>
                <a:srgbClr val="FFC000"/>
              </a:solidFill>
            </a:endParaRPr>
          </a:p>
          <a:p>
            <a:pPr algn="l"/>
            <a:r>
              <a:rPr lang="en-IN" dirty="0" smtClean="0"/>
              <a:t>in </a:t>
            </a:r>
            <a:r>
              <a:rPr lang="en-IN" dirty="0" smtClean="0"/>
              <a:t>JavaScript. </a:t>
            </a:r>
            <a:endParaRPr lang="en-IN" dirty="0" smtClean="0"/>
          </a:p>
          <a:p>
            <a:pPr algn="l"/>
            <a:endParaRPr lang="en-IN" dirty="0" smtClean="0"/>
          </a:p>
          <a:p>
            <a:pPr algn="l"/>
            <a:r>
              <a:rPr lang="en-IN" dirty="0" smtClean="0"/>
              <a:t>It </a:t>
            </a:r>
            <a:r>
              <a:rPr lang="en-IN" dirty="0" smtClean="0"/>
              <a:t>creates </a:t>
            </a:r>
            <a:r>
              <a:rPr lang="en-IN" b="1" dirty="0" smtClean="0">
                <a:solidFill>
                  <a:srgbClr val="FFC000"/>
                </a:solidFill>
              </a:rPr>
              <a:t>private</a:t>
            </a:r>
            <a:r>
              <a:rPr lang="en-IN" dirty="0" smtClean="0"/>
              <a:t> and </a:t>
            </a:r>
            <a:r>
              <a:rPr lang="en-IN" b="1" dirty="0" smtClean="0">
                <a:solidFill>
                  <a:srgbClr val="FFC000"/>
                </a:solidFill>
              </a:rPr>
              <a:t>public </a:t>
            </a:r>
            <a:endParaRPr lang="en-IN" b="1" dirty="0" smtClean="0">
              <a:solidFill>
                <a:srgbClr val="FFC000"/>
              </a:solidFill>
            </a:endParaRPr>
          </a:p>
          <a:p>
            <a:pPr algn="l"/>
            <a:r>
              <a:rPr lang="en-IN" dirty="0" smtClean="0"/>
              <a:t>encapsulated </a:t>
            </a:r>
            <a:r>
              <a:rPr lang="en-IN" dirty="0" smtClean="0"/>
              <a:t>variables by </a:t>
            </a:r>
            <a:endParaRPr lang="en-IN" dirty="0" smtClean="0"/>
          </a:p>
          <a:p>
            <a:pPr algn="l"/>
            <a:r>
              <a:rPr lang="en-IN" dirty="0" smtClean="0"/>
              <a:t>returning </a:t>
            </a:r>
            <a:r>
              <a:rPr lang="en-IN" dirty="0" smtClean="0"/>
              <a:t>an object. </a:t>
            </a:r>
            <a:endParaRPr lang="en-IN" dirty="0" smtClean="0"/>
          </a:p>
          <a:p>
            <a:pPr algn="l"/>
            <a:endParaRPr lang="en-IN" dirty="0" smtClean="0"/>
          </a:p>
          <a:p>
            <a:pPr algn="l"/>
            <a:r>
              <a:rPr lang="en-IN" dirty="0" smtClean="0"/>
              <a:t>It </a:t>
            </a:r>
            <a:r>
              <a:rPr lang="en-IN" dirty="0" smtClean="0"/>
              <a:t>encapsulates </a:t>
            </a:r>
            <a:r>
              <a:rPr lang="en-IN" b="1" dirty="0" smtClean="0">
                <a:solidFill>
                  <a:srgbClr val="FFC000"/>
                </a:solidFill>
              </a:rPr>
              <a:t>privacy</a:t>
            </a:r>
            <a:r>
              <a:rPr lang="en-IN" dirty="0" smtClean="0"/>
              <a:t> using </a:t>
            </a:r>
            <a:endParaRPr lang="en-IN" dirty="0" smtClean="0"/>
          </a:p>
          <a:p>
            <a:pPr algn="l"/>
            <a:r>
              <a:rPr lang="en-IN" b="1" dirty="0" smtClean="0">
                <a:solidFill>
                  <a:srgbClr val="FFC000"/>
                </a:solidFill>
              </a:rPr>
              <a:t>Closures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166480" y="159023"/>
            <a:ext cx="2942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FFFF00"/>
                </a:solidFill>
              </a:rPr>
              <a:t>@ShankaragoudaG</a:t>
            </a:r>
            <a:endParaRPr lang="en-IN" sz="2400" b="1" dirty="0">
              <a:solidFill>
                <a:srgbClr val="FFFF00"/>
              </a:solidFill>
            </a:endParaRPr>
          </a:p>
        </p:txBody>
      </p:sp>
      <p:pic>
        <p:nvPicPr>
          <p:cNvPr id="7" name="Picture 6" descr="iif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42211" y="2785340"/>
            <a:ext cx="3594285" cy="395602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4768" y="417240"/>
            <a:ext cx="8139680" cy="923528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FFFF00"/>
                </a:solidFill>
              </a:rPr>
              <a:t>The Revealing Module </a:t>
            </a:r>
            <a:r>
              <a:rPr lang="en-IN" dirty="0" smtClean="0">
                <a:solidFill>
                  <a:srgbClr val="FFFF00"/>
                </a:solidFill>
              </a:rPr>
              <a:t>Pattern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484784"/>
            <a:ext cx="7854696" cy="5328592"/>
          </a:xfrm>
        </p:spPr>
        <p:txBody>
          <a:bodyPr>
            <a:normAutofit/>
          </a:bodyPr>
          <a:lstStyle/>
          <a:p>
            <a:pPr algn="l"/>
            <a:r>
              <a:rPr lang="en-IN" dirty="0" smtClean="0"/>
              <a:t>The </a:t>
            </a:r>
            <a:r>
              <a:rPr lang="en-IN" b="1" dirty="0" smtClean="0">
                <a:solidFill>
                  <a:srgbClr val="FFC000"/>
                </a:solidFill>
              </a:rPr>
              <a:t>R</a:t>
            </a:r>
            <a:r>
              <a:rPr lang="en-IN" b="1" dirty="0" smtClean="0">
                <a:solidFill>
                  <a:srgbClr val="FFC000"/>
                </a:solidFill>
              </a:rPr>
              <a:t>evealing pattern </a:t>
            </a:r>
            <a:r>
              <a:rPr lang="en-IN" dirty="0" smtClean="0"/>
              <a:t>helps </a:t>
            </a:r>
          </a:p>
          <a:p>
            <a:pPr algn="l"/>
            <a:r>
              <a:rPr lang="en-IN" dirty="0" smtClean="0"/>
              <a:t>to write </a:t>
            </a:r>
            <a:r>
              <a:rPr lang="en-IN" dirty="0" smtClean="0"/>
              <a:t>the entire object logic </a:t>
            </a:r>
            <a:endParaRPr lang="en-IN" dirty="0" smtClean="0"/>
          </a:p>
          <a:p>
            <a:pPr algn="l"/>
            <a:r>
              <a:rPr lang="en-IN" dirty="0" smtClean="0"/>
              <a:t>in the </a:t>
            </a:r>
            <a:r>
              <a:rPr lang="en-IN" b="1" dirty="0" smtClean="0"/>
              <a:t>private scope of the </a:t>
            </a:r>
            <a:endParaRPr lang="en-IN" b="1" dirty="0" smtClean="0"/>
          </a:p>
          <a:p>
            <a:pPr algn="l"/>
            <a:r>
              <a:rPr lang="en-IN" b="1" dirty="0" smtClean="0"/>
              <a:t>module </a:t>
            </a:r>
            <a:r>
              <a:rPr lang="en-IN" dirty="0" smtClean="0"/>
              <a:t>and </a:t>
            </a:r>
            <a:r>
              <a:rPr lang="en-IN" dirty="0" smtClean="0"/>
              <a:t>then simply </a:t>
            </a:r>
            <a:endParaRPr lang="en-IN" dirty="0" smtClean="0"/>
          </a:p>
          <a:p>
            <a:pPr algn="l"/>
            <a:r>
              <a:rPr lang="en-IN" dirty="0" smtClean="0"/>
              <a:t>expose </a:t>
            </a:r>
            <a:r>
              <a:rPr lang="en-IN" dirty="0" smtClean="0"/>
              <a:t>the </a:t>
            </a:r>
            <a:r>
              <a:rPr lang="en-IN" b="1" dirty="0" smtClean="0"/>
              <a:t>parts </a:t>
            </a:r>
            <a:endParaRPr lang="en-IN" b="1" dirty="0" smtClean="0"/>
          </a:p>
          <a:p>
            <a:pPr algn="l"/>
            <a:r>
              <a:rPr lang="en-IN" b="1" dirty="0" smtClean="0"/>
              <a:t>we </a:t>
            </a:r>
            <a:r>
              <a:rPr lang="en-IN" b="1" dirty="0" smtClean="0"/>
              <a:t>want to be public </a:t>
            </a:r>
            <a:r>
              <a:rPr lang="en-IN" dirty="0" smtClean="0"/>
              <a:t>by </a:t>
            </a:r>
            <a:endParaRPr lang="en-IN" dirty="0" smtClean="0"/>
          </a:p>
          <a:p>
            <a:pPr algn="l"/>
            <a:r>
              <a:rPr lang="en-IN" b="1" dirty="0" smtClean="0">
                <a:solidFill>
                  <a:srgbClr val="FFC000"/>
                </a:solidFill>
              </a:rPr>
              <a:t>returning an </a:t>
            </a:r>
            <a:r>
              <a:rPr lang="en-IN" b="1" dirty="0" smtClean="0">
                <a:solidFill>
                  <a:srgbClr val="FFC000"/>
                </a:solidFill>
              </a:rPr>
              <a:t>anonymous </a:t>
            </a:r>
            <a:endParaRPr lang="en-IN" b="1" dirty="0" smtClean="0">
              <a:solidFill>
                <a:srgbClr val="FFC000"/>
              </a:solidFill>
            </a:endParaRPr>
          </a:p>
          <a:p>
            <a:pPr algn="l"/>
            <a:r>
              <a:rPr lang="en-IN" b="1" dirty="0" smtClean="0">
                <a:solidFill>
                  <a:srgbClr val="FFC000"/>
                </a:solidFill>
              </a:rPr>
              <a:t>object</a:t>
            </a:r>
            <a:r>
              <a:rPr lang="en-IN" dirty="0" smtClean="0"/>
              <a:t>.</a:t>
            </a:r>
            <a:endParaRPr lang="en-IN" dirty="0"/>
          </a:p>
        </p:txBody>
      </p:sp>
      <p:pic>
        <p:nvPicPr>
          <p:cNvPr id="6" name="Picture 5" descr="r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60032" y="1700808"/>
            <a:ext cx="4146763" cy="496855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2760" y="705272"/>
            <a:ext cx="7851648" cy="923528"/>
          </a:xfrm>
        </p:spPr>
        <p:txBody>
          <a:bodyPr>
            <a:normAutofit/>
          </a:bodyPr>
          <a:lstStyle/>
          <a:p>
            <a:pPr algn="ctr"/>
            <a:r>
              <a:rPr lang="en-IN" sz="5000" dirty="0" smtClean="0">
                <a:solidFill>
                  <a:srgbClr val="FFFF00"/>
                </a:solidFill>
              </a:rPr>
              <a:t>Useful Resources</a:t>
            </a:r>
            <a:endParaRPr lang="en-IN" sz="5000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916832"/>
            <a:ext cx="7854696" cy="3312368"/>
          </a:xfrm>
        </p:spPr>
        <p:txBody>
          <a:bodyPr>
            <a:normAutofit/>
          </a:bodyPr>
          <a:lstStyle/>
          <a:p>
            <a:pPr algn="l"/>
            <a:r>
              <a:rPr lang="en-IN" dirty="0" smtClean="0">
                <a:hlinkClick r:id="rId2"/>
              </a:rPr>
              <a:t>https://www.patterns.dev/posts/classic-design-patterns/#</a:t>
            </a:r>
            <a:r>
              <a:rPr lang="en-IN" dirty="0" smtClean="0">
                <a:hlinkClick r:id="rId2"/>
              </a:rPr>
              <a:t>modulepatternjavascript</a:t>
            </a:r>
          </a:p>
          <a:p>
            <a:pPr algn="l"/>
            <a:endParaRPr lang="en-IN" dirty="0" smtClean="0">
              <a:hlinkClick r:id="rId2"/>
            </a:endParaRPr>
          </a:p>
          <a:p>
            <a:pPr algn="l"/>
            <a:endParaRPr lang="en-IN" dirty="0" smtClean="0">
              <a:hlinkClick r:id="rId2"/>
            </a:endParaRPr>
          </a:p>
          <a:p>
            <a:pPr algn="l"/>
            <a:r>
              <a:rPr lang="en-IN" dirty="0" smtClean="0">
                <a:hlinkClick r:id="rId2"/>
              </a:rPr>
              <a:t>https</a:t>
            </a:r>
            <a:r>
              <a:rPr lang="en-IN" dirty="0" smtClean="0">
                <a:hlinkClick r:id="rId2"/>
              </a:rPr>
              <a:t>://</a:t>
            </a:r>
            <a:r>
              <a:rPr lang="en-IN" dirty="0" smtClean="0">
                <a:hlinkClick r:id="rId2"/>
              </a:rPr>
              <a:t>www.oreilly.com/library/view/learning-javascript-design/9781449334840/ch09s02.html</a:t>
            </a:r>
            <a:endParaRPr lang="en-IN" dirty="0" smtClean="0"/>
          </a:p>
          <a:p>
            <a:pPr algn="l"/>
            <a:endParaRPr lang="en-IN" dirty="0" smtClean="0"/>
          </a:p>
          <a:p>
            <a:pPr algn="l"/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51</TotalTime>
  <Words>247</Words>
  <Application>Microsoft Office PowerPoint</Application>
  <PresentationFormat>On-screen Show (4:3)</PresentationFormat>
  <Paragraphs>69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Module Design Pattern</vt:lpstr>
      <vt:lpstr>Different ways to Implement Modules</vt:lpstr>
      <vt:lpstr>Module Pattern built on four principal member types</vt:lpstr>
      <vt:lpstr>Module Design Pattern Benefits</vt:lpstr>
      <vt:lpstr>Module Design Example</vt:lpstr>
      <vt:lpstr>Module Design Example</vt:lpstr>
      <vt:lpstr>The Revealing Module Pattern</vt:lpstr>
      <vt:lpstr>Useful Resources</vt:lpstr>
    </vt:vector>
  </TitlesOfParts>
  <Company>Essilor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Design Pattern</dc:title>
  <dc:creator>SHANKARG</dc:creator>
  <cp:lastModifiedBy>SHANKARG</cp:lastModifiedBy>
  <cp:revision>9</cp:revision>
  <dcterms:created xsi:type="dcterms:W3CDTF">2022-05-11T03:37:10Z</dcterms:created>
  <dcterms:modified xsi:type="dcterms:W3CDTF">2022-05-11T04:28:27Z</dcterms:modified>
</cp:coreProperties>
</file>