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0" r:id="rId4"/>
    <p:sldId id="259" r:id="rId5"/>
    <p:sldId id="258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E0EA4B9-FBFC-4862-8390-1B7587B3484F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C759098-FF48-43DD-BB47-ADD2593F748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A4B9-FBFC-4862-8390-1B7587B3484F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9098-FF48-43DD-BB47-ADD2593F74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A4B9-FBFC-4862-8390-1B7587B3484F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9098-FF48-43DD-BB47-ADD2593F74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E0EA4B9-FBFC-4862-8390-1B7587B3484F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C759098-FF48-43DD-BB47-ADD2593F748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E0EA4B9-FBFC-4862-8390-1B7587B3484F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C759098-FF48-43DD-BB47-ADD2593F748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A4B9-FBFC-4862-8390-1B7587B3484F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9098-FF48-43DD-BB47-ADD2593F748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A4B9-FBFC-4862-8390-1B7587B3484F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9098-FF48-43DD-BB47-ADD2593F748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E0EA4B9-FBFC-4862-8390-1B7587B3484F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759098-FF48-43DD-BB47-ADD2593F748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A4B9-FBFC-4862-8390-1B7587B3484F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9098-FF48-43DD-BB47-ADD2593F74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E0EA4B9-FBFC-4862-8390-1B7587B3484F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C759098-FF48-43DD-BB47-ADD2593F748E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E0EA4B9-FBFC-4862-8390-1B7587B3484F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759098-FF48-43DD-BB47-ADD2593F748E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E0EA4B9-FBFC-4862-8390-1B7587B3484F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C759098-FF48-43DD-BB47-ADD2593F748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actory.com/javascript/design-patterns/adapter" TargetMode="External"/><Relationship Id="rId2" Type="http://schemas.openxmlformats.org/officeDocument/2006/relationships/hyperlink" Target="https://www.educative.io/collection/page/5429798910296064/5725579815944192/5543883128700928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atterns.dev/posts/classic-design-patterns/#wrapperpatternjque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04664"/>
            <a:ext cx="6172200" cy="50944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Adapter Design Pattern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124744"/>
            <a:ext cx="6534472" cy="4890138"/>
          </a:xfrm>
        </p:spPr>
        <p:txBody>
          <a:bodyPr>
            <a:no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B0F0"/>
                </a:solidFill>
              </a:rPr>
              <a:t>The</a:t>
            </a:r>
            <a:r>
              <a:rPr lang="en-IN" sz="2400" i="1" dirty="0" smtClean="0">
                <a:solidFill>
                  <a:srgbClr val="00B0F0"/>
                </a:solidFill>
              </a:rPr>
              <a:t> </a:t>
            </a:r>
            <a:r>
              <a:rPr lang="en-IN" sz="2400" i="1" u="sng" dirty="0" smtClean="0">
                <a:solidFill>
                  <a:srgbClr val="7030A0"/>
                </a:solidFill>
              </a:rPr>
              <a:t>Adapter pattern</a:t>
            </a:r>
            <a:r>
              <a:rPr lang="en-IN" sz="2400" dirty="0" smtClean="0">
                <a:solidFill>
                  <a:srgbClr val="00B0F0"/>
                </a:solidFill>
              </a:rPr>
              <a:t> translates an </a:t>
            </a:r>
            <a:r>
              <a:rPr lang="en-IN" sz="2400" i="1" dirty="0" smtClean="0">
                <a:solidFill>
                  <a:srgbClr val="00B0F0"/>
                </a:solidFill>
              </a:rPr>
              <a:t>interface </a:t>
            </a:r>
            <a:r>
              <a:rPr lang="en-IN" sz="2400" dirty="0" smtClean="0">
                <a:solidFill>
                  <a:srgbClr val="00B0F0"/>
                </a:solidFill>
              </a:rPr>
              <a:t>for an object or class into an </a:t>
            </a:r>
            <a:r>
              <a:rPr lang="en-IN" sz="2400" i="1" u="sng" dirty="0" smtClean="0">
                <a:solidFill>
                  <a:srgbClr val="7030A0"/>
                </a:solidFill>
              </a:rPr>
              <a:t>interface compatible</a:t>
            </a:r>
            <a:r>
              <a:rPr lang="en-IN" sz="2400" i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with a specific system.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B0F0"/>
                </a:solidFill>
              </a:rPr>
              <a:t>This pattern is useful if an </a:t>
            </a:r>
            <a:r>
              <a:rPr lang="en-IN" sz="2400" i="1" u="sng" dirty="0" smtClean="0">
                <a:solidFill>
                  <a:srgbClr val="7030A0"/>
                </a:solidFill>
              </a:rPr>
              <a:t>API is modified </a:t>
            </a:r>
            <a:r>
              <a:rPr lang="en-IN" sz="2400" dirty="0" smtClean="0">
                <a:solidFill>
                  <a:srgbClr val="00B0F0"/>
                </a:solidFill>
              </a:rPr>
              <a:t>or </a:t>
            </a:r>
            <a:r>
              <a:rPr lang="en-IN" sz="2400" i="1" u="sng" dirty="0" smtClean="0">
                <a:solidFill>
                  <a:srgbClr val="7030A0"/>
                </a:solidFill>
              </a:rPr>
              <a:t>new implementations</a:t>
            </a:r>
            <a:r>
              <a:rPr lang="en-IN" sz="2400" i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are added to it.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B0F0"/>
                </a:solidFill>
              </a:rPr>
              <a:t>In this case, if the other parts of a system are still using the </a:t>
            </a:r>
            <a:r>
              <a:rPr lang="en-IN" sz="2400" i="1" u="sng" dirty="0" smtClean="0">
                <a:solidFill>
                  <a:srgbClr val="7030A0"/>
                </a:solidFill>
              </a:rPr>
              <a:t>old API</a:t>
            </a:r>
            <a:r>
              <a:rPr lang="en-IN" sz="2400" dirty="0" smtClean="0">
                <a:solidFill>
                  <a:srgbClr val="00B0F0"/>
                </a:solidFill>
              </a:rPr>
              <a:t>, the </a:t>
            </a:r>
            <a:r>
              <a:rPr lang="en-IN" sz="2400" i="1" u="sng" dirty="0" smtClean="0">
                <a:solidFill>
                  <a:srgbClr val="7030A0"/>
                </a:solidFill>
              </a:rPr>
              <a:t>adapter pattern</a:t>
            </a:r>
            <a:r>
              <a:rPr lang="en-IN" sz="2400" dirty="0" smtClean="0">
                <a:solidFill>
                  <a:srgbClr val="00B0F0"/>
                </a:solidFill>
              </a:rPr>
              <a:t> will translate the interface such that the </a:t>
            </a:r>
            <a:r>
              <a:rPr lang="en-IN" sz="2400" i="1" u="sng" dirty="0" smtClean="0">
                <a:solidFill>
                  <a:srgbClr val="7030A0"/>
                </a:solidFill>
              </a:rPr>
              <a:t>two can work together</a:t>
            </a:r>
            <a:r>
              <a:rPr lang="en-IN" sz="2400" dirty="0" smtClean="0">
                <a:solidFill>
                  <a:srgbClr val="00B0F0"/>
                </a:solidFill>
              </a:rPr>
              <a:t>.</a:t>
            </a:r>
          </a:p>
          <a:p>
            <a:pPr fontAlgn="base"/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176" y="5981218"/>
            <a:ext cx="256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00B050"/>
                </a:solidFill>
              </a:rPr>
              <a:t>@ShankaragoudaG</a:t>
            </a:r>
            <a:endParaRPr lang="en-IN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04664"/>
            <a:ext cx="6172200" cy="50944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Adapter Design Pattern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052736"/>
            <a:ext cx="6534472" cy="792088"/>
          </a:xfrm>
        </p:spPr>
        <p:txBody>
          <a:bodyPr>
            <a:no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B0F0"/>
                </a:solidFill>
              </a:rPr>
              <a:t>The</a:t>
            </a:r>
            <a:r>
              <a:rPr lang="en-IN" sz="2400" u="sng" dirty="0" smtClean="0">
                <a:solidFill>
                  <a:srgbClr val="00B0F0"/>
                </a:solidFill>
              </a:rPr>
              <a:t> </a:t>
            </a:r>
            <a:r>
              <a:rPr lang="en-IN" sz="2400" u="sng" dirty="0" smtClean="0">
                <a:solidFill>
                  <a:srgbClr val="7030A0"/>
                </a:solidFill>
              </a:rPr>
              <a:t>Adapter pattern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is also referred to as the </a:t>
            </a:r>
            <a:r>
              <a:rPr lang="en-IN" sz="2400" dirty="0" smtClean="0">
                <a:solidFill>
                  <a:srgbClr val="7030A0"/>
                </a:solidFill>
              </a:rPr>
              <a:t>Wrapper Pattern</a:t>
            </a:r>
            <a:r>
              <a:rPr lang="en-IN" sz="2400" dirty="0" smtClean="0">
                <a:solidFill>
                  <a:srgbClr val="00B0F0"/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6200" y="1976363"/>
            <a:ext cx="5800216" cy="3108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123728" y="5157192"/>
            <a:ext cx="66247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B0F0"/>
                </a:solidFill>
              </a:rPr>
              <a:t>The</a:t>
            </a:r>
            <a:r>
              <a:rPr lang="en-IN" b="1" dirty="0">
                <a:solidFill>
                  <a:srgbClr val="00B0F0"/>
                </a:solidFill>
              </a:rPr>
              <a:t> </a:t>
            </a:r>
            <a:r>
              <a:rPr lang="en-IN" b="1" u="sng" dirty="0">
                <a:solidFill>
                  <a:srgbClr val="7030A0"/>
                </a:solidFill>
              </a:rPr>
              <a:t>client</a:t>
            </a:r>
            <a:r>
              <a:rPr lang="en-IN" b="1" dirty="0">
                <a:solidFill>
                  <a:srgbClr val="00B0F0"/>
                </a:solidFill>
              </a:rPr>
              <a:t> cannot connect to the </a:t>
            </a:r>
            <a:r>
              <a:rPr lang="en-IN" b="1" u="sng" dirty="0">
                <a:solidFill>
                  <a:srgbClr val="7030A0"/>
                </a:solidFill>
              </a:rPr>
              <a:t>adaptee, </a:t>
            </a:r>
            <a:r>
              <a:rPr lang="en-IN" b="1" dirty="0">
                <a:solidFill>
                  <a:srgbClr val="00B0F0"/>
                </a:solidFill>
              </a:rPr>
              <a:t>directly as the two interfaces are incompatible. This is where the </a:t>
            </a:r>
            <a:r>
              <a:rPr lang="en-IN" b="1" dirty="0">
                <a:solidFill>
                  <a:srgbClr val="00B0F0"/>
                </a:solidFill>
              </a:rPr>
              <a:t>adapter</a:t>
            </a:r>
            <a:r>
              <a:rPr lang="en-IN" b="1" dirty="0">
                <a:solidFill>
                  <a:srgbClr val="00B0F0"/>
                </a:solidFill>
              </a:rPr>
              <a:t> comes in. It translates </a:t>
            </a:r>
            <a:r>
              <a:rPr lang="en-IN" b="1" dirty="0">
                <a:solidFill>
                  <a:srgbClr val="00B0F0"/>
                </a:solidFill>
              </a:rPr>
              <a:t>the </a:t>
            </a:r>
            <a:r>
              <a:rPr lang="en-IN" b="1" dirty="0">
                <a:solidFill>
                  <a:srgbClr val="7030A0"/>
                </a:solidFill>
              </a:rPr>
              <a:t>clients</a:t>
            </a:r>
            <a:r>
              <a:rPr lang="en-IN" b="1" dirty="0">
                <a:solidFill>
                  <a:srgbClr val="00B0F0"/>
                </a:solidFill>
              </a:rPr>
              <a:t>’ calls to its interface and redirects them into calls to the </a:t>
            </a:r>
            <a:r>
              <a:rPr lang="en-IN" b="1" dirty="0">
                <a:solidFill>
                  <a:srgbClr val="7030A0"/>
                </a:solidFill>
              </a:rPr>
              <a:t>adaptee</a:t>
            </a:r>
            <a:r>
              <a:rPr lang="en-IN" b="1" dirty="0">
                <a:solidFill>
                  <a:srgbClr val="00B0F0"/>
                </a:solidFill>
              </a:rPr>
              <a:t> (original interface).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04664"/>
            <a:ext cx="6172200" cy="509442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>
                <a:solidFill>
                  <a:srgbClr val="FF0000"/>
                </a:solidFill>
              </a:rPr>
              <a:t>Diagram</a:t>
            </a:r>
            <a:endParaRPr lang="en-IN" sz="4000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4744"/>
            <a:ext cx="601253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0" y="2427294"/>
            <a:ext cx="6534472" cy="3882026"/>
          </a:xfrm>
        </p:spPr>
        <p:txBody>
          <a:bodyPr>
            <a:noAutofit/>
          </a:bodyPr>
          <a:lstStyle/>
          <a:p>
            <a:r>
              <a:rPr lang="en-IN" u="sng" dirty="0" smtClean="0">
                <a:solidFill>
                  <a:srgbClr val="7030A0"/>
                </a:solidFill>
              </a:rPr>
              <a:t>Participants:</a:t>
            </a:r>
            <a:endParaRPr lang="en-IN" u="sng" dirty="0" smtClean="0">
              <a:solidFill>
                <a:srgbClr val="7030A0"/>
              </a:solidFill>
            </a:endParaRPr>
          </a:p>
          <a:p>
            <a:r>
              <a:rPr lang="en-IN" u="sng" dirty="0" smtClean="0">
                <a:solidFill>
                  <a:srgbClr val="7030A0"/>
                </a:solidFill>
              </a:rPr>
              <a:t>Client:</a:t>
            </a:r>
          </a:p>
          <a:p>
            <a:pPr lvl="1"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B0F0"/>
                </a:solidFill>
              </a:rPr>
              <a:t>calls into Adapter to request a service</a:t>
            </a:r>
          </a:p>
          <a:p>
            <a:r>
              <a:rPr lang="en-IN" u="sng" dirty="0" smtClean="0">
                <a:solidFill>
                  <a:srgbClr val="7030A0"/>
                </a:solidFill>
              </a:rPr>
              <a:t>Adapter:</a:t>
            </a:r>
          </a:p>
          <a:p>
            <a:pPr lvl="1"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B0F0"/>
                </a:solidFill>
              </a:rPr>
              <a:t>implements the interface that the client expects or knows</a:t>
            </a:r>
          </a:p>
          <a:p>
            <a:r>
              <a:rPr lang="en-IN" u="sng" dirty="0" smtClean="0">
                <a:solidFill>
                  <a:srgbClr val="7030A0"/>
                </a:solidFill>
              </a:rPr>
              <a:t>Adaptee:</a:t>
            </a:r>
          </a:p>
          <a:p>
            <a:pPr lvl="1"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B0F0"/>
                </a:solidFill>
              </a:rPr>
              <a:t>the object being adapted</a:t>
            </a:r>
          </a:p>
          <a:p>
            <a:pPr lvl="1"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B0F0"/>
                </a:solidFill>
              </a:rPr>
              <a:t>has a different interface from what the client expects or knows</a:t>
            </a:r>
          </a:p>
          <a:p>
            <a:pPr fontAlgn="base"/>
            <a:endParaRPr lang="en-IN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88" y="404664"/>
            <a:ext cx="2646040" cy="509442"/>
          </a:xfrm>
        </p:spPr>
        <p:txBody>
          <a:bodyPr>
            <a:no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Example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4" name="Picture 3" descr="code-snap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96381" y="260648"/>
            <a:ext cx="5124091" cy="62373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04664"/>
            <a:ext cx="6172200" cy="509442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>
                <a:solidFill>
                  <a:srgbClr val="FF0000"/>
                </a:solidFill>
              </a:rPr>
              <a:t>Continued...</a:t>
            </a:r>
            <a:endParaRPr lang="en-IN" sz="40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5" y="1124744"/>
            <a:ext cx="6064349" cy="311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358008" y="4337720"/>
            <a:ext cx="6534472" cy="1971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u="sng" dirty="0" smtClean="0">
                <a:solidFill>
                  <a:srgbClr val="7030A0"/>
                </a:solidFill>
              </a:rPr>
              <a:t>axios-mock-adapter</a:t>
            </a:r>
            <a:r>
              <a:rPr lang="en-IN" sz="2400" dirty="0" smtClean="0">
                <a:solidFill>
                  <a:srgbClr val="00B0F0"/>
                </a:solidFill>
              </a:rPr>
              <a:t>, which uses the </a:t>
            </a:r>
            <a:r>
              <a:rPr lang="en-IN" sz="2400" u="sng" dirty="0" smtClean="0">
                <a:solidFill>
                  <a:srgbClr val="7030A0"/>
                </a:solidFill>
              </a:rPr>
              <a:t>Adapter </a:t>
            </a:r>
            <a:r>
              <a:rPr lang="en-IN" sz="2400" u="sng" dirty="0" smtClean="0">
                <a:solidFill>
                  <a:srgbClr val="7030A0"/>
                </a:solidFill>
              </a:rPr>
              <a:t>pattern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in </a:t>
            </a:r>
            <a:r>
              <a:rPr lang="en-IN" sz="2400" dirty="0" smtClean="0">
                <a:solidFill>
                  <a:srgbClr val="00B0F0"/>
                </a:solidFill>
              </a:rPr>
              <a:t>its code to provide </a:t>
            </a:r>
            <a:r>
              <a:rPr lang="en-IN" sz="2400" u="sng" dirty="0" smtClean="0">
                <a:solidFill>
                  <a:srgbClr val="7030A0"/>
                </a:solidFill>
              </a:rPr>
              <a:t>compatibility</a:t>
            </a:r>
            <a:r>
              <a:rPr lang="en-IN" sz="2400" dirty="0" smtClean="0">
                <a:solidFill>
                  <a:srgbClr val="00B0F0"/>
                </a:solidFill>
              </a:rPr>
              <a:t> by supporting the use of </a:t>
            </a:r>
            <a:r>
              <a:rPr lang="en-IN" sz="2400" u="sng" dirty="0" smtClean="0">
                <a:solidFill>
                  <a:srgbClr val="7030A0"/>
                </a:solidFill>
              </a:rPr>
              <a:t>promises</a:t>
            </a:r>
            <a:r>
              <a:rPr lang="en-IN" sz="2400" dirty="0" smtClean="0">
                <a:solidFill>
                  <a:srgbClr val="00B0F0"/>
                </a:solidFill>
              </a:rPr>
              <a:t> and the </a:t>
            </a:r>
            <a:r>
              <a:rPr lang="en-IN" sz="2400" u="sng" dirty="0" smtClean="0">
                <a:solidFill>
                  <a:srgbClr val="7030A0"/>
                </a:solidFill>
              </a:rPr>
              <a:t>original callback </a:t>
            </a:r>
            <a:r>
              <a:rPr lang="en-IN" sz="2400" dirty="0" smtClean="0">
                <a:solidFill>
                  <a:srgbClr val="00B0F0"/>
                </a:solidFill>
              </a:rPr>
              <a:t>approach.</a:t>
            </a:r>
            <a:endParaRPr lang="en-IN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04664"/>
            <a:ext cx="6172200" cy="509442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>
                <a:solidFill>
                  <a:srgbClr val="FF0000"/>
                </a:solidFill>
              </a:rPr>
              <a:t>Useful Resources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124744"/>
            <a:ext cx="6534472" cy="4890138"/>
          </a:xfrm>
        </p:spPr>
        <p:txBody>
          <a:bodyPr>
            <a:no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B0F0"/>
                </a:solidFill>
                <a:hlinkClick r:id="rId2"/>
              </a:rPr>
              <a:t>https://</a:t>
            </a:r>
            <a:r>
              <a:rPr lang="en-IN" sz="2400" dirty="0" smtClean="0">
                <a:solidFill>
                  <a:srgbClr val="00B0F0"/>
                </a:solidFill>
                <a:hlinkClick r:id="rId2"/>
              </a:rPr>
              <a:t>www.educative.io/collection/page/5429798910296064/5725579815944192/5543883128700928</a:t>
            </a:r>
            <a:endParaRPr lang="en-IN" sz="2400" dirty="0" smtClean="0">
              <a:solidFill>
                <a:srgbClr val="00B0F0"/>
              </a:solidFill>
            </a:endParaRPr>
          </a:p>
          <a:p>
            <a:pPr fontAlgn="base">
              <a:buFont typeface="Wingdings" pitchFamily="2" charset="2"/>
              <a:buChar char="v"/>
            </a:pPr>
            <a:endParaRPr lang="en-IN" sz="2400" dirty="0" smtClean="0">
              <a:solidFill>
                <a:srgbClr val="00B0F0"/>
              </a:solidFill>
            </a:endParaRPr>
          </a:p>
          <a:p>
            <a:pPr fontAlgn="base"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B0F0"/>
                </a:solidFill>
                <a:hlinkClick r:id="rId3"/>
              </a:rPr>
              <a:t>https://</a:t>
            </a:r>
            <a:r>
              <a:rPr lang="en-IN" sz="2400" dirty="0" smtClean="0">
                <a:solidFill>
                  <a:srgbClr val="00B0F0"/>
                </a:solidFill>
                <a:hlinkClick r:id="rId3"/>
              </a:rPr>
              <a:t>www.dofactory.com/javascript/design-patterns/adapter</a:t>
            </a:r>
            <a:endParaRPr lang="en-IN" sz="2400" dirty="0" smtClean="0">
              <a:solidFill>
                <a:srgbClr val="00B0F0"/>
              </a:solidFill>
            </a:endParaRPr>
          </a:p>
          <a:p>
            <a:pPr fontAlgn="base">
              <a:buFont typeface="Wingdings" pitchFamily="2" charset="2"/>
              <a:buChar char="v"/>
            </a:pPr>
            <a:endParaRPr lang="en-IN" sz="2400" dirty="0" smtClean="0">
              <a:solidFill>
                <a:srgbClr val="00B0F0"/>
              </a:solidFill>
            </a:endParaRPr>
          </a:p>
          <a:p>
            <a:pPr fontAlgn="base"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B0F0"/>
                </a:solidFill>
                <a:hlinkClick r:id="rId4"/>
              </a:rPr>
              <a:t>https://www.patterns.dev/posts/classic-design-patterns/#</a:t>
            </a:r>
            <a:r>
              <a:rPr lang="en-IN" sz="2400" dirty="0" smtClean="0">
                <a:solidFill>
                  <a:srgbClr val="00B0F0"/>
                </a:solidFill>
                <a:hlinkClick r:id="rId4"/>
              </a:rPr>
              <a:t>wrapperpatternjquery</a:t>
            </a:r>
            <a:endParaRPr lang="en-IN" sz="2400" dirty="0" smtClean="0">
              <a:solidFill>
                <a:srgbClr val="00B0F0"/>
              </a:solidFill>
            </a:endParaRPr>
          </a:p>
          <a:p>
            <a:pPr fontAlgn="base">
              <a:buFont typeface="Wingdings" pitchFamily="2" charset="2"/>
              <a:buChar char="v"/>
            </a:pPr>
            <a:endParaRPr lang="en-IN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</TotalTime>
  <Words>103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Adapter Design Pattern</vt:lpstr>
      <vt:lpstr>Adapter Design Pattern</vt:lpstr>
      <vt:lpstr>Diagram</vt:lpstr>
      <vt:lpstr>Example</vt:lpstr>
      <vt:lpstr>Continued...</vt:lpstr>
      <vt:lpstr>Useful Resources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 Design Pattern</dc:title>
  <dc:creator>SHANKARG</dc:creator>
  <cp:lastModifiedBy>SHANKARG</cp:lastModifiedBy>
  <cp:revision>22</cp:revision>
  <dcterms:created xsi:type="dcterms:W3CDTF">2022-05-31T03:25:21Z</dcterms:created>
  <dcterms:modified xsi:type="dcterms:W3CDTF">2022-05-31T03:57:55Z</dcterms:modified>
</cp:coreProperties>
</file>