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1" r:id="rId5"/>
    <p:sldId id="260" r:id="rId6"/>
    <p:sldId id="258" r:id="rId7"/>
    <p:sldId id="257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AB8913-C227-481B-BD43-EF0506EB0F7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B9B0A58-AF6C-4209-B62A-A819F32430D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zimjs.com/javascript/javascript-design-patterns-bridge/" TargetMode="External"/><Relationship Id="rId2" Type="http://schemas.openxmlformats.org/officeDocument/2006/relationships/hyperlink" Target="https://www.educative.io/collection/page/5429798910296064/5725579815944192/452590085183897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bri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Bridge Design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52928" cy="468052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The </a:t>
            </a:r>
            <a:r>
              <a:rPr lang="en-IN" sz="2600" b="1" i="1" u="sng" dirty="0" smtClean="0">
                <a:solidFill>
                  <a:srgbClr val="FFC000"/>
                </a:solidFill>
              </a:rPr>
              <a:t>Bridge</a:t>
            </a:r>
            <a:r>
              <a:rPr lang="en-IN" sz="2600" b="1" u="sng" dirty="0" smtClean="0">
                <a:solidFill>
                  <a:srgbClr val="FFC000"/>
                </a:solidFill>
              </a:rPr>
              <a:t> pattern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allows </a:t>
            </a:r>
            <a:r>
              <a:rPr lang="en-IN" sz="2600" b="1" dirty="0" smtClean="0">
                <a:solidFill>
                  <a:srgbClr val="FFC000"/>
                </a:solidFill>
              </a:rPr>
              <a:t>two components</a:t>
            </a:r>
            <a:r>
              <a:rPr lang="en-IN" sz="2600" b="1" dirty="0" smtClean="0">
                <a:solidFill>
                  <a:srgbClr val="FFFF00"/>
                </a:solidFill>
              </a:rPr>
              <a:t>, a </a:t>
            </a:r>
            <a:r>
              <a:rPr lang="en-IN" sz="2600" b="1" dirty="0" smtClean="0">
                <a:solidFill>
                  <a:srgbClr val="FFC000"/>
                </a:solidFill>
              </a:rPr>
              <a:t>client</a:t>
            </a:r>
            <a:r>
              <a:rPr lang="en-IN" sz="2600" b="1" dirty="0" smtClean="0">
                <a:solidFill>
                  <a:srgbClr val="FFFF00"/>
                </a:solidFill>
              </a:rPr>
              <a:t> and a </a:t>
            </a:r>
            <a:r>
              <a:rPr lang="en-IN" sz="2600" b="1" dirty="0" smtClean="0">
                <a:solidFill>
                  <a:srgbClr val="FFC000"/>
                </a:solidFill>
              </a:rPr>
              <a:t>service</a:t>
            </a:r>
            <a:r>
              <a:rPr lang="en-IN" sz="2600" b="1" dirty="0" smtClean="0">
                <a:solidFill>
                  <a:srgbClr val="FFFF00"/>
                </a:solidFill>
              </a:rPr>
              <a:t>, to work together with each component having its </a:t>
            </a:r>
            <a:r>
              <a:rPr lang="en-IN" sz="2600" b="1" dirty="0" smtClean="0">
                <a:solidFill>
                  <a:srgbClr val="FFC000"/>
                </a:solidFill>
              </a:rPr>
              <a:t>own interface</a:t>
            </a:r>
            <a:r>
              <a:rPr lang="en-IN" sz="2600" b="1" dirty="0" smtClean="0">
                <a:solidFill>
                  <a:srgbClr val="FFFF00"/>
                </a:solidFill>
              </a:rPr>
              <a:t>. 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u="sng" dirty="0" smtClean="0">
                <a:solidFill>
                  <a:srgbClr val="FFC000"/>
                </a:solidFill>
              </a:rPr>
              <a:t>Bridge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is a </a:t>
            </a:r>
            <a:r>
              <a:rPr lang="en-IN" sz="2600" b="1" dirty="0" smtClean="0">
                <a:solidFill>
                  <a:srgbClr val="FFC000"/>
                </a:solidFill>
              </a:rPr>
              <a:t>high-level architectural pattern</a:t>
            </a:r>
            <a:r>
              <a:rPr lang="en-IN" sz="2600" b="1" dirty="0" smtClean="0">
                <a:solidFill>
                  <a:srgbClr val="FFFF00"/>
                </a:solidFill>
              </a:rPr>
              <a:t> and its main goal is to write better code through </a:t>
            </a:r>
            <a:r>
              <a:rPr lang="en-IN" sz="2600" b="1" dirty="0" smtClean="0">
                <a:solidFill>
                  <a:srgbClr val="FFC000"/>
                </a:solidFill>
              </a:rPr>
              <a:t>two levels of abstraction</a:t>
            </a:r>
            <a:r>
              <a:rPr lang="en-IN" sz="2600" b="1" dirty="0" smtClean="0">
                <a:solidFill>
                  <a:srgbClr val="FFFF00"/>
                </a:solidFill>
              </a:rPr>
              <a:t>. It facilitates very </a:t>
            </a:r>
            <a:r>
              <a:rPr lang="en-IN" sz="2600" b="1" u="sng" dirty="0" smtClean="0">
                <a:solidFill>
                  <a:srgbClr val="FFC000"/>
                </a:solidFill>
              </a:rPr>
              <a:t>loose coupling of objects. </a:t>
            </a:r>
          </a:p>
          <a:p>
            <a:pPr algn="l">
              <a:buFont typeface="Wingdings" pitchFamily="2" charset="2"/>
              <a:buChar char="v"/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It </a:t>
            </a:r>
            <a:r>
              <a:rPr lang="en-IN" sz="2600" b="1" dirty="0" smtClean="0">
                <a:solidFill>
                  <a:srgbClr val="FFFF00"/>
                </a:solidFill>
              </a:rPr>
              <a:t>is sometimes referred to as a </a:t>
            </a:r>
            <a:r>
              <a:rPr lang="en-IN" sz="2600" b="1" u="sng" dirty="0" smtClean="0">
                <a:solidFill>
                  <a:srgbClr val="FFC000"/>
                </a:solidFill>
              </a:rPr>
              <a:t>double Adapter pattern.</a:t>
            </a:r>
            <a:endParaRPr lang="en-IN" sz="2600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5944" y="6021288"/>
            <a:ext cx="2656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>
                <a:solidFill>
                  <a:srgbClr val="FF0000"/>
                </a:solidFill>
              </a:rPr>
              <a:t>@ShankaragoudaG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Bridge Design pattern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52928" cy="468052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600" b="1" u="sng" dirty="0" smtClean="0">
                <a:solidFill>
                  <a:srgbClr val="FFC000"/>
                </a:solidFill>
              </a:rPr>
              <a:t>Bridge pattern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is an application (the </a:t>
            </a:r>
            <a:r>
              <a:rPr lang="en-IN" sz="2600" b="1" u="sng" dirty="0" smtClean="0">
                <a:solidFill>
                  <a:srgbClr val="FFC000"/>
                </a:solidFill>
              </a:rPr>
              <a:t>client</a:t>
            </a:r>
            <a:r>
              <a:rPr lang="en-IN" sz="2600" b="1" dirty="0" smtClean="0">
                <a:solidFill>
                  <a:srgbClr val="FFFF00"/>
                </a:solidFill>
              </a:rPr>
              <a:t>) and a </a:t>
            </a:r>
            <a:r>
              <a:rPr lang="en-IN" sz="2600" b="1" u="sng" dirty="0" smtClean="0">
                <a:solidFill>
                  <a:srgbClr val="FFC000"/>
                </a:solidFill>
              </a:rPr>
              <a:t>database driver </a:t>
            </a:r>
            <a:r>
              <a:rPr lang="en-IN" sz="2600" b="1" dirty="0" smtClean="0">
                <a:solidFill>
                  <a:srgbClr val="FFFF00"/>
                </a:solidFill>
              </a:rPr>
              <a:t>(the </a:t>
            </a:r>
            <a:r>
              <a:rPr lang="en-IN" sz="2600" b="1" u="sng" dirty="0" smtClean="0">
                <a:solidFill>
                  <a:srgbClr val="FFC000"/>
                </a:solidFill>
              </a:rPr>
              <a:t>service</a:t>
            </a:r>
            <a:r>
              <a:rPr lang="en-IN" sz="2600" b="1" dirty="0" smtClean="0">
                <a:solidFill>
                  <a:srgbClr val="FFFF00"/>
                </a:solidFill>
              </a:rPr>
              <a:t>). 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The </a:t>
            </a:r>
            <a:r>
              <a:rPr lang="en-IN" sz="2600" b="1" dirty="0" smtClean="0">
                <a:solidFill>
                  <a:srgbClr val="FFFF00"/>
                </a:solidFill>
              </a:rPr>
              <a:t>application writes to a well-defined database API, for example </a:t>
            </a:r>
            <a:r>
              <a:rPr lang="en-IN" sz="2600" b="1" u="sng" dirty="0" smtClean="0">
                <a:solidFill>
                  <a:srgbClr val="FFC000"/>
                </a:solidFill>
              </a:rPr>
              <a:t>ODBC</a:t>
            </a:r>
            <a:r>
              <a:rPr lang="en-IN" sz="2600" b="1" dirty="0" smtClean="0">
                <a:solidFill>
                  <a:srgbClr val="FFFF00"/>
                </a:solidFill>
              </a:rPr>
              <a:t>, but behind this </a:t>
            </a:r>
            <a:r>
              <a:rPr lang="en-IN" sz="2600" b="1" u="sng" dirty="0" smtClean="0">
                <a:solidFill>
                  <a:srgbClr val="FFC000"/>
                </a:solidFill>
              </a:rPr>
              <a:t>API</a:t>
            </a:r>
            <a:r>
              <a:rPr lang="en-IN" sz="2600" b="1" dirty="0" smtClean="0">
                <a:solidFill>
                  <a:srgbClr val="FFFF00"/>
                </a:solidFill>
              </a:rPr>
              <a:t> you will find that each </a:t>
            </a:r>
            <a:r>
              <a:rPr lang="en-IN" sz="2600" b="1" u="sng" dirty="0" smtClean="0">
                <a:solidFill>
                  <a:srgbClr val="FFC000"/>
                </a:solidFill>
              </a:rPr>
              <a:t>driver's</a:t>
            </a:r>
            <a:r>
              <a:rPr lang="en-IN" sz="2600" b="1" dirty="0" smtClean="0">
                <a:solidFill>
                  <a:srgbClr val="FFFF00"/>
                </a:solidFill>
              </a:rPr>
              <a:t> implementation is totally different for each database vendor (</a:t>
            </a:r>
            <a:r>
              <a:rPr lang="en-IN" sz="2600" b="1" u="sng" dirty="0" smtClean="0">
                <a:solidFill>
                  <a:srgbClr val="FFC000"/>
                </a:solidFill>
              </a:rPr>
              <a:t>SQL</a:t>
            </a:r>
            <a:r>
              <a:rPr lang="en-IN" sz="2600" b="1" dirty="0" smtClean="0">
                <a:solidFill>
                  <a:srgbClr val="FFFF00"/>
                </a:solidFill>
              </a:rPr>
              <a:t> </a:t>
            </a:r>
            <a:r>
              <a:rPr lang="en-IN" sz="2600" b="1" u="sng" dirty="0" smtClean="0">
                <a:solidFill>
                  <a:srgbClr val="FFC000"/>
                </a:solidFill>
              </a:rPr>
              <a:t>Server</a:t>
            </a:r>
            <a:r>
              <a:rPr lang="en-IN" sz="2600" b="1" dirty="0" smtClean="0">
                <a:solidFill>
                  <a:srgbClr val="FFFF00"/>
                </a:solidFill>
              </a:rPr>
              <a:t>, </a:t>
            </a:r>
            <a:r>
              <a:rPr lang="en-IN" sz="2600" b="1" u="sng" dirty="0" smtClean="0">
                <a:solidFill>
                  <a:srgbClr val="FFC000"/>
                </a:solidFill>
              </a:rPr>
              <a:t>MySQL</a:t>
            </a:r>
            <a:r>
              <a:rPr lang="en-IN" sz="2600" b="1" dirty="0" smtClean="0">
                <a:solidFill>
                  <a:srgbClr val="FFFF00"/>
                </a:solidFill>
              </a:rPr>
              <a:t>, </a:t>
            </a:r>
            <a:r>
              <a:rPr lang="en-IN" sz="2600" b="1" u="sng" dirty="0" smtClean="0">
                <a:solidFill>
                  <a:srgbClr val="FFC000"/>
                </a:solidFill>
              </a:rPr>
              <a:t>Oracle</a:t>
            </a:r>
            <a:r>
              <a:rPr lang="en-IN" sz="2600" b="1" dirty="0" smtClean="0">
                <a:solidFill>
                  <a:srgbClr val="FFFF00"/>
                </a:solidFill>
              </a:rPr>
              <a:t>, etc</a:t>
            </a:r>
            <a:r>
              <a:rPr lang="en-IN" sz="2600" b="1" dirty="0" smtClean="0">
                <a:solidFill>
                  <a:srgbClr val="FFFF00"/>
                </a:solidFill>
              </a:rPr>
              <a:t>.).</a:t>
            </a:r>
          </a:p>
          <a:p>
            <a:pPr algn="l">
              <a:buFont typeface="Wingdings" pitchFamily="2" charset="2"/>
              <a:buChar char="v"/>
            </a:pPr>
            <a:endParaRPr lang="en-IN" sz="2600" b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The </a:t>
            </a:r>
            <a:r>
              <a:rPr lang="en-IN" sz="2600" b="1" u="sng" dirty="0" smtClean="0">
                <a:solidFill>
                  <a:srgbClr val="FFC000"/>
                </a:solidFill>
              </a:rPr>
              <a:t>Bridge pattern </a:t>
            </a:r>
            <a:r>
              <a:rPr lang="en-IN" sz="2600" b="1" dirty="0" smtClean="0">
                <a:solidFill>
                  <a:srgbClr val="FFFF00"/>
                </a:solidFill>
              </a:rPr>
              <a:t>is a great pattern for </a:t>
            </a:r>
            <a:r>
              <a:rPr lang="en-IN" sz="2600" b="1" u="sng" dirty="0" smtClean="0">
                <a:solidFill>
                  <a:srgbClr val="FFC000"/>
                </a:solidFill>
              </a:rPr>
              <a:t>driver development </a:t>
            </a:r>
            <a:r>
              <a:rPr lang="en-IN" sz="2600" b="1" dirty="0" smtClean="0">
                <a:solidFill>
                  <a:srgbClr val="FFFF00"/>
                </a:solidFill>
              </a:rPr>
              <a:t>but it is rarely seen in </a:t>
            </a:r>
            <a:r>
              <a:rPr lang="en-IN" sz="2600" b="1" u="sng" dirty="0" smtClean="0">
                <a:solidFill>
                  <a:srgbClr val="FFC000"/>
                </a:solidFill>
              </a:rPr>
              <a:t>JavaScript</a:t>
            </a:r>
            <a:r>
              <a:rPr lang="en-IN" sz="2600" b="1" dirty="0" smtClean="0">
                <a:solidFill>
                  <a:srgbClr val="FFFF00"/>
                </a:solidFill>
              </a:rPr>
              <a:t>.</a:t>
            </a:r>
            <a:endParaRPr lang="en-IN" sz="2600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952928" cy="4680520"/>
          </a:xfrm>
        </p:spPr>
        <p:txBody>
          <a:bodyPr>
            <a:noAutofit/>
          </a:bodyPr>
          <a:lstStyle/>
          <a:p>
            <a:pPr algn="l"/>
            <a:r>
              <a:rPr lang="en-IN" sz="1800" b="1" u="sng" dirty="0" smtClean="0">
                <a:solidFill>
                  <a:srgbClr val="FFC000"/>
                </a:solidFill>
              </a:rPr>
              <a:t>Client</a:t>
            </a:r>
            <a:r>
              <a:rPr lang="en-IN" sz="1800" b="1" dirty="0" smtClean="0">
                <a:solidFill>
                  <a:srgbClr val="FFC000"/>
                </a:solidFill>
              </a:rPr>
              <a:t> </a:t>
            </a:r>
            <a:r>
              <a:rPr lang="en-IN" sz="1800" b="1" dirty="0" smtClean="0">
                <a:solidFill>
                  <a:srgbClr val="FFC000"/>
                </a:solidFill>
              </a:rPr>
              <a:t>--</a:t>
            </a:r>
            <a:endParaRPr lang="en-IN" sz="1800" b="1" dirty="0" smtClean="0">
              <a:solidFill>
                <a:srgbClr val="FFC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calls into Abstraction to request an operation</a:t>
            </a:r>
          </a:p>
          <a:p>
            <a:pPr algn="l"/>
            <a:r>
              <a:rPr lang="en-IN" sz="1800" b="1" u="sng" dirty="0" smtClean="0">
                <a:solidFill>
                  <a:srgbClr val="FFC000"/>
                </a:solidFill>
              </a:rPr>
              <a:t>Abstraction</a:t>
            </a:r>
            <a:r>
              <a:rPr lang="en-IN" sz="1800" b="1" dirty="0" smtClean="0">
                <a:solidFill>
                  <a:srgbClr val="FFC000"/>
                </a:solidFill>
              </a:rPr>
              <a:t> -- not used in JavaScript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declares an interface for first level abstraction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maintains a reference to the Implementor</a:t>
            </a:r>
          </a:p>
          <a:p>
            <a:pPr algn="l"/>
            <a:r>
              <a:rPr lang="en-IN" sz="1800" b="1" u="sng" dirty="0" smtClean="0">
                <a:solidFill>
                  <a:srgbClr val="FFC000"/>
                </a:solidFill>
              </a:rPr>
              <a:t>RefinedAbstraction</a:t>
            </a:r>
            <a:r>
              <a:rPr lang="en-IN" sz="1800" b="1" dirty="0" smtClean="0">
                <a:solidFill>
                  <a:srgbClr val="FFC000"/>
                </a:solidFill>
              </a:rPr>
              <a:t> -- In </a:t>
            </a:r>
            <a:r>
              <a:rPr lang="en-IN" sz="1800" b="1" dirty="0" smtClean="0">
                <a:solidFill>
                  <a:srgbClr val="FFC000"/>
                </a:solidFill>
              </a:rPr>
              <a:t>example:</a:t>
            </a:r>
            <a:r>
              <a:rPr lang="en-IN" sz="1800" b="1" dirty="0" smtClean="0">
                <a:solidFill>
                  <a:srgbClr val="FFC000"/>
                </a:solidFill>
              </a:rPr>
              <a:t> Gestures, Mouse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implements and extends the interface defined by Abstraction</a:t>
            </a:r>
          </a:p>
          <a:p>
            <a:pPr algn="l"/>
            <a:r>
              <a:rPr lang="en-IN" sz="1800" b="1" u="sng" dirty="0" smtClean="0">
                <a:solidFill>
                  <a:srgbClr val="FFC000"/>
                </a:solidFill>
              </a:rPr>
              <a:t>Implementor</a:t>
            </a:r>
            <a:r>
              <a:rPr lang="en-IN" sz="1800" b="1" dirty="0" smtClean="0">
                <a:solidFill>
                  <a:srgbClr val="FFC000"/>
                </a:solidFill>
              </a:rPr>
              <a:t> -- not used in JavaScript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declares an interface for second level or implementor </a:t>
            </a:r>
            <a:r>
              <a:rPr lang="en-IN" sz="1800" b="1" dirty="0" smtClean="0">
                <a:solidFill>
                  <a:srgbClr val="FFFF00"/>
                </a:solidFill>
              </a:rPr>
              <a:t>abstraction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1800" b="1" u="sng" dirty="0" smtClean="0">
                <a:solidFill>
                  <a:srgbClr val="FFC000"/>
                </a:solidFill>
              </a:rPr>
              <a:t>ConcreteImplementor</a:t>
            </a:r>
            <a:r>
              <a:rPr lang="en-IN" sz="1800" b="1" dirty="0" smtClean="0">
                <a:solidFill>
                  <a:srgbClr val="FFC000"/>
                </a:solidFill>
              </a:rPr>
              <a:t> -- In example code: Screen, Audio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FFFF00"/>
                </a:solidFill>
              </a:rPr>
              <a:t>implements the Implementor interface and defines its effects</a:t>
            </a:r>
          </a:p>
          <a:p>
            <a:pPr algn="l">
              <a:buFont typeface="Wingdings" pitchFamily="2" charset="2"/>
              <a:buChar char="v"/>
            </a:pPr>
            <a:endParaRPr lang="en-IN" sz="1800" b="1" u="sng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75224"/>
            <a:ext cx="7041034" cy="189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Bridge Design pattern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69020"/>
            <a:ext cx="65405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Continued...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52928" cy="468052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An example is of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u="sng" dirty="0" smtClean="0">
                <a:solidFill>
                  <a:srgbClr val="FFC000"/>
                </a:solidFill>
              </a:rPr>
              <a:t>controlling an air conditioner </a:t>
            </a:r>
            <a:r>
              <a:rPr lang="en-IN" sz="2600" b="1" dirty="0" smtClean="0">
                <a:solidFill>
                  <a:srgbClr val="FFFF00"/>
                </a:solidFill>
              </a:rPr>
              <a:t>with a </a:t>
            </a:r>
            <a:r>
              <a:rPr lang="en-IN" sz="2600" b="1" u="sng" dirty="0" smtClean="0">
                <a:solidFill>
                  <a:srgbClr val="FFC000"/>
                </a:solidFill>
              </a:rPr>
              <a:t>remote</a:t>
            </a:r>
            <a:r>
              <a:rPr lang="en-IN" sz="2600" b="1" dirty="0" smtClean="0">
                <a:solidFill>
                  <a:srgbClr val="FFFF00"/>
                </a:solidFill>
              </a:rPr>
              <a:t>. The </a:t>
            </a:r>
            <a:r>
              <a:rPr lang="en-IN" sz="2600" b="1" u="sng" dirty="0" smtClean="0">
                <a:solidFill>
                  <a:srgbClr val="FFC000"/>
                </a:solidFill>
              </a:rPr>
              <a:t>air conditioners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can be of </a:t>
            </a:r>
            <a:r>
              <a:rPr lang="en-IN" sz="2600" b="1" dirty="0" smtClean="0">
                <a:solidFill>
                  <a:srgbClr val="FFC000"/>
                </a:solidFill>
              </a:rPr>
              <a:t>different types</a:t>
            </a:r>
            <a:r>
              <a:rPr lang="en-IN" sz="2600" b="1" dirty="0" smtClean="0">
                <a:solidFill>
                  <a:srgbClr val="FFFF00"/>
                </a:solidFill>
              </a:rPr>
              <a:t>, similarly, each of them is controlled by a </a:t>
            </a:r>
            <a:r>
              <a:rPr lang="en-IN" sz="2600" b="1" dirty="0" smtClean="0">
                <a:solidFill>
                  <a:srgbClr val="FFC000"/>
                </a:solidFill>
              </a:rPr>
              <a:t>different remote</a:t>
            </a:r>
            <a:r>
              <a:rPr lang="en-IN" sz="2600" b="1" dirty="0" smtClean="0">
                <a:solidFill>
                  <a:srgbClr val="FFFF00"/>
                </a:solidFill>
              </a:rPr>
              <a:t>. 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The </a:t>
            </a:r>
            <a:r>
              <a:rPr lang="en-IN" sz="2600" b="1" dirty="0" smtClean="0">
                <a:solidFill>
                  <a:srgbClr val="FFC000"/>
                </a:solidFill>
              </a:rPr>
              <a:t>remotes</a:t>
            </a:r>
            <a:r>
              <a:rPr lang="en-IN" sz="2600" b="1" dirty="0" smtClean="0">
                <a:solidFill>
                  <a:srgbClr val="FFFF00"/>
                </a:solidFill>
              </a:rPr>
              <a:t> can vary, that is, a new one with better features can be introduced but that won’t make any changes to the </a:t>
            </a:r>
            <a:r>
              <a:rPr lang="en-IN" sz="2600" b="1" dirty="0" smtClean="0">
                <a:solidFill>
                  <a:srgbClr val="FFC000"/>
                </a:solidFill>
              </a:rPr>
              <a:t>air conditioner classes</a:t>
            </a:r>
            <a:r>
              <a:rPr lang="en-IN" sz="2600" b="1" dirty="0" smtClean="0">
                <a:solidFill>
                  <a:srgbClr val="FFFF00"/>
                </a:solidFill>
              </a:rPr>
              <a:t>. 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dirty="0" smtClean="0">
                <a:solidFill>
                  <a:srgbClr val="FFFF00"/>
                </a:solidFill>
              </a:rPr>
              <a:t>The </a:t>
            </a:r>
            <a:r>
              <a:rPr lang="en-IN" sz="2600" b="1" dirty="0" smtClean="0">
                <a:solidFill>
                  <a:srgbClr val="FFFF00"/>
                </a:solidFill>
              </a:rPr>
              <a:t>same goes the other way around. Hence, the </a:t>
            </a:r>
            <a:r>
              <a:rPr lang="en-IN" sz="2600" b="1" u="sng" dirty="0" smtClean="0">
                <a:solidFill>
                  <a:srgbClr val="FFC000"/>
                </a:solidFill>
              </a:rPr>
              <a:t>bridge pattern</a:t>
            </a:r>
            <a:r>
              <a:rPr lang="en-IN" sz="2600" b="1" dirty="0" smtClean="0">
                <a:solidFill>
                  <a:srgbClr val="FFC0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allows </a:t>
            </a:r>
            <a:r>
              <a:rPr lang="en-IN" sz="2600" b="1" dirty="0" smtClean="0">
                <a:solidFill>
                  <a:srgbClr val="FFC000"/>
                </a:solidFill>
              </a:rPr>
              <a:t>input</a:t>
            </a:r>
            <a:r>
              <a:rPr lang="en-IN" sz="2600" b="1" dirty="0" smtClean="0">
                <a:solidFill>
                  <a:srgbClr val="FFFF00"/>
                </a:solidFill>
              </a:rPr>
              <a:t> and </a:t>
            </a:r>
            <a:r>
              <a:rPr lang="en-IN" sz="2600" b="1" dirty="0" smtClean="0">
                <a:solidFill>
                  <a:srgbClr val="FFC000"/>
                </a:solidFill>
              </a:rPr>
              <a:t>output</a:t>
            </a:r>
            <a:r>
              <a:rPr lang="en-IN" sz="2600" b="1" dirty="0" smtClean="0">
                <a:solidFill>
                  <a:srgbClr val="FFFF00"/>
                </a:solidFill>
              </a:rPr>
              <a:t> devices to work together but </a:t>
            </a:r>
            <a:r>
              <a:rPr lang="en-IN" sz="2600" b="1" dirty="0" smtClean="0">
                <a:solidFill>
                  <a:srgbClr val="FFC000"/>
                </a:solidFill>
              </a:rPr>
              <a:t>vary independently</a:t>
            </a:r>
            <a:r>
              <a:rPr lang="en-IN" sz="2600" b="1" dirty="0" smtClean="0">
                <a:solidFill>
                  <a:srgbClr val="FFFF00"/>
                </a:solidFill>
              </a:rPr>
              <a:t>.</a:t>
            </a:r>
            <a:endParaRPr lang="en-IN" sz="2600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952928" cy="201622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FF00"/>
                </a:solidFill>
              </a:rPr>
              <a:t>T</a:t>
            </a:r>
            <a:r>
              <a:rPr lang="en-IN" sz="2400" b="1" dirty="0" smtClean="0">
                <a:solidFill>
                  <a:srgbClr val="FFFF00"/>
                </a:solidFill>
              </a:rPr>
              <a:t>he</a:t>
            </a:r>
            <a:r>
              <a:rPr lang="en-IN" sz="2400" b="1" dirty="0" smtClean="0">
                <a:solidFill>
                  <a:srgbClr val="FFFF00"/>
                </a:solidFill>
              </a:rPr>
              <a:t> </a:t>
            </a:r>
            <a:r>
              <a:rPr lang="en-IN" sz="2400" b="1" u="sng" dirty="0" smtClean="0">
                <a:solidFill>
                  <a:srgbClr val="FFC000"/>
                </a:solidFill>
              </a:rPr>
              <a:t>RemoteControl</a:t>
            </a:r>
            <a:r>
              <a:rPr lang="en-IN" sz="2400" b="1" dirty="0" smtClean="0">
                <a:solidFill>
                  <a:srgbClr val="FFFF00"/>
                </a:solidFill>
              </a:rPr>
              <a:t> Interface. </a:t>
            </a:r>
            <a:r>
              <a:rPr lang="en-IN" sz="2400" b="1" u="sng" dirty="0" smtClean="0">
                <a:solidFill>
                  <a:srgbClr val="FFC000"/>
                </a:solidFill>
              </a:rPr>
              <a:t>ToshibaRemote</a:t>
            </a:r>
            <a:r>
              <a:rPr lang="en-IN" sz="2400" b="1" dirty="0" smtClean="0">
                <a:solidFill>
                  <a:srgbClr val="FFFF00"/>
                </a:solidFill>
              </a:rPr>
              <a:t> and </a:t>
            </a:r>
            <a:r>
              <a:rPr lang="en-IN" sz="2400" b="1" u="sng" dirty="0" smtClean="0">
                <a:solidFill>
                  <a:srgbClr val="FFC000"/>
                </a:solidFill>
              </a:rPr>
              <a:t>SonyRemote</a:t>
            </a:r>
            <a:r>
              <a:rPr lang="en-IN" sz="2400" b="1" dirty="0" smtClean="0">
                <a:solidFill>
                  <a:srgbClr val="FFFF00"/>
                </a:solidFill>
              </a:rPr>
              <a:t> both implement that </a:t>
            </a:r>
            <a:r>
              <a:rPr lang="en-IN" sz="2400" b="1" u="sng" dirty="0" smtClean="0">
                <a:solidFill>
                  <a:srgbClr val="FFC000"/>
                </a:solidFill>
              </a:rPr>
              <a:t>interface to work</a:t>
            </a:r>
            <a:r>
              <a:rPr lang="en-IN" sz="2400" b="1" dirty="0" smtClean="0">
                <a:solidFill>
                  <a:srgbClr val="FFFF00"/>
                </a:solidFill>
              </a:rPr>
              <a:t> with their respective </a:t>
            </a:r>
            <a:r>
              <a:rPr lang="en-IN" sz="2400" b="1" u="sng" dirty="0" smtClean="0">
                <a:solidFill>
                  <a:srgbClr val="FFC000"/>
                </a:solidFill>
              </a:rPr>
              <a:t>televisions</a:t>
            </a:r>
            <a:r>
              <a:rPr lang="en-IN" sz="2400" b="1" dirty="0" smtClean="0">
                <a:solidFill>
                  <a:srgbClr val="FFFF00"/>
                </a:solidFill>
              </a:rPr>
              <a:t>. With this code, you can call </a:t>
            </a:r>
            <a:r>
              <a:rPr lang="en-IN" sz="2400" b="1" u="sng" dirty="0" smtClean="0">
                <a:solidFill>
                  <a:srgbClr val="FFC000"/>
                </a:solidFill>
              </a:rPr>
              <a:t>on()</a:t>
            </a:r>
            <a:r>
              <a:rPr lang="en-IN" sz="2400" b="1" dirty="0" smtClean="0">
                <a:solidFill>
                  <a:srgbClr val="FFFF00"/>
                </a:solidFill>
              </a:rPr>
              <a:t>, </a:t>
            </a:r>
            <a:r>
              <a:rPr lang="en-IN" sz="2400" b="1" u="sng" dirty="0" smtClean="0">
                <a:solidFill>
                  <a:srgbClr val="FFC000"/>
                </a:solidFill>
              </a:rPr>
              <a:t>off()</a:t>
            </a:r>
            <a:r>
              <a:rPr lang="en-IN" sz="2400" b="1" dirty="0" smtClean="0">
                <a:solidFill>
                  <a:srgbClr val="FFFF00"/>
                </a:solidFill>
              </a:rPr>
              <a:t>, or </a:t>
            </a:r>
            <a:r>
              <a:rPr lang="en-IN" sz="2400" b="1" u="sng" dirty="0" smtClean="0">
                <a:solidFill>
                  <a:srgbClr val="FFC000"/>
                </a:solidFill>
              </a:rPr>
              <a:t>setChannel()</a:t>
            </a:r>
            <a:r>
              <a:rPr lang="en-IN" sz="2400" b="1" dirty="0" smtClean="0">
                <a:solidFill>
                  <a:srgbClr val="FFFF00"/>
                </a:solidFill>
              </a:rPr>
              <a:t> on any remote and even though all the </a:t>
            </a:r>
            <a:r>
              <a:rPr lang="en-IN" sz="2400" b="1" dirty="0" smtClean="0">
                <a:solidFill>
                  <a:srgbClr val="FFC000"/>
                </a:solidFill>
              </a:rPr>
              <a:t>TVs are different</a:t>
            </a:r>
            <a:r>
              <a:rPr lang="en-IN" sz="2400" b="1" dirty="0" smtClean="0">
                <a:solidFill>
                  <a:srgbClr val="FFFF00"/>
                </a:solidFill>
              </a:rPr>
              <a:t>, it’ll </a:t>
            </a:r>
            <a:r>
              <a:rPr lang="en-IN" sz="2400" b="1" dirty="0" smtClean="0">
                <a:solidFill>
                  <a:srgbClr val="FFC000"/>
                </a:solidFill>
              </a:rPr>
              <a:t>work</a:t>
            </a:r>
            <a:r>
              <a:rPr lang="en-IN" sz="2400" b="1" dirty="0" smtClean="0">
                <a:solidFill>
                  <a:srgbClr val="FFFF00"/>
                </a:solidFill>
              </a:rPr>
              <a:t>. </a:t>
            </a:r>
            <a:endParaRPr lang="en-IN" sz="2600" b="1" u="sng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952154"/>
            <a:ext cx="8105775" cy="37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Continued...</a:t>
            </a:r>
            <a:endParaRPr lang="en-IN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412776"/>
            <a:ext cx="8010525" cy="45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4389895" cy="6751246"/>
          </a:xfrm>
          <a:prstGeom prst="rect">
            <a:avLst/>
          </a:prstGeom>
        </p:spPr>
      </p:pic>
      <p:pic>
        <p:nvPicPr>
          <p:cNvPr id="8" name="Picture 7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4624"/>
            <a:ext cx="4355976" cy="6741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01216"/>
            <a:ext cx="8229600" cy="779512"/>
          </a:xfrm>
        </p:spPr>
        <p:txBody>
          <a:bodyPr/>
          <a:lstStyle/>
          <a:p>
            <a:r>
              <a:rPr lang="en-IN" dirty="0" smtClean="0"/>
              <a:t>Useful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52928" cy="381642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600" b="1" u="sng" dirty="0" smtClean="0">
                <a:solidFill>
                  <a:srgbClr val="FFFF00"/>
                </a:solidFill>
                <a:hlinkClick r:id="rId2"/>
              </a:rPr>
              <a:t>https://</a:t>
            </a:r>
            <a:r>
              <a:rPr lang="en-IN" sz="2600" b="1" u="sng" dirty="0" smtClean="0">
                <a:solidFill>
                  <a:srgbClr val="FFFF00"/>
                </a:solidFill>
                <a:hlinkClick r:id="rId2"/>
              </a:rPr>
              <a:t>www.educative.io/collection/page/5429798910296064/5725579815944192/4525900851838976</a:t>
            </a:r>
            <a:endParaRPr lang="en-IN" sz="2600" b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u="sng" dirty="0" smtClean="0">
                <a:solidFill>
                  <a:srgbClr val="FFFF00"/>
                </a:solidFill>
                <a:hlinkClick r:id="rId3"/>
              </a:rPr>
              <a:t>https://www.joezimjs.com/javascript/javascript-design-patterns-bridge</a:t>
            </a:r>
            <a:r>
              <a:rPr lang="en-IN" sz="2600" b="1" u="sng" dirty="0" smtClean="0">
                <a:solidFill>
                  <a:srgbClr val="FFFF00"/>
                </a:solidFill>
                <a:hlinkClick r:id="rId3"/>
              </a:rPr>
              <a:t>/</a:t>
            </a:r>
            <a:endParaRPr lang="en-IN" sz="2600" b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600" b="1" u="sng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600" b="1" u="sng" dirty="0" smtClean="0">
                <a:solidFill>
                  <a:srgbClr val="FFFF00"/>
                </a:solidFill>
                <a:hlinkClick r:id="rId4"/>
              </a:rPr>
              <a:t>https://</a:t>
            </a:r>
            <a:r>
              <a:rPr lang="en-IN" sz="2600" b="1" u="sng" dirty="0" smtClean="0">
                <a:solidFill>
                  <a:srgbClr val="FFFF00"/>
                </a:solidFill>
                <a:hlinkClick r:id="rId4"/>
              </a:rPr>
              <a:t>www.dofactory.com/javascript/design-patterns/bridge</a:t>
            </a:r>
            <a:endParaRPr lang="en-IN" sz="2600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195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Bridge Design pattern</vt:lpstr>
      <vt:lpstr>Bridge Design pattern</vt:lpstr>
      <vt:lpstr>Diagram</vt:lpstr>
      <vt:lpstr>Bridge Design pattern</vt:lpstr>
      <vt:lpstr>Continued...</vt:lpstr>
      <vt:lpstr>Example</vt:lpstr>
      <vt:lpstr>Continued...</vt:lpstr>
      <vt:lpstr>Slide 8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SHANKARG</dc:creator>
  <cp:lastModifiedBy>SHANKARG</cp:lastModifiedBy>
  <cp:revision>17</cp:revision>
  <dcterms:created xsi:type="dcterms:W3CDTF">2022-06-01T03:28:05Z</dcterms:created>
  <dcterms:modified xsi:type="dcterms:W3CDTF">2022-06-01T03:56:01Z</dcterms:modified>
</cp:coreProperties>
</file>