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59" r:id="rId5"/>
    <p:sldId id="258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8B7E-63F9-4512-9A23-53BE4D48AADE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9918-6459-45D6-8895-B22A035F24F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8B7E-63F9-4512-9A23-53BE4D48AADE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9918-6459-45D6-8895-B22A035F24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8B7E-63F9-4512-9A23-53BE4D48AADE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9918-6459-45D6-8895-B22A035F24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8B7E-63F9-4512-9A23-53BE4D48AADE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9918-6459-45D6-8895-B22A035F24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8B7E-63F9-4512-9A23-53BE4D48AADE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9918-6459-45D6-8895-B22A035F24F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8B7E-63F9-4512-9A23-53BE4D48AADE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9918-6459-45D6-8895-B22A035F24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8B7E-63F9-4512-9A23-53BE4D48AADE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9918-6459-45D6-8895-B22A035F24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8B7E-63F9-4512-9A23-53BE4D48AADE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9918-6459-45D6-8895-B22A035F24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8B7E-63F9-4512-9A23-53BE4D48AADE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9918-6459-45D6-8895-B22A035F24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8B7E-63F9-4512-9A23-53BE4D48AADE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9918-6459-45D6-8895-B22A035F24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8B7E-63F9-4512-9A23-53BE4D48AADE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D379918-6459-45D6-8895-B22A035F24F0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D578B7E-63F9-4512-9A23-53BE4D48AADE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D379918-6459-45D6-8895-B22A035F24F0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factory.com/javascript/design-patterns/composite" TargetMode="External"/><Relationship Id="rId2" Type="http://schemas.openxmlformats.org/officeDocument/2006/relationships/hyperlink" Target="https://www.educative.io/collection/page/5429798910296064/5725579815944192/6597912462098432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jsmanifest.com/the-composite-pattern-in-javascrip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20688"/>
            <a:ext cx="7851648" cy="77951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Composite </a:t>
            </a:r>
            <a:r>
              <a:rPr lang="en-IN" dirty="0" smtClean="0"/>
              <a:t>Design Pattern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56792"/>
            <a:ext cx="7854696" cy="4536504"/>
          </a:xfrm>
        </p:spPr>
        <p:txBody>
          <a:bodyPr>
            <a:normAutofit fontScale="92500" lnSpcReduction="10000"/>
          </a:bodyPr>
          <a:lstStyle/>
          <a:p>
            <a:pPr algn="l">
              <a:buFont typeface="Wingdings" pitchFamily="2" charset="2"/>
              <a:buChar char="Ø"/>
            </a:pPr>
            <a:r>
              <a:rPr lang="en-IN" b="1" dirty="0" smtClean="0">
                <a:solidFill>
                  <a:srgbClr val="FFFF00"/>
                </a:solidFill>
              </a:rPr>
              <a:t>The </a:t>
            </a:r>
            <a:r>
              <a:rPr lang="en-IN" b="1" u="sng" dirty="0" smtClean="0">
                <a:solidFill>
                  <a:srgbClr val="FFC000"/>
                </a:solidFill>
              </a:rPr>
              <a:t>composite pattern</a:t>
            </a:r>
            <a:r>
              <a:rPr lang="en-IN" b="1" dirty="0" smtClean="0">
                <a:solidFill>
                  <a:srgbClr val="FFC000"/>
                </a:solidFill>
              </a:rPr>
              <a:t> </a:t>
            </a:r>
            <a:r>
              <a:rPr lang="en-IN" b="1" dirty="0" smtClean="0">
                <a:solidFill>
                  <a:srgbClr val="FFFF00"/>
                </a:solidFill>
              </a:rPr>
              <a:t>is used to structure objects in a </a:t>
            </a:r>
            <a:r>
              <a:rPr lang="en-IN" b="1" u="sng" dirty="0" smtClean="0">
                <a:solidFill>
                  <a:srgbClr val="FFC000"/>
                </a:solidFill>
              </a:rPr>
              <a:t>tree-like hierarchy</a:t>
            </a:r>
            <a:r>
              <a:rPr lang="en-IN" b="1" dirty="0" smtClean="0">
                <a:solidFill>
                  <a:srgbClr val="FFFF00"/>
                </a:solidFill>
              </a:rPr>
              <a:t>. Here, each </a:t>
            </a:r>
            <a:r>
              <a:rPr lang="en-IN" b="1" u="sng" dirty="0" smtClean="0">
                <a:solidFill>
                  <a:srgbClr val="FFC000"/>
                </a:solidFill>
              </a:rPr>
              <a:t>node of the tree </a:t>
            </a:r>
            <a:r>
              <a:rPr lang="en-IN" b="1" dirty="0" smtClean="0">
                <a:solidFill>
                  <a:srgbClr val="FFFF00"/>
                </a:solidFill>
              </a:rPr>
              <a:t>can be composed of either </a:t>
            </a:r>
            <a:r>
              <a:rPr lang="en-IN" b="1" u="sng" dirty="0" smtClean="0">
                <a:solidFill>
                  <a:srgbClr val="FFC000"/>
                </a:solidFill>
              </a:rPr>
              <a:t>child node(s) </a:t>
            </a:r>
            <a:r>
              <a:rPr lang="en-IN" b="1" dirty="0" smtClean="0">
                <a:solidFill>
                  <a:srgbClr val="FFFF00"/>
                </a:solidFill>
              </a:rPr>
              <a:t>or be a </a:t>
            </a:r>
            <a:r>
              <a:rPr lang="en-IN" b="1" u="sng" dirty="0" smtClean="0">
                <a:solidFill>
                  <a:srgbClr val="FFC000"/>
                </a:solidFill>
              </a:rPr>
              <a:t>leaf (no children objects</a:t>
            </a:r>
            <a:r>
              <a:rPr lang="en-IN" b="1" u="sng" dirty="0" smtClean="0">
                <a:solidFill>
                  <a:srgbClr val="FFC000"/>
                </a:solidFill>
              </a:rPr>
              <a:t>).</a:t>
            </a:r>
          </a:p>
          <a:p>
            <a:pPr algn="l">
              <a:buFont typeface="Wingdings" pitchFamily="2" charset="2"/>
              <a:buChar char="Ø"/>
            </a:pPr>
            <a:endParaRPr lang="en-IN" b="1" dirty="0" smtClean="0">
              <a:solidFill>
                <a:srgbClr val="FFFF00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IN" b="1" dirty="0" smtClean="0">
                <a:solidFill>
                  <a:srgbClr val="FFFF00"/>
                </a:solidFill>
              </a:rPr>
              <a:t> </a:t>
            </a:r>
            <a:r>
              <a:rPr lang="en-IN" b="1" dirty="0" smtClean="0">
                <a:solidFill>
                  <a:srgbClr val="FFFF00"/>
                </a:solidFill>
              </a:rPr>
              <a:t>This pattern allows the </a:t>
            </a:r>
            <a:r>
              <a:rPr lang="en-IN" b="1" u="sng" dirty="0" smtClean="0">
                <a:solidFill>
                  <a:srgbClr val="FFC000"/>
                </a:solidFill>
              </a:rPr>
              <a:t>client</a:t>
            </a:r>
            <a:r>
              <a:rPr lang="en-IN" b="1" dirty="0" smtClean="0">
                <a:solidFill>
                  <a:srgbClr val="FFFF00"/>
                </a:solidFill>
              </a:rPr>
              <a:t> to work with these </a:t>
            </a:r>
            <a:r>
              <a:rPr lang="en-IN" b="1" u="sng" dirty="0" smtClean="0">
                <a:solidFill>
                  <a:srgbClr val="FFC000"/>
                </a:solidFill>
              </a:rPr>
              <a:t>components uniformly</a:t>
            </a:r>
            <a:r>
              <a:rPr lang="en-IN" b="1" dirty="0" smtClean="0">
                <a:solidFill>
                  <a:srgbClr val="FFFF00"/>
                </a:solidFill>
              </a:rPr>
              <a:t>; that is, </a:t>
            </a:r>
            <a:r>
              <a:rPr lang="en-IN" b="1" dirty="0" smtClean="0">
                <a:solidFill>
                  <a:srgbClr val="FFC000"/>
                </a:solidFill>
              </a:rPr>
              <a:t>a single object </a:t>
            </a:r>
            <a:r>
              <a:rPr lang="en-IN" b="1" dirty="0" smtClean="0">
                <a:solidFill>
                  <a:srgbClr val="FFFF00"/>
                </a:solidFill>
              </a:rPr>
              <a:t>can be treated exactly how a </a:t>
            </a:r>
            <a:r>
              <a:rPr lang="en-IN" b="1" dirty="0" smtClean="0">
                <a:solidFill>
                  <a:srgbClr val="FFC000"/>
                </a:solidFill>
              </a:rPr>
              <a:t>group of objects</a:t>
            </a:r>
            <a:r>
              <a:rPr lang="en-IN" b="1" dirty="0" smtClean="0">
                <a:solidFill>
                  <a:srgbClr val="FFFF00"/>
                </a:solidFill>
              </a:rPr>
              <a:t> is treated</a:t>
            </a:r>
            <a:r>
              <a:rPr lang="en-IN" b="1" dirty="0" smtClean="0">
                <a:solidFill>
                  <a:srgbClr val="FFFF00"/>
                </a:solidFill>
              </a:rPr>
              <a:t>.</a:t>
            </a:r>
          </a:p>
          <a:p>
            <a:pPr algn="l">
              <a:buFont typeface="Wingdings" pitchFamily="2" charset="2"/>
              <a:buChar char="Ø"/>
            </a:pPr>
            <a:endParaRPr lang="en-IN" b="1" dirty="0" smtClean="0">
              <a:solidFill>
                <a:srgbClr val="FFFF00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IN" b="1" u="sng" dirty="0" smtClean="0">
                <a:solidFill>
                  <a:srgbClr val="FFC000"/>
                </a:solidFill>
              </a:rPr>
              <a:t>Operating systems </a:t>
            </a:r>
            <a:r>
              <a:rPr lang="en-IN" b="1" dirty="0" smtClean="0">
                <a:solidFill>
                  <a:srgbClr val="FFFF00"/>
                </a:solidFill>
              </a:rPr>
              <a:t>use the pattern which in turn led to useful features like allowing us to </a:t>
            </a:r>
            <a:r>
              <a:rPr lang="en-IN" b="1" u="sng" dirty="0" smtClean="0">
                <a:solidFill>
                  <a:srgbClr val="FFC000"/>
                </a:solidFill>
              </a:rPr>
              <a:t>create directories </a:t>
            </a:r>
            <a:r>
              <a:rPr lang="en-IN" b="1" dirty="0" smtClean="0">
                <a:solidFill>
                  <a:srgbClr val="FFFF00"/>
                </a:solidFill>
              </a:rPr>
              <a:t>inside </a:t>
            </a:r>
            <a:r>
              <a:rPr lang="en-IN" b="1" u="sng" dirty="0" smtClean="0">
                <a:solidFill>
                  <a:srgbClr val="FFC000"/>
                </a:solidFill>
              </a:rPr>
              <a:t>other directories.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1974" y="6021288"/>
            <a:ext cx="2482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00B0F0"/>
                </a:solidFill>
              </a:rPr>
              <a:t>@ShankaragoudaG</a:t>
            </a:r>
            <a:endParaRPr lang="en-IN" sz="20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20688"/>
            <a:ext cx="7851648" cy="77951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Composite </a:t>
            </a:r>
            <a:r>
              <a:rPr lang="en-IN" dirty="0" smtClean="0"/>
              <a:t>Design Pattern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56792"/>
            <a:ext cx="7854696" cy="4536504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 smtClean="0">
                <a:solidFill>
                  <a:srgbClr val="FFFF00"/>
                </a:solidFill>
              </a:rPr>
              <a:t>In jQuery, when we're applying methods to an </a:t>
            </a:r>
            <a:r>
              <a:rPr lang="en-IN" sz="2400" b="1" u="sng" dirty="0" smtClean="0">
                <a:solidFill>
                  <a:srgbClr val="FFC000"/>
                </a:solidFill>
              </a:rPr>
              <a:t>element</a:t>
            </a:r>
            <a:r>
              <a:rPr lang="en-IN" sz="2400" b="1" dirty="0" smtClean="0">
                <a:solidFill>
                  <a:srgbClr val="FFFF00"/>
                </a:solidFill>
              </a:rPr>
              <a:t> or </a:t>
            </a:r>
            <a:r>
              <a:rPr lang="en-IN" sz="2400" b="1" u="sng" dirty="0" smtClean="0">
                <a:solidFill>
                  <a:srgbClr val="FFC000"/>
                </a:solidFill>
              </a:rPr>
              <a:t>collection of elements</a:t>
            </a:r>
            <a:r>
              <a:rPr lang="en-IN" sz="2400" b="1" dirty="0" smtClean="0">
                <a:solidFill>
                  <a:srgbClr val="FFFF00"/>
                </a:solidFill>
              </a:rPr>
              <a:t>, we can treat both sets in a uniform manner as both selections return a </a:t>
            </a:r>
            <a:r>
              <a:rPr lang="en-IN" sz="2400" b="1" u="sng" dirty="0" smtClean="0">
                <a:solidFill>
                  <a:srgbClr val="FFC000"/>
                </a:solidFill>
              </a:rPr>
              <a:t>jQuery object</a:t>
            </a:r>
            <a:r>
              <a:rPr lang="en-IN" sz="2400" b="1" dirty="0" smtClean="0">
                <a:solidFill>
                  <a:srgbClr val="FFFF00"/>
                </a:solidFill>
              </a:rPr>
              <a:t>.</a:t>
            </a:r>
          </a:p>
          <a:p>
            <a:pPr algn="l"/>
            <a:endParaRPr lang="en-IN" sz="2400" b="1" u="sng" dirty="0" smtClean="0">
              <a:solidFill>
                <a:srgbClr val="FFFF00"/>
              </a:solidFill>
            </a:endParaRPr>
          </a:p>
          <a:p>
            <a:pPr algn="l"/>
            <a:r>
              <a:rPr lang="en-IN" sz="2400" b="1" dirty="0" smtClean="0">
                <a:solidFill>
                  <a:srgbClr val="FFFF00"/>
                </a:solidFill>
              </a:rPr>
              <a:t>This is demonstrated by the code sample using the jQuery selector below.</a:t>
            </a:r>
            <a:endParaRPr lang="en-IN" sz="2400" b="1" u="sng" dirty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4599012"/>
            <a:ext cx="5886450" cy="2070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33264"/>
            <a:ext cx="7851648" cy="63549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Diagram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68761"/>
            <a:ext cx="7867650" cy="230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4149080"/>
            <a:ext cx="7854696" cy="252028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b="1" dirty="0" smtClean="0">
                <a:solidFill>
                  <a:srgbClr val="FFFF00"/>
                </a:solidFill>
              </a:rPr>
              <a:t> </a:t>
            </a:r>
            <a:r>
              <a:rPr lang="en-IN" b="1" u="sng" dirty="0" smtClean="0">
                <a:solidFill>
                  <a:srgbClr val="FFC000"/>
                </a:solidFill>
              </a:rPr>
              <a:t>Component</a:t>
            </a:r>
            <a:r>
              <a:rPr lang="en-IN" b="1" u="sng" dirty="0" smtClean="0">
                <a:solidFill>
                  <a:srgbClr val="FFC000"/>
                </a:solidFill>
              </a:rPr>
              <a:t>:</a:t>
            </a:r>
            <a:endParaRPr lang="en-IN" b="1" u="sng" dirty="0" smtClean="0">
              <a:solidFill>
                <a:srgbClr val="FFC000"/>
              </a:solidFill>
            </a:endParaRPr>
          </a:p>
          <a:p>
            <a:pPr lvl="1" algn="l">
              <a:buFont typeface="Wingdings" pitchFamily="2" charset="2"/>
              <a:buChar char="Ø"/>
            </a:pPr>
            <a:r>
              <a:rPr lang="en-IN" b="1" dirty="0" smtClean="0">
                <a:solidFill>
                  <a:srgbClr val="FFFF00"/>
                </a:solidFill>
              </a:rPr>
              <a:t>declares the interface for objects in the composition</a:t>
            </a:r>
          </a:p>
          <a:p>
            <a:pPr algn="l"/>
            <a:r>
              <a:rPr lang="en-IN" b="1" u="sng" dirty="0" smtClean="0">
                <a:solidFill>
                  <a:srgbClr val="FFC000"/>
                </a:solidFill>
              </a:rPr>
              <a:t>Leaf :</a:t>
            </a:r>
          </a:p>
          <a:p>
            <a:pPr lvl="1" algn="l">
              <a:buFont typeface="Wingdings" pitchFamily="2" charset="2"/>
              <a:buChar char="Ø"/>
            </a:pPr>
            <a:r>
              <a:rPr lang="en-IN" b="1" dirty="0" smtClean="0">
                <a:solidFill>
                  <a:srgbClr val="FFFF00"/>
                </a:solidFill>
              </a:rPr>
              <a:t>represents leaf objects in the composition. A leaf has no children</a:t>
            </a:r>
          </a:p>
          <a:p>
            <a:pPr algn="l"/>
            <a:r>
              <a:rPr lang="en-IN" b="1" u="sng" dirty="0" smtClean="0">
                <a:solidFill>
                  <a:srgbClr val="FFC000"/>
                </a:solidFill>
              </a:rPr>
              <a:t>Composite :</a:t>
            </a:r>
          </a:p>
          <a:p>
            <a:pPr lvl="1" algn="l">
              <a:buFont typeface="Wingdings" pitchFamily="2" charset="2"/>
              <a:buChar char="Ø"/>
            </a:pPr>
            <a:r>
              <a:rPr lang="en-IN" b="1" dirty="0" smtClean="0">
                <a:solidFill>
                  <a:srgbClr val="FFFF00"/>
                </a:solidFill>
              </a:rPr>
              <a:t>represents branches (or subtrees) in the composition</a:t>
            </a:r>
          </a:p>
          <a:p>
            <a:pPr lvl="1" algn="l">
              <a:buFont typeface="Wingdings" pitchFamily="2" charset="2"/>
              <a:buChar char="Ø"/>
            </a:pPr>
            <a:r>
              <a:rPr lang="en-IN" b="1" dirty="0" smtClean="0">
                <a:solidFill>
                  <a:srgbClr val="FFFF00"/>
                </a:solidFill>
              </a:rPr>
              <a:t>maintains a collection of child components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20688"/>
            <a:ext cx="7851648" cy="77951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534616"/>
            <a:ext cx="7200800" cy="499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de-snapsh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1284" y="260648"/>
            <a:ext cx="3756660" cy="6381328"/>
          </a:xfrm>
          <a:prstGeom prst="rect">
            <a:avLst/>
          </a:prstGeom>
        </p:spPr>
      </p:pic>
      <p:pic>
        <p:nvPicPr>
          <p:cNvPr id="8" name="Picture 7" descr="code-snapsh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260648"/>
            <a:ext cx="4680520" cy="63813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20688"/>
            <a:ext cx="7851648" cy="77951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Useful Resources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56792"/>
            <a:ext cx="7854696" cy="4536504"/>
          </a:xfrm>
        </p:spPr>
        <p:txBody>
          <a:bodyPr>
            <a:normAutofit/>
          </a:bodyPr>
          <a:lstStyle/>
          <a:p>
            <a:pPr algn="l"/>
            <a:r>
              <a:rPr lang="en-IN" b="1" u="sng" dirty="0" smtClean="0">
                <a:solidFill>
                  <a:srgbClr val="FFC000"/>
                </a:solidFill>
                <a:hlinkClick r:id="rId2"/>
              </a:rPr>
              <a:t>https://</a:t>
            </a:r>
            <a:r>
              <a:rPr lang="en-IN" b="1" u="sng" dirty="0" smtClean="0">
                <a:solidFill>
                  <a:srgbClr val="FFC000"/>
                </a:solidFill>
                <a:hlinkClick r:id="rId2"/>
              </a:rPr>
              <a:t>www.educative.io/collection/page/5429798910296064/5725579815944192/6597912462098432</a:t>
            </a:r>
            <a:endParaRPr lang="en-IN" b="1" u="sng" dirty="0" smtClean="0">
              <a:solidFill>
                <a:srgbClr val="FFC000"/>
              </a:solidFill>
            </a:endParaRPr>
          </a:p>
          <a:p>
            <a:pPr algn="l"/>
            <a:endParaRPr lang="en-IN" b="1" u="sng" dirty="0" smtClean="0">
              <a:solidFill>
                <a:srgbClr val="FFC000"/>
              </a:solidFill>
            </a:endParaRPr>
          </a:p>
          <a:p>
            <a:pPr algn="l"/>
            <a:r>
              <a:rPr lang="en-IN" b="1" u="sng" dirty="0" smtClean="0">
                <a:solidFill>
                  <a:srgbClr val="FFC000"/>
                </a:solidFill>
                <a:hlinkClick r:id="rId3"/>
              </a:rPr>
              <a:t>https://</a:t>
            </a:r>
            <a:r>
              <a:rPr lang="en-IN" b="1" u="sng" dirty="0" smtClean="0">
                <a:solidFill>
                  <a:srgbClr val="FFC000"/>
                </a:solidFill>
                <a:hlinkClick r:id="rId3"/>
              </a:rPr>
              <a:t>www.dofactory.com/javascript/design-patterns/composite</a:t>
            </a:r>
            <a:endParaRPr lang="en-IN" b="1" u="sng" dirty="0" smtClean="0">
              <a:solidFill>
                <a:srgbClr val="FFC000"/>
              </a:solidFill>
            </a:endParaRPr>
          </a:p>
          <a:p>
            <a:pPr algn="l"/>
            <a:endParaRPr lang="en-IN" b="1" u="sng" dirty="0" smtClean="0">
              <a:solidFill>
                <a:srgbClr val="FFC000"/>
              </a:solidFill>
            </a:endParaRPr>
          </a:p>
          <a:p>
            <a:pPr algn="l"/>
            <a:r>
              <a:rPr lang="en-IN" b="1" u="sng" dirty="0" smtClean="0">
                <a:solidFill>
                  <a:srgbClr val="FFC000"/>
                </a:solidFill>
                <a:hlinkClick r:id="rId4"/>
              </a:rPr>
              <a:t>https://jsmanifest.com/the-composite-pattern-in-javascript</a:t>
            </a:r>
            <a:r>
              <a:rPr lang="en-IN" b="1" u="sng" dirty="0" smtClean="0">
                <a:solidFill>
                  <a:srgbClr val="FFC000"/>
                </a:solidFill>
                <a:hlinkClick r:id="rId4"/>
              </a:rPr>
              <a:t>/</a:t>
            </a:r>
            <a:endParaRPr lang="en-IN" b="1" u="sng" dirty="0" smtClean="0">
              <a:solidFill>
                <a:srgbClr val="FFC000"/>
              </a:solidFill>
            </a:endParaRPr>
          </a:p>
          <a:p>
            <a:pPr algn="l"/>
            <a:endParaRPr lang="en-IN" b="1" u="sng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</TotalTime>
  <Words>157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Composite Design Pattern </vt:lpstr>
      <vt:lpstr>Composite Design Pattern </vt:lpstr>
      <vt:lpstr>Diagram</vt:lpstr>
      <vt:lpstr>Example</vt:lpstr>
      <vt:lpstr>Slide 5</vt:lpstr>
      <vt:lpstr>Useful Resources</vt:lpstr>
    </vt:vector>
  </TitlesOfParts>
  <Company>Essilor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Composite Design Pattern </dc:title>
  <dc:creator>SHANKARG</dc:creator>
  <cp:lastModifiedBy>SHANKARG</cp:lastModifiedBy>
  <cp:revision>17</cp:revision>
  <dcterms:created xsi:type="dcterms:W3CDTF">2022-06-02T04:03:16Z</dcterms:created>
  <dcterms:modified xsi:type="dcterms:W3CDTF">2022-06-02T04:34:50Z</dcterms:modified>
</cp:coreProperties>
</file>