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2A1B93-3913-4B36-A8F7-F6DEA6A207E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A7F3C7-23B4-4179-9D1E-5F9624F58A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classic-design-patterns/#mixinpatternjavascript" TargetMode="External"/><Relationship Id="rId2" Type="http://schemas.openxmlformats.org/officeDocument/2006/relationships/hyperlink" Target="https://www.dofactory.com/javascript/design-patterns/decora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eilly.com/library/view/learning-javascript-design/9781449334840/ch09s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40760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Decorator Design Pattern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268760"/>
            <a:ext cx="6624736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rgbClr val="00B050"/>
                </a:solidFill>
              </a:rPr>
              <a:t>The </a:t>
            </a:r>
            <a:r>
              <a:rPr lang="en-IN" sz="2200" i="1" dirty="0" smtClean="0">
                <a:solidFill>
                  <a:srgbClr val="FF0000"/>
                </a:solidFill>
              </a:rPr>
              <a:t>Decorator</a:t>
            </a:r>
            <a:r>
              <a:rPr lang="en-IN" sz="2200" dirty="0" smtClean="0">
                <a:solidFill>
                  <a:srgbClr val="FF0000"/>
                </a:solidFill>
              </a:rPr>
              <a:t> pattern </a:t>
            </a:r>
            <a:r>
              <a:rPr lang="en-IN" sz="2200" b="0" dirty="0" smtClean="0">
                <a:solidFill>
                  <a:srgbClr val="00B050"/>
                </a:solidFill>
              </a:rPr>
              <a:t>extends (decorates) an object’s behavior </a:t>
            </a:r>
            <a:r>
              <a:rPr lang="en-IN" sz="2200" dirty="0" smtClean="0">
                <a:solidFill>
                  <a:srgbClr val="FF0000"/>
                </a:solidFill>
              </a:rPr>
              <a:t>dynamically</a:t>
            </a:r>
            <a:r>
              <a:rPr lang="en-IN" sz="2200" b="0" dirty="0" smtClean="0">
                <a:solidFill>
                  <a:srgbClr val="00B050"/>
                </a:solidFill>
              </a:rPr>
              <a:t>. </a:t>
            </a:r>
            <a:endParaRPr lang="en-IN" sz="22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rgbClr val="00B050"/>
                </a:solidFill>
              </a:rPr>
              <a:t>The </a:t>
            </a:r>
            <a:r>
              <a:rPr lang="en-IN" sz="2200" b="0" dirty="0" smtClean="0">
                <a:solidFill>
                  <a:srgbClr val="00B050"/>
                </a:solidFill>
              </a:rPr>
              <a:t>ability to add new behavior at </a:t>
            </a:r>
            <a:r>
              <a:rPr lang="en-IN" sz="2200" dirty="0" smtClean="0">
                <a:solidFill>
                  <a:srgbClr val="FF0000"/>
                </a:solidFill>
              </a:rPr>
              <a:t>runtime</a:t>
            </a:r>
            <a:r>
              <a:rPr lang="en-IN" sz="2200" b="0" dirty="0" smtClean="0">
                <a:solidFill>
                  <a:srgbClr val="00B050"/>
                </a:solidFill>
              </a:rPr>
              <a:t> is accomplished by a </a:t>
            </a:r>
            <a:r>
              <a:rPr lang="en-IN" sz="2200" dirty="0" smtClean="0">
                <a:solidFill>
                  <a:srgbClr val="FF0000"/>
                </a:solidFill>
              </a:rPr>
              <a:t>Decorator object </a:t>
            </a:r>
            <a:r>
              <a:rPr lang="en-IN" sz="2200" b="0" dirty="0" smtClean="0">
                <a:solidFill>
                  <a:srgbClr val="00B050"/>
                </a:solidFill>
              </a:rPr>
              <a:t>which ‘wraps itself’ around the </a:t>
            </a:r>
            <a:r>
              <a:rPr lang="en-IN" sz="2200" dirty="0" smtClean="0">
                <a:solidFill>
                  <a:srgbClr val="FF0000"/>
                </a:solidFill>
              </a:rPr>
              <a:t>original object</a:t>
            </a:r>
            <a:r>
              <a:rPr lang="en-IN" sz="2200" b="0" dirty="0" smtClean="0">
                <a:solidFill>
                  <a:srgbClr val="00B050"/>
                </a:solidFill>
              </a:rPr>
              <a:t>. </a:t>
            </a:r>
            <a:endParaRPr lang="en-IN" sz="22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200" dirty="0" smtClean="0">
                <a:solidFill>
                  <a:srgbClr val="FF0000"/>
                </a:solidFill>
              </a:rPr>
              <a:t>Multiple decorators </a:t>
            </a:r>
            <a:r>
              <a:rPr lang="en-IN" sz="2200" b="0" dirty="0" smtClean="0">
                <a:solidFill>
                  <a:srgbClr val="00B050"/>
                </a:solidFill>
              </a:rPr>
              <a:t>can </a:t>
            </a:r>
            <a:r>
              <a:rPr lang="en-IN" sz="2200" dirty="0" smtClean="0">
                <a:solidFill>
                  <a:srgbClr val="FF0000"/>
                </a:solidFill>
              </a:rPr>
              <a:t>add</a:t>
            </a:r>
            <a:r>
              <a:rPr lang="en-IN" sz="2200" b="0" dirty="0" smtClean="0">
                <a:solidFill>
                  <a:srgbClr val="00B050"/>
                </a:solidFill>
              </a:rPr>
              <a:t> or </a:t>
            </a:r>
            <a:r>
              <a:rPr lang="en-IN" sz="2200" dirty="0" smtClean="0">
                <a:solidFill>
                  <a:srgbClr val="FF0000"/>
                </a:solidFill>
              </a:rPr>
              <a:t>override functionality </a:t>
            </a:r>
            <a:r>
              <a:rPr lang="en-IN" sz="2200" b="0" dirty="0" smtClean="0">
                <a:solidFill>
                  <a:srgbClr val="00B050"/>
                </a:solidFill>
              </a:rPr>
              <a:t>to the </a:t>
            </a:r>
            <a:r>
              <a:rPr lang="en-IN" sz="2200" dirty="0" smtClean="0">
                <a:solidFill>
                  <a:srgbClr val="FF0000"/>
                </a:solidFill>
              </a:rPr>
              <a:t>original object</a:t>
            </a:r>
            <a:r>
              <a:rPr lang="en-IN" sz="2200" b="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rgbClr val="00B050"/>
                </a:solidFill>
              </a:rPr>
              <a:t>The </a:t>
            </a:r>
            <a:r>
              <a:rPr lang="en-IN" sz="2200" b="0" dirty="0" smtClean="0">
                <a:solidFill>
                  <a:srgbClr val="FF0000"/>
                </a:solidFill>
              </a:rPr>
              <a:t>Decorator pattern </a:t>
            </a:r>
            <a:r>
              <a:rPr lang="en-IN" sz="2200" b="0" dirty="0" smtClean="0">
                <a:solidFill>
                  <a:srgbClr val="00B050"/>
                </a:solidFill>
              </a:rPr>
              <a:t>isn't heavily tied to </a:t>
            </a:r>
            <a:r>
              <a:rPr lang="en-IN" sz="2200" dirty="0" smtClean="0">
                <a:solidFill>
                  <a:srgbClr val="FF0000"/>
                </a:solidFill>
              </a:rPr>
              <a:t>how objects are created</a:t>
            </a:r>
            <a:r>
              <a:rPr lang="en-IN" sz="2200" b="0" dirty="0" smtClean="0">
                <a:solidFill>
                  <a:srgbClr val="00B050"/>
                </a:solidFill>
              </a:rPr>
              <a:t> but instead focuses on the problem of </a:t>
            </a:r>
            <a:r>
              <a:rPr lang="en-IN" sz="2200" dirty="0" smtClean="0">
                <a:solidFill>
                  <a:srgbClr val="FF0000"/>
                </a:solidFill>
              </a:rPr>
              <a:t>extending</a:t>
            </a:r>
            <a:r>
              <a:rPr lang="en-IN" sz="2200" b="0" dirty="0" smtClean="0">
                <a:solidFill>
                  <a:srgbClr val="00B050"/>
                </a:solidFill>
              </a:rPr>
              <a:t> their functionality.</a:t>
            </a:r>
            <a:endParaRPr lang="en-IN" sz="2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6165304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F0"/>
                </a:solidFill>
              </a:rPr>
              <a:t>@ShankaragoudaG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404664"/>
            <a:ext cx="7056784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Decorator Pattern Diagram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42" y="1140322"/>
            <a:ext cx="6523330" cy="480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88640"/>
            <a:ext cx="6840760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Participants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980728"/>
            <a:ext cx="6552728" cy="5112568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Client: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50"/>
                </a:solidFill>
              </a:rPr>
              <a:t>maintains a reference to the decorated </a:t>
            </a:r>
            <a:r>
              <a:rPr lang="en-IN" sz="2000" dirty="0" smtClean="0">
                <a:solidFill>
                  <a:srgbClr val="00B050"/>
                </a:solidFill>
              </a:rPr>
              <a:t>Component</a:t>
            </a:r>
          </a:p>
          <a:p>
            <a:pPr lvl="1" algn="l"/>
            <a:endParaRPr lang="en-IN" sz="2000" dirty="0" smtClean="0"/>
          </a:p>
          <a:p>
            <a:r>
              <a:rPr lang="en-IN" sz="2000" dirty="0" smtClean="0">
                <a:solidFill>
                  <a:srgbClr val="FF0000"/>
                </a:solidFill>
              </a:rPr>
              <a:t>Component: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50"/>
                </a:solidFill>
              </a:rPr>
              <a:t>object to which additional functionality is </a:t>
            </a:r>
            <a:r>
              <a:rPr lang="en-IN" sz="2000" dirty="0" smtClean="0">
                <a:solidFill>
                  <a:srgbClr val="00B050"/>
                </a:solidFill>
              </a:rPr>
              <a:t>added</a:t>
            </a:r>
          </a:p>
          <a:p>
            <a:pPr lvl="1" algn="l"/>
            <a:endParaRPr lang="en-IN" sz="2000" dirty="0" smtClean="0"/>
          </a:p>
          <a:p>
            <a:r>
              <a:rPr lang="en-IN" sz="2000" dirty="0" smtClean="0">
                <a:solidFill>
                  <a:srgbClr val="FF0000"/>
                </a:solidFill>
              </a:rPr>
              <a:t>Decorator: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50"/>
                </a:solidFill>
              </a:rPr>
              <a:t>'wraps around' Component by maintaining a reference to </a:t>
            </a:r>
            <a:r>
              <a:rPr lang="en-IN" sz="2000" dirty="0" smtClean="0">
                <a:solidFill>
                  <a:srgbClr val="00B050"/>
                </a:solidFill>
              </a:rPr>
              <a:t>it</a:t>
            </a:r>
          </a:p>
          <a:p>
            <a:pPr lvl="1" algn="l">
              <a:buFont typeface="Wingdings" pitchFamily="2" charset="2"/>
              <a:buChar char="v"/>
            </a:pPr>
            <a:endParaRPr lang="en-IN" sz="2000" dirty="0" smtClean="0">
              <a:solidFill>
                <a:srgbClr val="00B05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50"/>
                </a:solidFill>
              </a:rPr>
              <a:t>defines an interface that conforms to Component's </a:t>
            </a:r>
            <a:r>
              <a:rPr lang="en-IN" sz="2000" dirty="0" smtClean="0">
                <a:solidFill>
                  <a:srgbClr val="00B050"/>
                </a:solidFill>
              </a:rPr>
              <a:t>interface</a:t>
            </a:r>
          </a:p>
          <a:p>
            <a:pPr lvl="1" algn="l">
              <a:buFont typeface="Wingdings" pitchFamily="2" charset="2"/>
              <a:buChar char="v"/>
            </a:pPr>
            <a:endParaRPr lang="en-IN" sz="2000" dirty="0" smtClean="0">
              <a:solidFill>
                <a:srgbClr val="00B05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00B050"/>
                </a:solidFill>
              </a:rPr>
              <a:t>implements the additional functionality (addedMembers in diagram)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692696"/>
            <a:ext cx="2232248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Example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16632"/>
            <a:ext cx="5544616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332656"/>
            <a:ext cx="6840760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Advantages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484784"/>
            <a:ext cx="6624736" cy="4104456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50"/>
                </a:solidFill>
              </a:rPr>
              <a:t>Developers enjoy using this pattern as it can be used </a:t>
            </a:r>
            <a:r>
              <a:rPr lang="en-IN" sz="2400" dirty="0" smtClean="0">
                <a:solidFill>
                  <a:srgbClr val="FF0000"/>
                </a:solidFill>
              </a:rPr>
              <a:t>transparently</a:t>
            </a:r>
            <a:r>
              <a:rPr lang="en-IN" sz="2400" b="0" dirty="0" smtClean="0">
                <a:solidFill>
                  <a:srgbClr val="00B050"/>
                </a:solidFill>
              </a:rPr>
              <a:t> and is also fairly flexible - as we've seen, objects can be wrapped or </a:t>
            </a:r>
            <a:r>
              <a:rPr lang="en-IN" sz="2400" dirty="0" smtClean="0">
                <a:solidFill>
                  <a:srgbClr val="FF0000"/>
                </a:solidFill>
              </a:rPr>
              <a:t>"decorated" </a:t>
            </a:r>
            <a:r>
              <a:rPr lang="en-IN" sz="2400" b="0" dirty="0" smtClean="0">
                <a:solidFill>
                  <a:srgbClr val="00B050"/>
                </a:solidFill>
              </a:rPr>
              <a:t>with </a:t>
            </a:r>
            <a:r>
              <a:rPr lang="en-IN" sz="2400" dirty="0" smtClean="0">
                <a:solidFill>
                  <a:srgbClr val="FF0000"/>
                </a:solidFill>
              </a:rPr>
              <a:t>new behavior </a:t>
            </a:r>
            <a:r>
              <a:rPr lang="en-IN" sz="2400" b="0" dirty="0" smtClean="0">
                <a:solidFill>
                  <a:srgbClr val="00B050"/>
                </a:solidFill>
              </a:rPr>
              <a:t>and then continue to be used without needing to worry about the </a:t>
            </a:r>
            <a:r>
              <a:rPr lang="en-IN" sz="2400" dirty="0" smtClean="0">
                <a:solidFill>
                  <a:srgbClr val="FF0000"/>
                </a:solidFill>
              </a:rPr>
              <a:t>base object being modified</a:t>
            </a:r>
            <a:r>
              <a:rPr lang="en-IN" sz="2400" b="0" dirty="0" smtClean="0">
                <a:solidFill>
                  <a:srgbClr val="00B050"/>
                </a:solidFill>
              </a:rPr>
              <a:t>. </a:t>
            </a:r>
            <a:endParaRPr lang="en-IN" sz="24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50"/>
                </a:solidFill>
              </a:rPr>
              <a:t>In </a:t>
            </a:r>
            <a:r>
              <a:rPr lang="en-IN" sz="2400" b="0" dirty="0" smtClean="0">
                <a:solidFill>
                  <a:srgbClr val="00B050"/>
                </a:solidFill>
              </a:rPr>
              <a:t>a broader context, this pattern also avoids us needing to </a:t>
            </a:r>
            <a:r>
              <a:rPr lang="en-IN" sz="2400" dirty="0" smtClean="0">
                <a:solidFill>
                  <a:srgbClr val="FF0000"/>
                </a:solidFill>
              </a:rPr>
              <a:t>rely on large numbers of subclasses </a:t>
            </a:r>
            <a:r>
              <a:rPr lang="en-IN" sz="2400" b="0" dirty="0" smtClean="0">
                <a:solidFill>
                  <a:srgbClr val="00B050"/>
                </a:solidFill>
              </a:rPr>
              <a:t>to get the </a:t>
            </a:r>
            <a:r>
              <a:rPr lang="en-IN" sz="2400" dirty="0" smtClean="0">
                <a:solidFill>
                  <a:srgbClr val="FF0000"/>
                </a:solidFill>
              </a:rPr>
              <a:t>same benefits</a:t>
            </a:r>
            <a:r>
              <a:rPr lang="en-IN" sz="2400" b="0" dirty="0" smtClean="0">
                <a:solidFill>
                  <a:srgbClr val="00B050"/>
                </a:solidFill>
              </a:rPr>
              <a:t>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332656"/>
            <a:ext cx="6840760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Disadvantages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628800"/>
            <a:ext cx="6624736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50"/>
                </a:solidFill>
              </a:rPr>
              <a:t> If </a:t>
            </a:r>
            <a:r>
              <a:rPr lang="en-IN" sz="2400" dirty="0" smtClean="0">
                <a:solidFill>
                  <a:srgbClr val="FF0000"/>
                </a:solidFill>
              </a:rPr>
              <a:t>poorly</a:t>
            </a:r>
            <a:r>
              <a:rPr lang="en-IN" sz="2400" b="0" dirty="0" smtClean="0">
                <a:solidFill>
                  <a:srgbClr val="00B050"/>
                </a:solidFill>
              </a:rPr>
              <a:t> managed, it can significantly complicate our </a:t>
            </a:r>
            <a:r>
              <a:rPr lang="en-IN" sz="2400" dirty="0" smtClean="0">
                <a:solidFill>
                  <a:srgbClr val="FF0000"/>
                </a:solidFill>
              </a:rPr>
              <a:t>application architecture </a:t>
            </a:r>
            <a:r>
              <a:rPr lang="en-IN" sz="2400" b="0" dirty="0" smtClean="0">
                <a:solidFill>
                  <a:srgbClr val="00B050"/>
                </a:solidFill>
              </a:rPr>
              <a:t>as it introduces many small, but similar objects into our </a:t>
            </a:r>
            <a:r>
              <a:rPr lang="en-IN" sz="2400" dirty="0" smtClean="0">
                <a:solidFill>
                  <a:srgbClr val="FF0000"/>
                </a:solidFill>
              </a:rPr>
              <a:t>namespace</a:t>
            </a:r>
            <a:r>
              <a:rPr lang="en-IN" sz="2400" b="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00B050"/>
                </a:solidFill>
              </a:rPr>
              <a:t>The concern here is that in addition to becoming </a:t>
            </a:r>
            <a:r>
              <a:rPr lang="en-IN" sz="2400" dirty="0" smtClean="0">
                <a:solidFill>
                  <a:srgbClr val="FF0000"/>
                </a:solidFill>
              </a:rPr>
              <a:t>hard to manage</a:t>
            </a:r>
            <a:r>
              <a:rPr lang="en-IN" sz="2400" b="0" dirty="0" smtClean="0">
                <a:solidFill>
                  <a:srgbClr val="00B050"/>
                </a:solidFill>
              </a:rPr>
              <a:t>, other developers unfamiliar with the pattern may have a </a:t>
            </a:r>
            <a:r>
              <a:rPr lang="en-IN" sz="2400" dirty="0" smtClean="0">
                <a:solidFill>
                  <a:srgbClr val="FF0000"/>
                </a:solidFill>
              </a:rPr>
              <a:t>hard time grasping</a:t>
            </a:r>
            <a:r>
              <a:rPr lang="en-IN" sz="2400" b="0" dirty="0" smtClean="0">
                <a:solidFill>
                  <a:srgbClr val="00B050"/>
                </a:solidFill>
              </a:rPr>
              <a:t> why it's being used.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88640"/>
            <a:ext cx="6840760" cy="72008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Useful Resources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124744"/>
            <a:ext cx="6624736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5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00B050"/>
                </a:solidFill>
                <a:hlinkClick r:id="rId2"/>
              </a:rPr>
              <a:t>www.dofactory.com/javascript/design-patterns/decorator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50"/>
                </a:solidFill>
                <a:hlinkClick r:id="rId3"/>
              </a:rPr>
              <a:t>https://www.patterns.dev/posts/classic-design-patterns/#</a:t>
            </a:r>
            <a:r>
              <a:rPr lang="en-IN" sz="2400" dirty="0" smtClean="0">
                <a:solidFill>
                  <a:srgbClr val="00B050"/>
                </a:solidFill>
                <a:hlinkClick r:id="rId3"/>
              </a:rPr>
              <a:t>mixinpatternjavascript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50"/>
                </a:solidFill>
                <a:hlinkClick r:id="rId4"/>
              </a:rPr>
              <a:t>https://</a:t>
            </a:r>
            <a:r>
              <a:rPr lang="en-IN" sz="2400" dirty="0" smtClean="0">
                <a:solidFill>
                  <a:srgbClr val="00B050"/>
                </a:solidFill>
                <a:hlinkClick r:id="rId4"/>
              </a:rPr>
              <a:t>www.oreilly.com/library/view/learning-javascript-design/9781449334840/ch09s14.html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146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Decorator Design Pattern</vt:lpstr>
      <vt:lpstr>Decorator Pattern Diagram</vt:lpstr>
      <vt:lpstr>Participants</vt:lpstr>
      <vt:lpstr>Example</vt:lpstr>
      <vt:lpstr>Advantages</vt:lpstr>
      <vt:lpstr>Disadvantages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design Pattern</dc:title>
  <dc:creator>SHANKARG</dc:creator>
  <cp:lastModifiedBy>SHANKARG</cp:lastModifiedBy>
  <cp:revision>25</cp:revision>
  <dcterms:created xsi:type="dcterms:W3CDTF">2022-05-24T03:24:49Z</dcterms:created>
  <dcterms:modified xsi:type="dcterms:W3CDTF">2022-05-24T04:16:02Z</dcterms:modified>
</cp:coreProperties>
</file>