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59" r:id="rId5"/>
    <p:sldId id="258" r:id="rId6"/>
    <p:sldId id="257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8B77A57-C1A1-4B13-AAD1-646568EEA1E6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5D385F3-00A8-47FD-B5B5-AC142E18FB6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7A57-C1A1-4B13-AAD1-646568EEA1E6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85F3-00A8-47FD-B5B5-AC142E18FB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7A57-C1A1-4B13-AAD1-646568EEA1E6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85F3-00A8-47FD-B5B5-AC142E18FB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8B77A57-C1A1-4B13-AAD1-646568EEA1E6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5D385F3-00A8-47FD-B5B5-AC142E18FB65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8B77A57-C1A1-4B13-AAD1-646568EEA1E6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5D385F3-00A8-47FD-B5B5-AC142E18FB6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7A57-C1A1-4B13-AAD1-646568EEA1E6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85F3-00A8-47FD-B5B5-AC142E18FB6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7A57-C1A1-4B13-AAD1-646568EEA1E6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85F3-00A8-47FD-B5B5-AC142E18FB6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8B77A57-C1A1-4B13-AAD1-646568EEA1E6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5D385F3-00A8-47FD-B5B5-AC142E18FB65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7A57-C1A1-4B13-AAD1-646568EEA1E6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85F3-00A8-47FD-B5B5-AC142E18FB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8B77A57-C1A1-4B13-AAD1-646568EEA1E6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5D385F3-00A8-47FD-B5B5-AC142E18FB65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8B77A57-C1A1-4B13-AAD1-646568EEA1E6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5D385F3-00A8-47FD-B5B5-AC142E18FB65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8B77A57-C1A1-4B13-AAD1-646568EEA1E6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5D385F3-00A8-47FD-B5B5-AC142E18FB6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factory.com/javascript/design-patterns/facade" TargetMode="External"/><Relationship Id="rId2" Type="http://schemas.openxmlformats.org/officeDocument/2006/relationships/hyperlink" Target="https://www.patterns.dev/posts/classic-design-patterns/#facadepatternjavascript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ev.to/tomekbuszewski/facade-pattern-in-javascript-3on4" TargetMode="External"/><Relationship Id="rId4" Type="http://schemas.openxmlformats.org/officeDocument/2006/relationships/hyperlink" Target="https://www.oreilly.com/library/view/learning-javascript-design/9781449334840/ch09s09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88640"/>
            <a:ext cx="6172200" cy="725466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solidFill>
                  <a:srgbClr val="0070C0"/>
                </a:solidFill>
              </a:rPr>
              <a:t>Facade </a:t>
            </a:r>
            <a:r>
              <a:rPr lang="en-IN" sz="4000" dirty="0" smtClean="0">
                <a:solidFill>
                  <a:srgbClr val="0070C0"/>
                </a:solidFill>
              </a:rPr>
              <a:t>Design Pattern</a:t>
            </a:r>
            <a:endParaRPr lang="en-IN" sz="40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268760"/>
            <a:ext cx="6462464" cy="460851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b="0" dirty="0" smtClean="0">
                <a:solidFill>
                  <a:srgbClr val="002060"/>
                </a:solidFill>
              </a:rPr>
              <a:t>The </a:t>
            </a:r>
            <a:r>
              <a:rPr lang="en-IN" sz="2400" dirty="0" smtClean="0">
                <a:solidFill>
                  <a:srgbClr val="FFC000"/>
                </a:solidFill>
              </a:rPr>
              <a:t>Facade pattern </a:t>
            </a:r>
            <a:r>
              <a:rPr lang="en-IN" sz="2400" b="0" dirty="0" smtClean="0">
                <a:solidFill>
                  <a:srgbClr val="002060"/>
                </a:solidFill>
              </a:rPr>
              <a:t>provides a convenient </a:t>
            </a:r>
            <a:r>
              <a:rPr lang="en-IN" sz="2400" dirty="0" smtClean="0">
                <a:solidFill>
                  <a:srgbClr val="002060"/>
                </a:solidFill>
              </a:rPr>
              <a:t>higher-level interface </a:t>
            </a:r>
            <a:r>
              <a:rPr lang="en-IN" sz="2400" b="0" dirty="0" smtClean="0">
                <a:solidFill>
                  <a:srgbClr val="002060"/>
                </a:solidFill>
              </a:rPr>
              <a:t>to a larger body of code, </a:t>
            </a:r>
            <a:r>
              <a:rPr lang="en-IN" sz="2400" dirty="0" smtClean="0">
                <a:solidFill>
                  <a:srgbClr val="002060"/>
                </a:solidFill>
              </a:rPr>
              <a:t>hiding</a:t>
            </a:r>
            <a:r>
              <a:rPr lang="en-IN" sz="2400" b="0" dirty="0" smtClean="0">
                <a:solidFill>
                  <a:srgbClr val="002060"/>
                </a:solidFill>
              </a:rPr>
              <a:t> its true underlying </a:t>
            </a:r>
            <a:r>
              <a:rPr lang="en-IN" sz="2400" dirty="0" smtClean="0">
                <a:solidFill>
                  <a:srgbClr val="002060"/>
                </a:solidFill>
              </a:rPr>
              <a:t>complexity</a:t>
            </a:r>
            <a:r>
              <a:rPr lang="en-IN" sz="2400" b="0" dirty="0" smtClean="0">
                <a:solidFill>
                  <a:srgbClr val="002060"/>
                </a:solidFill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IN" sz="2400" b="0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solidFill>
                  <a:srgbClr val="FFC000"/>
                </a:solidFill>
              </a:rPr>
              <a:t>Facades</a:t>
            </a:r>
            <a:r>
              <a:rPr lang="en-IN" sz="2400" b="0" dirty="0" smtClean="0">
                <a:solidFill>
                  <a:srgbClr val="002060"/>
                </a:solidFill>
              </a:rPr>
              <a:t> are a </a:t>
            </a:r>
            <a:r>
              <a:rPr lang="en-IN" sz="2400" dirty="0" smtClean="0">
                <a:solidFill>
                  <a:srgbClr val="FFC000"/>
                </a:solidFill>
              </a:rPr>
              <a:t>structural pattern </a:t>
            </a:r>
            <a:r>
              <a:rPr lang="en-IN" sz="2400" b="0" dirty="0" smtClean="0">
                <a:solidFill>
                  <a:srgbClr val="002060"/>
                </a:solidFill>
              </a:rPr>
              <a:t>that can often be seen in JavaScript libraries like </a:t>
            </a:r>
            <a:r>
              <a:rPr lang="en-IN" sz="2400" dirty="0" smtClean="0">
                <a:solidFill>
                  <a:srgbClr val="FFC000"/>
                </a:solidFill>
              </a:rPr>
              <a:t>jQuery</a:t>
            </a:r>
            <a:r>
              <a:rPr lang="en-IN" sz="2400" b="0" dirty="0" smtClean="0">
                <a:solidFill>
                  <a:srgbClr val="002060"/>
                </a:solidFill>
              </a:rPr>
              <a:t> where, although an implementation may support methods with a wide range of behaviors, only a "</a:t>
            </a:r>
            <a:r>
              <a:rPr lang="en-IN" sz="2400" b="0" dirty="0" smtClean="0">
                <a:solidFill>
                  <a:srgbClr val="FFC000"/>
                </a:solidFill>
              </a:rPr>
              <a:t>facade</a:t>
            </a:r>
            <a:r>
              <a:rPr lang="en-IN" sz="2400" b="0" dirty="0" smtClean="0">
                <a:solidFill>
                  <a:srgbClr val="002060"/>
                </a:solidFill>
              </a:rPr>
              <a:t>" or limited abstraction of these methods is presented to the public for use</a:t>
            </a:r>
            <a:r>
              <a:rPr lang="en-IN" sz="2400" b="0" dirty="0" smtClean="0">
                <a:solidFill>
                  <a:srgbClr val="002060"/>
                </a:solidFill>
              </a:rPr>
              <a:t>.</a:t>
            </a:r>
            <a:endParaRPr lang="en-IN" sz="2400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2200" y="6125234"/>
            <a:ext cx="2560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@ShankaragoudaG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88640"/>
            <a:ext cx="6172200" cy="725466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solidFill>
                  <a:srgbClr val="0070C0"/>
                </a:solidFill>
              </a:rPr>
              <a:t>Facade </a:t>
            </a:r>
            <a:r>
              <a:rPr lang="en-IN" sz="4000" dirty="0" smtClean="0">
                <a:solidFill>
                  <a:srgbClr val="0070C0"/>
                </a:solidFill>
              </a:rPr>
              <a:t>Design Pattern</a:t>
            </a:r>
            <a:endParaRPr lang="en-IN" sz="40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268760"/>
            <a:ext cx="5814392" cy="504056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 smtClean="0">
                <a:solidFill>
                  <a:srgbClr val="002060"/>
                </a:solidFill>
              </a:rPr>
              <a:t>jQuery's</a:t>
            </a:r>
            <a:r>
              <a:rPr lang="en-IN" sz="2400" dirty="0" smtClean="0">
                <a:solidFill>
                  <a:srgbClr val="FFC000"/>
                </a:solidFill>
              </a:rPr>
              <a:t> $(el).css()</a:t>
            </a:r>
            <a:r>
              <a:rPr lang="en-IN" sz="2400" b="0" dirty="0" smtClean="0">
                <a:solidFill>
                  <a:srgbClr val="002060"/>
                </a:solidFill>
              </a:rPr>
              <a:t> or </a:t>
            </a:r>
            <a:r>
              <a:rPr lang="en-IN" sz="2400" dirty="0" smtClean="0">
                <a:solidFill>
                  <a:srgbClr val="FFC000"/>
                </a:solidFill>
              </a:rPr>
              <a:t>$(el).animate()</a:t>
            </a:r>
            <a:r>
              <a:rPr lang="en-IN" sz="2400" b="0" dirty="0" smtClean="0">
                <a:solidFill>
                  <a:srgbClr val="002060"/>
                </a:solidFill>
              </a:rPr>
              <a:t> methods, we're actually using a </a:t>
            </a:r>
            <a:r>
              <a:rPr lang="en-IN" sz="2400" dirty="0" smtClean="0">
                <a:solidFill>
                  <a:srgbClr val="FFC000"/>
                </a:solidFill>
              </a:rPr>
              <a:t>Facade</a:t>
            </a:r>
            <a:r>
              <a:rPr lang="en-IN" sz="2400" b="0" dirty="0" smtClean="0">
                <a:solidFill>
                  <a:srgbClr val="002060"/>
                </a:solidFill>
              </a:rPr>
              <a:t> - the simpler public interface that avoids us having to manually call the many </a:t>
            </a:r>
            <a:r>
              <a:rPr lang="en-IN" sz="2400" dirty="0" smtClean="0">
                <a:solidFill>
                  <a:srgbClr val="002060"/>
                </a:solidFill>
              </a:rPr>
              <a:t>internal methods</a:t>
            </a:r>
            <a:r>
              <a:rPr lang="en-IN" sz="2400" b="0" dirty="0" smtClean="0">
                <a:solidFill>
                  <a:srgbClr val="002060"/>
                </a:solidFill>
              </a:rPr>
              <a:t> in jQuery core required to get some behavior working. This also avoids the need to manually </a:t>
            </a:r>
            <a:r>
              <a:rPr lang="en-IN" sz="2400" dirty="0" smtClean="0">
                <a:solidFill>
                  <a:srgbClr val="FFC000"/>
                </a:solidFill>
              </a:rPr>
              <a:t>interact with DOM APIs </a:t>
            </a:r>
            <a:r>
              <a:rPr lang="en-IN" sz="2400" b="0" dirty="0" smtClean="0">
                <a:solidFill>
                  <a:srgbClr val="002060"/>
                </a:solidFill>
              </a:rPr>
              <a:t>and maintain </a:t>
            </a:r>
            <a:r>
              <a:rPr lang="en-IN" sz="2400" dirty="0" smtClean="0">
                <a:solidFill>
                  <a:srgbClr val="FFC000"/>
                </a:solidFill>
              </a:rPr>
              <a:t>state variables</a:t>
            </a:r>
            <a:r>
              <a:rPr lang="en-IN" sz="2400" b="0" dirty="0" smtClean="0">
                <a:solidFill>
                  <a:srgbClr val="002060"/>
                </a:solidFill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IN" sz="2400" b="0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solidFill>
                  <a:srgbClr val="FFC000"/>
                </a:solidFill>
              </a:rPr>
              <a:t>Facade pattern </a:t>
            </a:r>
            <a:r>
              <a:rPr lang="en-IN" sz="2400" b="0" dirty="0" smtClean="0">
                <a:solidFill>
                  <a:srgbClr val="002060"/>
                </a:solidFill>
              </a:rPr>
              <a:t>both simplifies the </a:t>
            </a:r>
            <a:r>
              <a:rPr lang="en-IN" sz="2400" dirty="0" smtClean="0">
                <a:solidFill>
                  <a:srgbClr val="002060"/>
                </a:solidFill>
              </a:rPr>
              <a:t>interface of a class</a:t>
            </a:r>
            <a:r>
              <a:rPr lang="en-IN" sz="2400" b="0" dirty="0" smtClean="0">
                <a:solidFill>
                  <a:srgbClr val="002060"/>
                </a:solidFill>
              </a:rPr>
              <a:t> and it also </a:t>
            </a:r>
            <a:r>
              <a:rPr lang="en-IN" sz="2400" dirty="0" smtClean="0">
                <a:solidFill>
                  <a:srgbClr val="002060"/>
                </a:solidFill>
              </a:rPr>
              <a:t>decouples the class </a:t>
            </a:r>
            <a:r>
              <a:rPr lang="en-IN" sz="2400" b="0" dirty="0" smtClean="0">
                <a:solidFill>
                  <a:srgbClr val="002060"/>
                </a:solidFill>
              </a:rPr>
              <a:t>from the code that utilizes it. </a:t>
            </a:r>
            <a:endParaRPr lang="en-IN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88640"/>
            <a:ext cx="6172200" cy="725466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solidFill>
                  <a:srgbClr val="0070C0"/>
                </a:solidFill>
              </a:rPr>
              <a:t>Facade </a:t>
            </a:r>
            <a:r>
              <a:rPr lang="en-IN" sz="4000" dirty="0" smtClean="0">
                <a:solidFill>
                  <a:srgbClr val="0070C0"/>
                </a:solidFill>
              </a:rPr>
              <a:t>Pattern Example</a:t>
            </a:r>
            <a:endParaRPr lang="en-IN" sz="40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08720"/>
            <a:ext cx="6462464" cy="460851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b="0" dirty="0" smtClean="0">
                <a:solidFill>
                  <a:srgbClr val="002060"/>
                </a:solidFill>
              </a:rPr>
              <a:t>jQuery's</a:t>
            </a:r>
            <a:r>
              <a:rPr lang="en-IN" sz="2400" dirty="0" smtClean="0">
                <a:solidFill>
                  <a:srgbClr val="FFC000"/>
                </a:solidFill>
              </a:rPr>
              <a:t> $(document).ready(..). </a:t>
            </a:r>
            <a:r>
              <a:rPr lang="en-IN" sz="2400" b="0" dirty="0" smtClean="0">
                <a:solidFill>
                  <a:srgbClr val="002060"/>
                </a:solidFill>
              </a:rPr>
              <a:t>Internally, this is actually being powered by a method called </a:t>
            </a:r>
            <a:r>
              <a:rPr lang="en-IN" sz="2400" dirty="0" smtClean="0">
                <a:solidFill>
                  <a:srgbClr val="FFC000"/>
                </a:solidFill>
              </a:rPr>
              <a:t>bindReady()</a:t>
            </a:r>
            <a:r>
              <a:rPr lang="en-IN" sz="2400" b="0" dirty="0" smtClean="0">
                <a:solidFill>
                  <a:srgbClr val="002060"/>
                </a:solidFill>
              </a:rPr>
              <a:t>, which is doing this</a:t>
            </a:r>
            <a:r>
              <a:rPr lang="en-IN" sz="2400" b="0" dirty="0" smtClean="0">
                <a:solidFill>
                  <a:srgbClr val="002060"/>
                </a:solidFill>
              </a:rPr>
              <a:t>:</a:t>
            </a:r>
          </a:p>
          <a:p>
            <a:pPr>
              <a:buFont typeface="Wingdings" pitchFamily="2" charset="2"/>
              <a:buChar char="Ø"/>
            </a:pPr>
            <a:endParaRPr lang="en-IN" sz="2400" dirty="0">
              <a:solidFill>
                <a:srgbClr val="002060"/>
              </a:solidFill>
            </a:endParaRPr>
          </a:p>
        </p:txBody>
      </p:sp>
      <p:pic>
        <p:nvPicPr>
          <p:cNvPr id="4" name="Picture 3" descr="code-snapsh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3" y="2132857"/>
            <a:ext cx="6192689" cy="43496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88640"/>
            <a:ext cx="6172200" cy="725466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solidFill>
                  <a:srgbClr val="0070C0"/>
                </a:solidFill>
              </a:rPr>
              <a:t>Facade </a:t>
            </a:r>
            <a:r>
              <a:rPr lang="en-IN" sz="4000" dirty="0" smtClean="0">
                <a:solidFill>
                  <a:srgbClr val="0070C0"/>
                </a:solidFill>
              </a:rPr>
              <a:t>Pattern Diagram</a:t>
            </a:r>
            <a:endParaRPr lang="en-IN" sz="4000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10" y="1196752"/>
            <a:ext cx="6048722" cy="52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88640"/>
            <a:ext cx="6172200" cy="725466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solidFill>
                  <a:srgbClr val="0070C0"/>
                </a:solidFill>
              </a:rPr>
              <a:t>When To Use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268760"/>
            <a:ext cx="6462464" cy="460851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b="0" dirty="0" smtClean="0">
                <a:solidFill>
                  <a:srgbClr val="002060"/>
                </a:solidFill>
              </a:rPr>
              <a:t>There is a </a:t>
            </a:r>
            <a:r>
              <a:rPr lang="en-IN" sz="2400" dirty="0" smtClean="0">
                <a:solidFill>
                  <a:srgbClr val="FFC000"/>
                </a:solidFill>
              </a:rPr>
              <a:t>complex system </a:t>
            </a:r>
            <a:r>
              <a:rPr lang="en-IN" sz="2400" b="0" dirty="0" smtClean="0">
                <a:solidFill>
                  <a:srgbClr val="002060"/>
                </a:solidFill>
              </a:rPr>
              <a:t>and you need a </a:t>
            </a:r>
            <a:r>
              <a:rPr lang="en-IN" sz="2400" dirty="0" smtClean="0">
                <a:solidFill>
                  <a:srgbClr val="FFC000"/>
                </a:solidFill>
              </a:rPr>
              <a:t>simple interface to communicate </a:t>
            </a:r>
            <a:r>
              <a:rPr lang="en-IN" sz="2400" b="0" dirty="0" smtClean="0">
                <a:solidFill>
                  <a:srgbClr val="002060"/>
                </a:solidFill>
              </a:rPr>
              <a:t>with it</a:t>
            </a:r>
            <a:r>
              <a:rPr lang="en-IN" sz="2400" b="0" dirty="0" smtClean="0">
                <a:solidFill>
                  <a:srgbClr val="002060"/>
                </a:solidFill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IN" sz="2400" b="0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sz="2400" b="0" dirty="0" smtClean="0">
                <a:solidFill>
                  <a:srgbClr val="002060"/>
                </a:solidFill>
              </a:rPr>
              <a:t>The code is </a:t>
            </a:r>
            <a:r>
              <a:rPr lang="en-IN" sz="2400" dirty="0" smtClean="0">
                <a:solidFill>
                  <a:srgbClr val="FFC000"/>
                </a:solidFill>
              </a:rPr>
              <a:t>tightly coupled </a:t>
            </a:r>
            <a:r>
              <a:rPr lang="en-IN" sz="2400" b="0" dirty="0" smtClean="0">
                <a:solidFill>
                  <a:srgbClr val="002060"/>
                </a:solidFill>
              </a:rPr>
              <a:t>due to the client needing a wide knowledge of the system. The </a:t>
            </a:r>
            <a:r>
              <a:rPr lang="en-IN" sz="2400" dirty="0" smtClean="0">
                <a:solidFill>
                  <a:srgbClr val="FFC000"/>
                </a:solidFill>
              </a:rPr>
              <a:t>Facade pattern </a:t>
            </a:r>
            <a:r>
              <a:rPr lang="en-IN" sz="2400" b="0" dirty="0" smtClean="0">
                <a:solidFill>
                  <a:srgbClr val="002060"/>
                </a:solidFill>
              </a:rPr>
              <a:t>allows us to </a:t>
            </a:r>
            <a:r>
              <a:rPr lang="en-IN" sz="2400" dirty="0" smtClean="0">
                <a:solidFill>
                  <a:srgbClr val="FFC000"/>
                </a:solidFill>
              </a:rPr>
              <a:t>reduce the coupling between components</a:t>
            </a:r>
            <a:r>
              <a:rPr lang="en-IN" sz="2400" b="0" dirty="0" smtClean="0">
                <a:solidFill>
                  <a:srgbClr val="002060"/>
                </a:solidFill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IN" sz="2400" b="0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sz="2400" b="0" dirty="0" smtClean="0">
                <a:solidFill>
                  <a:srgbClr val="002060"/>
                </a:solidFill>
              </a:rPr>
              <a:t>The system need an entry point to </a:t>
            </a:r>
            <a:r>
              <a:rPr lang="en-IN" sz="2400" dirty="0" smtClean="0">
                <a:solidFill>
                  <a:srgbClr val="FFC000"/>
                </a:solidFill>
              </a:rPr>
              <a:t>each level of layered software</a:t>
            </a:r>
            <a:r>
              <a:rPr lang="en-IN" sz="2400" b="0" dirty="0" smtClean="0">
                <a:solidFill>
                  <a:srgbClr val="002060"/>
                </a:solidFill>
              </a:rPr>
              <a:t>.</a:t>
            </a:r>
            <a:endParaRPr lang="en-IN" sz="2400" b="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88640"/>
            <a:ext cx="6172200" cy="725466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solidFill>
                  <a:srgbClr val="0070C0"/>
                </a:solidFill>
              </a:rPr>
              <a:t>advantages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268760"/>
            <a:ext cx="6462464" cy="4608512"/>
          </a:xfrm>
        </p:spPr>
        <p:txBody>
          <a:bodyPr>
            <a:noAutofit/>
          </a:bodyPr>
          <a:lstStyle/>
          <a:p>
            <a:r>
              <a:rPr lang="en-IN" sz="2400" b="0" dirty="0" smtClean="0">
                <a:solidFill>
                  <a:srgbClr val="002060"/>
                </a:solidFill>
              </a:rPr>
              <a:t>The code is </a:t>
            </a:r>
            <a:r>
              <a:rPr lang="en-IN" sz="2400" dirty="0" smtClean="0">
                <a:solidFill>
                  <a:srgbClr val="FFC000"/>
                </a:solidFill>
              </a:rPr>
              <a:t>easier to use</a:t>
            </a:r>
            <a:r>
              <a:rPr lang="en-IN" sz="2400" dirty="0" smtClean="0">
                <a:solidFill>
                  <a:srgbClr val="002060"/>
                </a:solidFill>
              </a:rPr>
              <a:t>, </a:t>
            </a:r>
            <a:r>
              <a:rPr lang="en-IN" sz="2400" dirty="0" smtClean="0">
                <a:solidFill>
                  <a:srgbClr val="FFC000"/>
                </a:solidFill>
              </a:rPr>
              <a:t>understand</a:t>
            </a:r>
            <a:r>
              <a:rPr lang="en-IN" sz="2400" dirty="0" smtClean="0">
                <a:solidFill>
                  <a:srgbClr val="002060"/>
                </a:solidFill>
              </a:rPr>
              <a:t>, and test</a:t>
            </a:r>
            <a:r>
              <a:rPr lang="en-IN" sz="2400" b="0" dirty="0" smtClean="0">
                <a:solidFill>
                  <a:srgbClr val="002060"/>
                </a:solidFill>
              </a:rPr>
              <a:t> since the facade simplifies the interface</a:t>
            </a:r>
            <a:r>
              <a:rPr lang="en-IN" sz="2400" b="0" dirty="0" smtClean="0">
                <a:solidFill>
                  <a:srgbClr val="002060"/>
                </a:solidFill>
              </a:rPr>
              <a:t>.</a:t>
            </a:r>
          </a:p>
          <a:p>
            <a:endParaRPr lang="en-IN" sz="2400" b="0" dirty="0" smtClean="0">
              <a:solidFill>
                <a:srgbClr val="002060"/>
              </a:solidFill>
            </a:endParaRPr>
          </a:p>
          <a:p>
            <a:r>
              <a:rPr lang="en-IN" sz="2400" dirty="0" smtClean="0">
                <a:solidFill>
                  <a:srgbClr val="002060"/>
                </a:solidFill>
              </a:rPr>
              <a:t>Clean code</a:t>
            </a:r>
            <a:r>
              <a:rPr lang="en-IN" sz="2400" b="0" dirty="0" smtClean="0">
                <a:solidFill>
                  <a:srgbClr val="002060"/>
                </a:solidFill>
              </a:rPr>
              <a:t> because the client/context does not use a complex interface and the system is more </a:t>
            </a:r>
            <a:r>
              <a:rPr lang="en-IN" sz="2400" dirty="0" smtClean="0">
                <a:solidFill>
                  <a:srgbClr val="002060"/>
                </a:solidFill>
              </a:rPr>
              <a:t>flexible and reusable</a:t>
            </a:r>
            <a:r>
              <a:rPr lang="en-IN" sz="2400" b="0" dirty="0" smtClean="0">
                <a:solidFill>
                  <a:srgbClr val="002060"/>
                </a:solidFill>
              </a:rPr>
              <a:t>.</a:t>
            </a:r>
            <a:endParaRPr lang="en-IN" sz="2400" b="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88640"/>
            <a:ext cx="6172200" cy="725466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solidFill>
                  <a:srgbClr val="0070C0"/>
                </a:solidFill>
              </a:rPr>
              <a:t>Useful Resources</a:t>
            </a:r>
            <a:endParaRPr lang="en-IN" sz="4000" dirty="0" smtClean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268760"/>
            <a:ext cx="6462464" cy="4608512"/>
          </a:xfrm>
        </p:spPr>
        <p:txBody>
          <a:bodyPr>
            <a:noAutofit/>
          </a:bodyPr>
          <a:lstStyle/>
          <a:p>
            <a:r>
              <a:rPr lang="en-IN" sz="2400" b="0" dirty="0" smtClean="0">
                <a:solidFill>
                  <a:srgbClr val="002060"/>
                </a:solidFill>
                <a:hlinkClick r:id="rId2"/>
              </a:rPr>
              <a:t>https://www.patterns.dev/posts/classic-design-patterns/#</a:t>
            </a:r>
            <a:r>
              <a:rPr lang="en-IN" sz="2400" b="0" dirty="0" smtClean="0">
                <a:solidFill>
                  <a:srgbClr val="002060"/>
                </a:solidFill>
                <a:hlinkClick r:id="rId2"/>
              </a:rPr>
              <a:t>facadepatternjavascript</a:t>
            </a:r>
            <a:endParaRPr lang="en-IN" sz="2400" b="0" dirty="0" smtClean="0">
              <a:solidFill>
                <a:srgbClr val="002060"/>
              </a:solidFill>
            </a:endParaRPr>
          </a:p>
          <a:p>
            <a:endParaRPr lang="en-IN" sz="2400" b="0" dirty="0" smtClean="0">
              <a:solidFill>
                <a:srgbClr val="002060"/>
              </a:solidFill>
            </a:endParaRPr>
          </a:p>
          <a:p>
            <a:r>
              <a:rPr lang="en-IN" sz="2400" b="0" dirty="0" smtClean="0">
                <a:solidFill>
                  <a:srgbClr val="002060"/>
                </a:solidFill>
                <a:hlinkClick r:id="rId3"/>
              </a:rPr>
              <a:t>https://</a:t>
            </a:r>
            <a:r>
              <a:rPr lang="en-IN" sz="2400" b="0" dirty="0" smtClean="0">
                <a:solidFill>
                  <a:srgbClr val="002060"/>
                </a:solidFill>
                <a:hlinkClick r:id="rId3"/>
              </a:rPr>
              <a:t>www.dofactory.com/javascript/design-patterns/facade</a:t>
            </a:r>
            <a:endParaRPr lang="en-IN" sz="2400" b="0" dirty="0" smtClean="0">
              <a:solidFill>
                <a:srgbClr val="002060"/>
              </a:solidFill>
            </a:endParaRPr>
          </a:p>
          <a:p>
            <a:endParaRPr lang="en-IN" sz="2400" b="0" dirty="0" smtClean="0">
              <a:solidFill>
                <a:srgbClr val="002060"/>
              </a:solidFill>
            </a:endParaRPr>
          </a:p>
          <a:p>
            <a:r>
              <a:rPr lang="en-IN" sz="2400" b="0" dirty="0" smtClean="0">
                <a:solidFill>
                  <a:srgbClr val="002060"/>
                </a:solidFill>
                <a:hlinkClick r:id="rId4"/>
              </a:rPr>
              <a:t>https://</a:t>
            </a:r>
            <a:r>
              <a:rPr lang="en-IN" sz="2400" b="0" dirty="0" smtClean="0">
                <a:solidFill>
                  <a:srgbClr val="002060"/>
                </a:solidFill>
                <a:hlinkClick r:id="rId4"/>
              </a:rPr>
              <a:t>www.oreilly.com/library/view/learning-javascript-design/9781449334840/ch09s09.html</a:t>
            </a:r>
            <a:endParaRPr lang="en-IN" sz="2400" b="0" dirty="0" smtClean="0">
              <a:solidFill>
                <a:srgbClr val="002060"/>
              </a:solidFill>
            </a:endParaRPr>
          </a:p>
          <a:p>
            <a:endParaRPr lang="en-IN" sz="2400" b="0" dirty="0" smtClean="0">
              <a:solidFill>
                <a:srgbClr val="002060"/>
              </a:solidFill>
            </a:endParaRPr>
          </a:p>
          <a:p>
            <a:r>
              <a:rPr lang="en-IN" sz="2400" b="0" dirty="0" smtClean="0">
                <a:solidFill>
                  <a:srgbClr val="002060"/>
                </a:solidFill>
                <a:hlinkClick r:id="rId5"/>
              </a:rPr>
              <a:t>https://</a:t>
            </a:r>
            <a:r>
              <a:rPr lang="en-IN" sz="2400" b="0" dirty="0" smtClean="0">
                <a:solidFill>
                  <a:srgbClr val="002060"/>
                </a:solidFill>
                <a:hlinkClick r:id="rId5"/>
              </a:rPr>
              <a:t>dev.to/tomekbuszewski/facade-pattern-in-javascript-3on4</a:t>
            </a:r>
            <a:endParaRPr lang="en-IN" sz="2400" b="0" dirty="0" smtClean="0">
              <a:solidFill>
                <a:srgbClr val="002060"/>
              </a:solidFill>
            </a:endParaRPr>
          </a:p>
          <a:p>
            <a:endParaRPr lang="en-IN" sz="2400" b="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79</TotalTime>
  <Words>167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Oriel</vt:lpstr>
      <vt:lpstr>Facade Design Pattern</vt:lpstr>
      <vt:lpstr>Facade Design Pattern</vt:lpstr>
      <vt:lpstr>Facade Pattern Example</vt:lpstr>
      <vt:lpstr>Facade Pattern Diagram</vt:lpstr>
      <vt:lpstr>When To Use</vt:lpstr>
      <vt:lpstr>advantages</vt:lpstr>
      <vt:lpstr>Useful Resources</vt:lpstr>
    </vt:vector>
  </TitlesOfParts>
  <Company>Essilor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Facade Design Pattern</dc:title>
  <dc:creator>SHANKARG</dc:creator>
  <cp:lastModifiedBy>SHANKARG</cp:lastModifiedBy>
  <cp:revision>12</cp:revision>
  <dcterms:created xsi:type="dcterms:W3CDTF">2022-05-19T03:32:03Z</dcterms:created>
  <dcterms:modified xsi:type="dcterms:W3CDTF">2022-05-19T04:51:48Z</dcterms:modified>
</cp:coreProperties>
</file>