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63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EB3D3-90AC-4AA7-A91F-52221DF106E4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A1B73-C924-48FA-99D4-1933BB14C67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EB3D3-90AC-4AA7-A91F-52221DF106E4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A1B73-C924-48FA-99D4-1933BB14C6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EB3D3-90AC-4AA7-A91F-52221DF106E4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A1B73-C924-48FA-99D4-1933BB14C6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EB3D3-90AC-4AA7-A91F-52221DF106E4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A1B73-C924-48FA-99D4-1933BB14C6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EB3D3-90AC-4AA7-A91F-52221DF106E4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A1B73-C924-48FA-99D4-1933BB14C67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EB3D3-90AC-4AA7-A91F-52221DF106E4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A1B73-C924-48FA-99D4-1933BB14C6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EB3D3-90AC-4AA7-A91F-52221DF106E4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A1B73-C924-48FA-99D4-1933BB14C6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EB3D3-90AC-4AA7-A91F-52221DF106E4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A1B73-C924-48FA-99D4-1933BB14C6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EB3D3-90AC-4AA7-A91F-52221DF106E4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A1B73-C924-48FA-99D4-1933BB14C67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EB3D3-90AC-4AA7-A91F-52221DF106E4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A1B73-C924-48FA-99D4-1933BB14C6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EB3D3-90AC-4AA7-A91F-52221DF106E4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A1B73-C924-48FA-99D4-1933BB14C67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E7EB3D3-90AC-4AA7-A91F-52221DF106E4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89A1B73-C924-48FA-99D4-1933BB14C67E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terns.dev/posts/classic-design-patterns/#detailflyweight" TargetMode="External"/><Relationship Id="rId2" Type="http://schemas.openxmlformats.org/officeDocument/2006/relationships/hyperlink" Target="https://www.oreilly.com/library/view/learning-javascript-design/9781449334840/ch09s18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ofactory.com/javascript/design-patterns/flyweigh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77934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Flyweight Design Pattern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340768"/>
            <a:ext cx="7406640" cy="46805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70C0"/>
                </a:solidFill>
              </a:rPr>
              <a:t>The </a:t>
            </a:r>
            <a:r>
              <a:rPr lang="en-IN" sz="2400" b="1" dirty="0" smtClean="0">
                <a:solidFill>
                  <a:srgbClr val="FF0000"/>
                </a:solidFill>
              </a:rPr>
              <a:t>Flyweight pattern </a:t>
            </a:r>
            <a:r>
              <a:rPr lang="en-IN" sz="2400" dirty="0" smtClean="0">
                <a:solidFill>
                  <a:srgbClr val="0070C0"/>
                </a:solidFill>
              </a:rPr>
              <a:t>is a classical structural solution for optimizing code that is repetitive, slow, and inefficiently shares data</a:t>
            </a:r>
            <a:r>
              <a:rPr lang="en-IN" sz="2400" dirty="0" smtClean="0">
                <a:solidFill>
                  <a:srgbClr val="0070C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70C0"/>
                </a:solidFill>
              </a:rPr>
              <a:t>It </a:t>
            </a:r>
            <a:r>
              <a:rPr lang="en-IN" sz="2400" dirty="0" smtClean="0">
                <a:solidFill>
                  <a:srgbClr val="0070C0"/>
                </a:solidFill>
              </a:rPr>
              <a:t>aims to </a:t>
            </a:r>
            <a:r>
              <a:rPr lang="en-IN" sz="2400" b="1" dirty="0" smtClean="0">
                <a:solidFill>
                  <a:srgbClr val="FF0000"/>
                </a:solidFill>
              </a:rPr>
              <a:t>minimize the use of memory </a:t>
            </a:r>
            <a:r>
              <a:rPr lang="en-IN" sz="2400" dirty="0" smtClean="0">
                <a:solidFill>
                  <a:srgbClr val="0070C0"/>
                </a:solidFill>
              </a:rPr>
              <a:t>in an application by sharing as much data as possible with related objects (e.g </a:t>
            </a:r>
            <a:r>
              <a:rPr lang="en-IN" sz="2400" b="1" dirty="0" smtClean="0">
                <a:solidFill>
                  <a:srgbClr val="0070C0"/>
                </a:solidFill>
              </a:rPr>
              <a:t>application configuration</a:t>
            </a:r>
            <a:r>
              <a:rPr lang="en-IN" sz="2400" dirty="0" smtClean="0">
                <a:solidFill>
                  <a:srgbClr val="0070C0"/>
                </a:solidFill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state</a:t>
            </a:r>
            <a:r>
              <a:rPr lang="en-IN" sz="2400" dirty="0" smtClean="0">
                <a:solidFill>
                  <a:srgbClr val="0070C0"/>
                </a:solidFill>
              </a:rPr>
              <a:t>, and so on</a:t>
            </a:r>
            <a:r>
              <a:rPr lang="en-IN" sz="2400" dirty="0" smtClean="0">
                <a:solidFill>
                  <a:srgbClr val="0070C0"/>
                </a:solidFill>
              </a:rPr>
              <a:t>).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70C0"/>
                </a:solidFill>
              </a:rPr>
              <a:t>The pattern was first conceived by </a:t>
            </a:r>
            <a:r>
              <a:rPr lang="en-IN" sz="2400" b="1" dirty="0" smtClean="0">
                <a:solidFill>
                  <a:srgbClr val="FF0000"/>
                </a:solidFill>
              </a:rPr>
              <a:t>Paul Calder </a:t>
            </a:r>
            <a:r>
              <a:rPr lang="en-IN" sz="2400" dirty="0" smtClean="0">
                <a:solidFill>
                  <a:srgbClr val="0070C0"/>
                </a:solidFill>
              </a:rPr>
              <a:t>and </a:t>
            </a:r>
            <a:r>
              <a:rPr lang="en-IN" sz="2400" b="1" dirty="0" smtClean="0">
                <a:solidFill>
                  <a:srgbClr val="FF0000"/>
                </a:solidFill>
              </a:rPr>
              <a:t>Mark Linton </a:t>
            </a:r>
            <a:r>
              <a:rPr lang="en-IN" sz="2400" dirty="0" smtClean="0">
                <a:solidFill>
                  <a:srgbClr val="0070C0"/>
                </a:solidFill>
              </a:rPr>
              <a:t>in </a:t>
            </a:r>
            <a:r>
              <a:rPr lang="en-IN" sz="2400" dirty="0" smtClean="0">
                <a:solidFill>
                  <a:srgbClr val="0070C0"/>
                </a:solidFill>
              </a:rPr>
              <a:t>1990.</a:t>
            </a:r>
            <a:endParaRPr lang="en-IN" sz="24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6093296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</a:rPr>
              <a:t>@ShankaragoudaG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77934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Usage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340768"/>
            <a:ext cx="7406640" cy="46805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The first is at the </a:t>
            </a:r>
            <a:r>
              <a:rPr lang="en-IN" sz="2400" b="1" dirty="0" smtClean="0">
                <a:solidFill>
                  <a:srgbClr val="FF0000"/>
                </a:solidFill>
              </a:rPr>
              <a:t>data-layer</a:t>
            </a:r>
            <a:r>
              <a:rPr lang="en-IN" sz="2400" dirty="0" smtClean="0"/>
              <a:t>, </a:t>
            </a:r>
            <a:r>
              <a:rPr lang="en-IN" sz="2400" dirty="0" smtClean="0">
                <a:solidFill>
                  <a:srgbClr val="00B0F0"/>
                </a:solidFill>
              </a:rPr>
              <a:t>where we deal with the concept of </a:t>
            </a:r>
            <a:r>
              <a:rPr lang="en-IN" sz="2400" b="1" dirty="0" smtClean="0">
                <a:solidFill>
                  <a:srgbClr val="FF0000"/>
                </a:solidFill>
              </a:rPr>
              <a:t>sharing data between large quantities </a:t>
            </a:r>
            <a:r>
              <a:rPr lang="en-IN" sz="2400" dirty="0" smtClean="0">
                <a:solidFill>
                  <a:srgbClr val="00B0F0"/>
                </a:solidFill>
              </a:rPr>
              <a:t>of similar </a:t>
            </a:r>
            <a:r>
              <a:rPr lang="en-IN" sz="2400" b="1" dirty="0" smtClean="0">
                <a:solidFill>
                  <a:srgbClr val="FF0000"/>
                </a:solidFill>
              </a:rPr>
              <a:t>objects stored in memory</a:t>
            </a:r>
            <a:r>
              <a:rPr lang="en-IN" sz="2400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The second is at the </a:t>
            </a:r>
            <a:r>
              <a:rPr lang="en-IN" sz="2400" b="1" dirty="0" smtClean="0">
                <a:solidFill>
                  <a:srgbClr val="FF0000"/>
                </a:solidFill>
              </a:rPr>
              <a:t>DOM-layer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where the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Flyweight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can be used as a </a:t>
            </a:r>
            <a:r>
              <a:rPr lang="en-IN" sz="2400" b="1" dirty="0" smtClean="0">
                <a:solidFill>
                  <a:srgbClr val="FF0000"/>
                </a:solidFill>
              </a:rPr>
              <a:t>central event-manager </a:t>
            </a:r>
            <a:r>
              <a:rPr lang="en-IN" sz="2400" dirty="0" smtClean="0">
                <a:solidFill>
                  <a:srgbClr val="00B0F0"/>
                </a:solidFill>
              </a:rPr>
              <a:t>to avoid attaching event handlers to </a:t>
            </a:r>
            <a:r>
              <a:rPr lang="en-IN" sz="2400" b="1" dirty="0" smtClean="0">
                <a:solidFill>
                  <a:srgbClr val="FF0000"/>
                </a:solidFill>
              </a:rPr>
              <a:t>every child element in a parent container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we wish to have some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similar behavior</a:t>
            </a:r>
            <a:r>
              <a:rPr lang="en-IN" sz="2400" dirty="0" smtClean="0"/>
              <a:t>.</a:t>
            </a:r>
            <a:endParaRPr lang="en-IN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77934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Flyweight Pattern States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340768"/>
            <a:ext cx="7406640" cy="46805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0000"/>
                </a:solidFill>
              </a:rPr>
              <a:t> Intrinsic </a:t>
            </a:r>
            <a:r>
              <a:rPr lang="en-IN" sz="2400" b="1" dirty="0" smtClean="0">
                <a:solidFill>
                  <a:srgbClr val="FF0000"/>
                </a:solidFill>
              </a:rPr>
              <a:t>state </a:t>
            </a:r>
            <a:r>
              <a:rPr lang="en-IN" sz="2400" dirty="0" smtClean="0">
                <a:solidFill>
                  <a:srgbClr val="00B0F0"/>
                </a:solidFill>
              </a:rPr>
              <a:t>information </a:t>
            </a:r>
            <a:r>
              <a:rPr lang="en-IN" sz="2400" dirty="0" smtClean="0">
                <a:solidFill>
                  <a:srgbClr val="00B0F0"/>
                </a:solidFill>
              </a:rPr>
              <a:t>may be required by </a:t>
            </a:r>
            <a:r>
              <a:rPr lang="en-IN" sz="2400" b="1" dirty="0" smtClean="0">
                <a:solidFill>
                  <a:srgbClr val="FF0000"/>
                </a:solidFill>
              </a:rPr>
              <a:t>internal methods</a:t>
            </a:r>
            <a:r>
              <a:rPr lang="en-IN" sz="2400" b="1" dirty="0" smtClean="0">
                <a:solidFill>
                  <a:srgbClr val="00B0F0"/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in our objects which they absolutely cannot function without. </a:t>
            </a:r>
            <a:endParaRPr lang="en-IN" sz="24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/>
          </a:p>
          <a:p>
            <a:pPr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0000"/>
                </a:solidFill>
              </a:rPr>
              <a:t>Extrinsic </a:t>
            </a:r>
            <a:r>
              <a:rPr lang="en-IN" sz="2400" b="1" dirty="0" smtClean="0">
                <a:solidFill>
                  <a:srgbClr val="FF0000"/>
                </a:solidFill>
              </a:rPr>
              <a:t>state </a:t>
            </a:r>
            <a:r>
              <a:rPr lang="en-IN" sz="2400" dirty="0" smtClean="0">
                <a:solidFill>
                  <a:srgbClr val="00B0F0"/>
                </a:solidFill>
              </a:rPr>
              <a:t>information </a:t>
            </a:r>
            <a:r>
              <a:rPr lang="en-IN" sz="2400" dirty="0" smtClean="0">
                <a:solidFill>
                  <a:srgbClr val="00B0F0"/>
                </a:solidFill>
              </a:rPr>
              <a:t>can however be </a:t>
            </a:r>
            <a:r>
              <a:rPr lang="en-IN" sz="2400" b="1" dirty="0" smtClean="0">
                <a:solidFill>
                  <a:srgbClr val="FF0000"/>
                </a:solidFill>
              </a:rPr>
              <a:t>removed and stored externally</a:t>
            </a:r>
            <a:r>
              <a:rPr lang="en-IN" sz="2400" dirty="0" smtClean="0"/>
              <a:t>.</a:t>
            </a:r>
            <a:endParaRPr lang="en-IN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77934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Example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340768"/>
            <a:ext cx="7406640" cy="46805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0000"/>
                </a:solidFill>
              </a:rPr>
              <a:t>Flyweight Pattern </a:t>
            </a:r>
            <a:r>
              <a:rPr lang="en-IN" sz="2400" dirty="0" smtClean="0">
                <a:solidFill>
                  <a:srgbClr val="00B0F0"/>
                </a:solidFill>
              </a:rPr>
              <a:t>is within the </a:t>
            </a:r>
            <a:r>
              <a:rPr lang="en-IN" sz="2400" b="1" dirty="0" smtClean="0">
                <a:solidFill>
                  <a:srgbClr val="FF0000"/>
                </a:solidFill>
              </a:rPr>
              <a:t>JavaScript engine </a:t>
            </a:r>
            <a:r>
              <a:rPr lang="en-IN" sz="2400" dirty="0" smtClean="0">
                <a:solidFill>
                  <a:srgbClr val="00B0F0"/>
                </a:solidFill>
              </a:rPr>
              <a:t>itself which maintains a list of immutable strings that are shared across the application</a:t>
            </a:r>
            <a:r>
              <a:rPr lang="en-IN" sz="2400" dirty="0" smtClean="0">
                <a:solidFill>
                  <a:srgbClr val="00B0F0"/>
                </a:solidFill>
              </a:rPr>
              <a:t>.</a:t>
            </a:r>
          </a:p>
          <a:p>
            <a:endParaRPr lang="en-IN" sz="24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Other examples include </a:t>
            </a:r>
            <a:r>
              <a:rPr lang="en-IN" sz="2400" b="1" dirty="0" smtClean="0">
                <a:solidFill>
                  <a:srgbClr val="FF0000"/>
                </a:solidFill>
              </a:rPr>
              <a:t>characters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and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line-styles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in a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word processor</a:t>
            </a:r>
            <a:r>
              <a:rPr lang="en-IN" sz="2400" dirty="0" smtClean="0">
                <a:solidFill>
                  <a:srgbClr val="00B0F0"/>
                </a:solidFill>
              </a:rPr>
              <a:t>, or </a:t>
            </a:r>
            <a:r>
              <a:rPr lang="en-IN" sz="2400" b="1" dirty="0" smtClean="0">
                <a:solidFill>
                  <a:srgbClr val="FF0000"/>
                </a:solidFill>
              </a:rPr>
              <a:t>'digit receivers'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in a public switched telephone network application. You will find flyweights mostly in utility type applications </a:t>
            </a:r>
            <a:r>
              <a:rPr lang="en-IN" sz="2400" dirty="0" smtClean="0"/>
              <a:t>such as </a:t>
            </a:r>
            <a:r>
              <a:rPr lang="en-IN" sz="2400" b="1" dirty="0" smtClean="0">
                <a:solidFill>
                  <a:srgbClr val="FF0000"/>
                </a:solidFill>
              </a:rPr>
              <a:t>word processors, graphics programs, and network apps; </a:t>
            </a:r>
            <a:r>
              <a:rPr lang="en-IN" sz="2400" dirty="0" smtClean="0">
                <a:solidFill>
                  <a:srgbClr val="00B0F0"/>
                </a:solidFill>
              </a:rPr>
              <a:t>they are </a:t>
            </a:r>
            <a:r>
              <a:rPr lang="en-IN" sz="2400" dirty="0" smtClean="0">
                <a:solidFill>
                  <a:srgbClr val="00B0F0"/>
                </a:solidFill>
              </a:rPr>
              <a:t>less often used in data-driven business type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77934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Flyweight Pattern Diagram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866" y="1628800"/>
            <a:ext cx="6976566" cy="384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77934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Participants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340768"/>
            <a:ext cx="7406640" cy="4680520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Client</a:t>
            </a:r>
            <a:r>
              <a:rPr lang="en-IN" dirty="0" smtClean="0"/>
              <a:t>:</a:t>
            </a:r>
            <a:endParaRPr lang="en-IN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600" dirty="0" smtClean="0">
                <a:solidFill>
                  <a:srgbClr val="00B0F0"/>
                </a:solidFill>
              </a:rPr>
              <a:t>calls into FlyweightFactory to obtain flyweight objects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FlyweightFactory:</a:t>
            </a:r>
            <a:endParaRPr lang="en-IN" b="1" dirty="0" smtClean="0">
              <a:solidFill>
                <a:srgbClr val="FF0000"/>
              </a:solidFill>
            </a:endParaRPr>
          </a:p>
          <a:p>
            <a:pPr lvl="1" algn="l">
              <a:buFont typeface="Wingdings" pitchFamily="2" charset="2"/>
              <a:buChar char="v"/>
            </a:pPr>
            <a:r>
              <a:rPr lang="en-IN" sz="2600" dirty="0" smtClean="0">
                <a:solidFill>
                  <a:srgbClr val="00B0F0"/>
                </a:solidFill>
              </a:rPr>
              <a:t>creates and manages flyweight objects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600" dirty="0" smtClean="0">
                <a:solidFill>
                  <a:srgbClr val="00B0F0"/>
                </a:solidFill>
              </a:rPr>
              <a:t>if requested, and a flyweight does not exist, it will create one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600" dirty="0" smtClean="0">
                <a:solidFill>
                  <a:srgbClr val="00B0F0"/>
                </a:solidFill>
              </a:rPr>
              <a:t>stores newly created flyweights for future requests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Flyweight:</a:t>
            </a:r>
            <a:endParaRPr lang="en-IN" b="1" dirty="0" smtClean="0">
              <a:solidFill>
                <a:srgbClr val="FF0000"/>
              </a:solidFill>
            </a:endParaRPr>
          </a:p>
          <a:p>
            <a:pPr lvl="1" algn="l">
              <a:buFont typeface="Wingdings" pitchFamily="2" charset="2"/>
              <a:buChar char="v"/>
            </a:pPr>
            <a:r>
              <a:rPr lang="en-IN" sz="2600" dirty="0" smtClean="0">
                <a:solidFill>
                  <a:srgbClr val="00B0F0"/>
                </a:solidFill>
              </a:rPr>
              <a:t>maintains intrinsic data to be shared across the application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16632"/>
            <a:ext cx="7406640" cy="77934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B050"/>
                </a:solidFill>
              </a:rPr>
              <a:t>Example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Picture 3" descr="code-snap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7" y="908720"/>
            <a:ext cx="3888432" cy="5877272"/>
          </a:xfrm>
          <a:prstGeom prst="rect">
            <a:avLst/>
          </a:prstGeom>
        </p:spPr>
      </p:pic>
      <p:pic>
        <p:nvPicPr>
          <p:cNvPr id="5" name="Picture 4" descr="code-snapsh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864096"/>
            <a:ext cx="3862074" cy="58052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77934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B050"/>
                </a:solidFill>
              </a:rPr>
              <a:t>Useful Resoucres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340768"/>
            <a:ext cx="7406640" cy="46805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70C0"/>
                </a:solidFill>
                <a:hlinkClick r:id="rId2"/>
              </a:rPr>
              <a:t>https://</a:t>
            </a:r>
            <a:r>
              <a:rPr lang="en-IN" sz="2400" dirty="0" smtClean="0">
                <a:solidFill>
                  <a:srgbClr val="0070C0"/>
                </a:solidFill>
                <a:hlinkClick r:id="rId2"/>
              </a:rPr>
              <a:t>www.oreilly.com/library/view/learning-javascript-design/9781449334840/ch09s18.html</a:t>
            </a:r>
            <a:endParaRPr lang="en-IN" sz="24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70C0"/>
                </a:solidFill>
                <a:hlinkClick r:id="rId3"/>
              </a:rPr>
              <a:t>https://www.patterns.dev/posts/classic-design-patterns/#</a:t>
            </a:r>
            <a:r>
              <a:rPr lang="en-IN" sz="2400" dirty="0" smtClean="0">
                <a:solidFill>
                  <a:srgbClr val="0070C0"/>
                </a:solidFill>
                <a:hlinkClick r:id="rId3"/>
              </a:rPr>
              <a:t>detailflyweight</a:t>
            </a:r>
            <a:endParaRPr lang="en-IN" sz="24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70C0"/>
                </a:solidFill>
                <a:hlinkClick r:id="rId4"/>
              </a:rPr>
              <a:t>https://</a:t>
            </a:r>
            <a:r>
              <a:rPr lang="en-IN" sz="2400" dirty="0" smtClean="0">
                <a:solidFill>
                  <a:srgbClr val="0070C0"/>
                </a:solidFill>
                <a:hlinkClick r:id="rId4"/>
              </a:rPr>
              <a:t>www.dofactory.com/javascript/design-patterns/flyweight</a:t>
            </a:r>
            <a:endParaRPr lang="en-IN" sz="24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75</TotalTime>
  <Words>284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Flyweight Design Pattern</vt:lpstr>
      <vt:lpstr>Usage</vt:lpstr>
      <vt:lpstr>Flyweight Pattern States</vt:lpstr>
      <vt:lpstr>Example</vt:lpstr>
      <vt:lpstr>Flyweight Pattern Diagram</vt:lpstr>
      <vt:lpstr>Participants</vt:lpstr>
      <vt:lpstr>Example</vt:lpstr>
      <vt:lpstr>Useful Resoucres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Flyweight Design Pattern</dc:title>
  <dc:creator>SHANKARG</dc:creator>
  <cp:lastModifiedBy>SHANKARG</cp:lastModifiedBy>
  <cp:revision>18</cp:revision>
  <dcterms:created xsi:type="dcterms:W3CDTF">2022-05-25T03:43:45Z</dcterms:created>
  <dcterms:modified xsi:type="dcterms:W3CDTF">2022-05-25T04:59:25Z</dcterms:modified>
</cp:coreProperties>
</file>