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ED34D3-EE12-486A-A81A-761F31710CBF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E0DAB5-79B5-4EB3-BF0D-1D6699AA2EE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terns.dev/posts/proxy-pattern/" TargetMode="External"/><Relationship Id="rId2" Type="http://schemas.openxmlformats.org/officeDocument/2006/relationships/hyperlink" Target="https://www.dofactory.com/javascript/design-patterns/prox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cative.io/collection/page/5429798910296064/5725579815944192/62666910937907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Proxy Design Pattern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0341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proxy pattern</a:t>
            </a:r>
            <a:r>
              <a:rPr lang="en-IN" sz="2400" dirty="0" smtClean="0">
                <a:solidFill>
                  <a:srgbClr val="00B0F0"/>
                </a:solidFill>
              </a:rPr>
              <a:t> is a </a:t>
            </a:r>
            <a:r>
              <a:rPr lang="en-IN" sz="2400" u="sng" dirty="0" smtClean="0">
                <a:solidFill>
                  <a:srgbClr val="FF0000"/>
                </a:solidFill>
              </a:rPr>
              <a:t>structural pattern </a:t>
            </a:r>
            <a:r>
              <a:rPr lang="en-IN" sz="2400" dirty="0" smtClean="0">
                <a:solidFill>
                  <a:srgbClr val="00B0F0"/>
                </a:solidFill>
              </a:rPr>
              <a:t>that creates a </a:t>
            </a:r>
            <a:r>
              <a:rPr lang="en-IN" sz="2400" u="sng" dirty="0" smtClean="0">
                <a:solidFill>
                  <a:srgbClr val="FF0000"/>
                </a:solidFill>
              </a:rPr>
              <a:t>proxy object.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</a:t>
            </a:r>
            <a:r>
              <a:rPr lang="en-IN" sz="2400" dirty="0" smtClean="0">
                <a:solidFill>
                  <a:srgbClr val="00B0F0"/>
                </a:solidFill>
              </a:rPr>
              <a:t> </a:t>
            </a:r>
            <a:r>
              <a:rPr lang="en-IN" sz="2400" u="sng" dirty="0" smtClean="0">
                <a:solidFill>
                  <a:srgbClr val="FF0000"/>
                </a:solidFill>
              </a:rPr>
              <a:t>Proxy pattern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provides a </a:t>
            </a:r>
            <a:r>
              <a:rPr lang="en-IN" sz="2400" u="sng" dirty="0" smtClean="0">
                <a:solidFill>
                  <a:srgbClr val="FF0000"/>
                </a:solidFill>
              </a:rPr>
              <a:t>surrogate</a:t>
            </a:r>
            <a:r>
              <a:rPr lang="en-IN" sz="2400" dirty="0" smtClean="0">
                <a:solidFill>
                  <a:srgbClr val="00B0F0"/>
                </a:solidFill>
              </a:rPr>
              <a:t> or </a:t>
            </a:r>
            <a:r>
              <a:rPr lang="en-IN" sz="2400" u="sng" dirty="0" smtClean="0">
                <a:solidFill>
                  <a:srgbClr val="FF0000"/>
                </a:solidFill>
              </a:rPr>
              <a:t>placeholder</a:t>
            </a:r>
            <a:r>
              <a:rPr lang="en-IN" sz="2400" dirty="0" smtClean="0">
                <a:solidFill>
                  <a:srgbClr val="00B0F0"/>
                </a:solidFill>
              </a:rPr>
              <a:t> object for another object and controls access to this other object</a:t>
            </a:r>
            <a:r>
              <a:rPr lang="en-IN" sz="2400" dirty="0" smtClean="0">
                <a:solidFill>
                  <a:srgbClr val="00B0F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It can help us control when an </a:t>
            </a:r>
            <a:r>
              <a:rPr lang="en-IN" sz="2400" u="sng" dirty="0" smtClean="0">
                <a:solidFill>
                  <a:srgbClr val="FF0000"/>
                </a:solidFill>
              </a:rPr>
              <a:t>expensive object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should be instantiated, provide advanced ways to </a:t>
            </a:r>
            <a:r>
              <a:rPr lang="en-IN" sz="2400" u="sng" dirty="0" smtClean="0">
                <a:solidFill>
                  <a:srgbClr val="FF0000"/>
                </a:solidFill>
              </a:rPr>
              <a:t>reference the object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or </a:t>
            </a:r>
            <a:r>
              <a:rPr lang="en-IN" sz="2400" u="sng" dirty="0" smtClean="0">
                <a:solidFill>
                  <a:srgbClr val="FF0000"/>
                </a:solidFill>
              </a:rPr>
              <a:t>modify the object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to function a particular way in </a:t>
            </a:r>
            <a:r>
              <a:rPr lang="en-IN" sz="2400" u="sng" dirty="0" smtClean="0">
                <a:solidFill>
                  <a:srgbClr val="FF0000"/>
                </a:solidFill>
              </a:rPr>
              <a:t>specific contexts.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6093296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@ShankaragoudaG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Proxy Design Pattern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03415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Usually, an </a:t>
            </a:r>
            <a:r>
              <a:rPr lang="en-IN" sz="2400" u="sng" dirty="0" smtClean="0">
                <a:solidFill>
                  <a:srgbClr val="FF0000"/>
                </a:solidFill>
              </a:rPr>
              <a:t>object has an interface</a:t>
            </a:r>
            <a:r>
              <a:rPr lang="en-IN" sz="2400" dirty="0" smtClean="0">
                <a:solidFill>
                  <a:srgbClr val="00B0F0"/>
                </a:solidFill>
              </a:rPr>
              <a:t> with several properties/methods that a </a:t>
            </a:r>
            <a:r>
              <a:rPr lang="en-IN" sz="2400" u="sng" dirty="0" smtClean="0">
                <a:solidFill>
                  <a:srgbClr val="FF0000"/>
                </a:solidFill>
              </a:rPr>
              <a:t>client</a:t>
            </a:r>
            <a:r>
              <a:rPr lang="en-IN" sz="2400" dirty="0" smtClean="0">
                <a:solidFill>
                  <a:srgbClr val="00B0F0"/>
                </a:solidFill>
              </a:rPr>
              <a:t> can access. </a:t>
            </a: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However</a:t>
            </a:r>
            <a:r>
              <a:rPr lang="en-IN" sz="2400" dirty="0" smtClean="0">
                <a:solidFill>
                  <a:srgbClr val="00B0F0"/>
                </a:solidFill>
              </a:rPr>
              <a:t>, an </a:t>
            </a:r>
            <a:r>
              <a:rPr lang="en-IN" sz="2400" u="sng" dirty="0" smtClean="0">
                <a:solidFill>
                  <a:srgbClr val="FF0000"/>
                </a:solidFill>
              </a:rPr>
              <a:t>object</a:t>
            </a:r>
            <a:r>
              <a:rPr lang="en-IN" sz="2400" dirty="0" smtClean="0">
                <a:solidFill>
                  <a:srgbClr val="00B0F0"/>
                </a:solidFill>
              </a:rPr>
              <a:t> might not be able to deal with the clients’ requests alone due to </a:t>
            </a:r>
            <a:r>
              <a:rPr lang="en-IN" sz="2400" u="sng" dirty="0" smtClean="0">
                <a:solidFill>
                  <a:srgbClr val="FF0000"/>
                </a:solidFill>
              </a:rPr>
              <a:t>heavy load </a:t>
            </a:r>
            <a:r>
              <a:rPr lang="en-IN" sz="2400" dirty="0" smtClean="0">
                <a:solidFill>
                  <a:srgbClr val="00B0F0"/>
                </a:solidFill>
              </a:rPr>
              <a:t>or </a:t>
            </a:r>
            <a:r>
              <a:rPr lang="en-IN" sz="2400" u="sng" dirty="0" smtClean="0">
                <a:solidFill>
                  <a:srgbClr val="FF0000"/>
                </a:solidFill>
              </a:rPr>
              <a:t>constraints</a:t>
            </a:r>
            <a:r>
              <a:rPr lang="en-IN" sz="2400" dirty="0" smtClean="0">
                <a:solidFill>
                  <a:srgbClr val="00B0F0"/>
                </a:solidFill>
              </a:rPr>
              <a:t> such as dependency on a remote source that might </a:t>
            </a:r>
            <a:r>
              <a:rPr lang="en-IN" sz="2400" u="sng" dirty="0" smtClean="0">
                <a:solidFill>
                  <a:srgbClr val="FF0000"/>
                </a:solidFill>
              </a:rPr>
              <a:t>cause delays </a:t>
            </a:r>
            <a:r>
              <a:rPr lang="en-IN" sz="2400" dirty="0" smtClean="0">
                <a:solidFill>
                  <a:srgbClr val="00B0F0"/>
                </a:solidFill>
              </a:rPr>
              <a:t>(e.g., </a:t>
            </a:r>
            <a:r>
              <a:rPr lang="en-IN" sz="2400" u="sng" dirty="0" smtClean="0">
                <a:solidFill>
                  <a:srgbClr val="FF0000"/>
                </a:solidFill>
              </a:rPr>
              <a:t>network requests).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In </a:t>
            </a:r>
            <a:r>
              <a:rPr lang="en-IN" sz="2400" dirty="0" smtClean="0">
                <a:solidFill>
                  <a:srgbClr val="00B0F0"/>
                </a:solidFill>
              </a:rPr>
              <a:t>these situations, adding a </a:t>
            </a:r>
            <a:r>
              <a:rPr lang="en-IN" sz="2400" u="sng" dirty="0" smtClean="0">
                <a:solidFill>
                  <a:srgbClr val="FF0000"/>
                </a:solidFill>
              </a:rPr>
              <a:t>proxy</a:t>
            </a:r>
            <a:r>
              <a:rPr lang="en-IN" sz="2400" dirty="0" smtClean="0">
                <a:solidFill>
                  <a:srgbClr val="00B0F0"/>
                </a:solidFill>
              </a:rPr>
              <a:t> helps in dividing the </a:t>
            </a:r>
            <a:r>
              <a:rPr lang="en-IN" sz="2400" u="sng" dirty="0" smtClean="0">
                <a:solidFill>
                  <a:srgbClr val="FF0000"/>
                </a:solidFill>
              </a:rPr>
              <a:t>load</a:t>
            </a:r>
            <a:r>
              <a:rPr lang="en-IN" sz="2400" dirty="0" smtClean="0">
                <a:solidFill>
                  <a:srgbClr val="00B0F0"/>
                </a:solidFill>
              </a:rPr>
              <a:t> with the </a:t>
            </a:r>
            <a:r>
              <a:rPr lang="en-IN" sz="2400" u="sng" dirty="0" smtClean="0">
                <a:solidFill>
                  <a:srgbClr val="FF0000"/>
                </a:solidFill>
              </a:rPr>
              <a:t>target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Proxy Design Pattern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4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proxy</a:t>
            </a:r>
            <a:r>
              <a:rPr lang="en-IN" sz="2400" dirty="0" smtClean="0">
                <a:solidFill>
                  <a:srgbClr val="00B0F0"/>
                </a:solidFill>
              </a:rPr>
              <a:t> object looks exactly like the </a:t>
            </a:r>
            <a:r>
              <a:rPr lang="en-IN" sz="2400" u="sng" dirty="0" smtClean="0">
                <a:solidFill>
                  <a:srgbClr val="FF0000"/>
                </a:solidFill>
              </a:rPr>
              <a:t>target object</a:t>
            </a:r>
            <a:r>
              <a:rPr lang="en-IN" sz="2400" dirty="0" smtClean="0">
                <a:solidFill>
                  <a:srgbClr val="00B0F0"/>
                </a:solidFill>
              </a:rPr>
              <a:t>. A </a:t>
            </a:r>
            <a:r>
              <a:rPr lang="en-IN" sz="2400" u="sng" dirty="0" smtClean="0">
                <a:solidFill>
                  <a:srgbClr val="FF0000"/>
                </a:solidFill>
              </a:rPr>
              <a:t>client</a:t>
            </a:r>
            <a:r>
              <a:rPr lang="en-IN" sz="2400" dirty="0" smtClean="0">
                <a:solidFill>
                  <a:srgbClr val="00B0F0"/>
                </a:solidFill>
              </a:rPr>
              <a:t> might not even know that they are accessing the </a:t>
            </a:r>
            <a:r>
              <a:rPr lang="en-IN" sz="2400" u="sng" dirty="0" smtClean="0">
                <a:solidFill>
                  <a:srgbClr val="FF0000"/>
                </a:solidFill>
              </a:rPr>
              <a:t>proxy object </a:t>
            </a:r>
            <a:r>
              <a:rPr lang="en-IN" sz="2400" dirty="0" smtClean="0">
                <a:solidFill>
                  <a:srgbClr val="00B0F0"/>
                </a:solidFill>
              </a:rPr>
              <a:t>instead of the </a:t>
            </a:r>
            <a:r>
              <a:rPr lang="en-IN" sz="2400" u="sng" dirty="0" smtClean="0">
                <a:solidFill>
                  <a:srgbClr val="FF0000"/>
                </a:solidFill>
              </a:rPr>
              <a:t>target object</a:t>
            </a:r>
            <a:r>
              <a:rPr lang="en-IN" sz="2400" dirty="0" smtClean="0">
                <a:solidFill>
                  <a:srgbClr val="00B0F0"/>
                </a:solidFill>
              </a:rPr>
              <a:t>. </a:t>
            </a: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proxy</a:t>
            </a:r>
            <a:r>
              <a:rPr lang="en-IN" sz="2400" dirty="0" smtClean="0">
                <a:solidFill>
                  <a:srgbClr val="00B0F0"/>
                </a:solidFill>
              </a:rPr>
              <a:t> handles the requests from the </a:t>
            </a:r>
            <a:r>
              <a:rPr lang="en-IN" sz="2400" u="sng" dirty="0" smtClean="0">
                <a:solidFill>
                  <a:srgbClr val="FF0000"/>
                </a:solidFill>
              </a:rPr>
              <a:t>clients</a:t>
            </a:r>
            <a:r>
              <a:rPr lang="en-IN" sz="2400" dirty="0" smtClean="0">
                <a:solidFill>
                  <a:srgbClr val="00B0F0"/>
                </a:solidFill>
              </a:rPr>
              <a:t> and forwards them to the </a:t>
            </a:r>
            <a:r>
              <a:rPr lang="en-IN" sz="2400" u="sng" dirty="0" smtClean="0">
                <a:solidFill>
                  <a:srgbClr val="FF0000"/>
                </a:solidFill>
              </a:rPr>
              <a:t>target object. </a:t>
            </a:r>
            <a:r>
              <a:rPr lang="en-IN" sz="2400" dirty="0" smtClean="0">
                <a:solidFill>
                  <a:srgbClr val="00B0F0"/>
                </a:solidFill>
              </a:rPr>
              <a:t>Hence, this prevents </a:t>
            </a:r>
            <a:r>
              <a:rPr lang="en-IN" sz="2400" u="sng" dirty="0" smtClean="0">
                <a:solidFill>
                  <a:srgbClr val="FF0000"/>
                </a:solidFill>
              </a:rPr>
              <a:t>undue pressure </a:t>
            </a:r>
            <a:r>
              <a:rPr lang="en-IN" sz="2400" dirty="0" smtClean="0">
                <a:solidFill>
                  <a:srgbClr val="00B0F0"/>
                </a:solidFill>
              </a:rPr>
              <a:t>on the </a:t>
            </a:r>
            <a:r>
              <a:rPr lang="en-IN" sz="2400" u="sng" dirty="0" smtClean="0">
                <a:solidFill>
                  <a:srgbClr val="FF0000"/>
                </a:solidFill>
              </a:rPr>
              <a:t>target.</a:t>
            </a: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</a:rPr>
              <a:t>The </a:t>
            </a:r>
            <a:r>
              <a:rPr lang="en-IN" sz="2400" u="sng" dirty="0" smtClean="0">
                <a:solidFill>
                  <a:srgbClr val="FF0000"/>
                </a:solidFill>
              </a:rPr>
              <a:t>proxy</a:t>
            </a:r>
            <a:r>
              <a:rPr lang="en-IN" sz="2400" dirty="0" smtClean="0">
                <a:solidFill>
                  <a:srgbClr val="00B0F0"/>
                </a:solidFill>
              </a:rPr>
              <a:t> can also act as a </a:t>
            </a:r>
            <a:r>
              <a:rPr lang="en-IN" sz="2400" u="sng" dirty="0" smtClean="0">
                <a:solidFill>
                  <a:srgbClr val="FF0000"/>
                </a:solidFill>
              </a:rPr>
              <a:t>cache</a:t>
            </a:r>
            <a:r>
              <a:rPr lang="en-IN" sz="2400" dirty="0" smtClean="0">
                <a:solidFill>
                  <a:srgbClr val="00B0F0"/>
                </a:solidFill>
              </a:rPr>
              <a:t> and </a:t>
            </a:r>
            <a:r>
              <a:rPr lang="en-IN" sz="2400" u="sng" dirty="0" smtClean="0">
                <a:solidFill>
                  <a:srgbClr val="FF0000"/>
                </a:solidFill>
              </a:rPr>
              <a:t>store the requests</a:t>
            </a:r>
            <a:r>
              <a:rPr lang="en-IN" sz="2400" dirty="0" smtClean="0">
                <a:solidFill>
                  <a:srgbClr val="00B0F0"/>
                </a:solidFill>
              </a:rPr>
              <a:t>. When the </a:t>
            </a:r>
            <a:r>
              <a:rPr lang="en-IN" sz="2400" u="sng" dirty="0" smtClean="0">
                <a:solidFill>
                  <a:srgbClr val="FF0000"/>
                </a:solidFill>
              </a:rPr>
              <a:t>same request </a:t>
            </a:r>
            <a:r>
              <a:rPr lang="en-IN" sz="2400" dirty="0" smtClean="0">
                <a:solidFill>
                  <a:srgbClr val="00B0F0"/>
                </a:solidFill>
              </a:rPr>
              <a:t>is made again, it can just return it from the </a:t>
            </a:r>
            <a:r>
              <a:rPr lang="en-IN" sz="2400" u="sng" dirty="0" smtClean="0">
                <a:solidFill>
                  <a:srgbClr val="FF0000"/>
                </a:solidFill>
              </a:rPr>
              <a:t>cache</a:t>
            </a:r>
            <a:r>
              <a:rPr lang="en-IN" sz="2400" dirty="0" smtClean="0">
                <a:solidFill>
                  <a:srgbClr val="00B0F0"/>
                </a:solidFill>
              </a:rPr>
              <a:t> rather than forwarding it to the</a:t>
            </a:r>
            <a:r>
              <a:rPr lang="en-IN" sz="2400" u="sng" dirty="0" smtClean="0">
                <a:solidFill>
                  <a:srgbClr val="FF0000"/>
                </a:solidFill>
              </a:rPr>
              <a:t> target. </a:t>
            </a:r>
            <a:r>
              <a:rPr lang="en-IN" sz="2400" dirty="0" smtClean="0">
                <a:solidFill>
                  <a:srgbClr val="00B0F0"/>
                </a:solidFill>
              </a:rPr>
              <a:t>This allows the target to deal with a </a:t>
            </a:r>
            <a:r>
              <a:rPr lang="en-IN" sz="2400" u="sng" dirty="0" smtClean="0">
                <a:solidFill>
                  <a:srgbClr val="FF0000"/>
                </a:solidFill>
              </a:rPr>
              <a:t>lesser number of requests.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Digram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4392488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Client --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calls Proxy to request an operation</a:t>
            </a:r>
          </a:p>
          <a:p>
            <a:r>
              <a:rPr lang="en-IN" u="sng" dirty="0" smtClean="0">
                <a:solidFill>
                  <a:srgbClr val="FF0000"/>
                </a:solidFill>
              </a:rPr>
              <a:t>Proxy --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provides an interface similar to the real object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maintains a reference that lets the proxy access the real object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handles requests and forwards these to the real object</a:t>
            </a:r>
          </a:p>
          <a:p>
            <a:r>
              <a:rPr lang="en-IN" u="sng" dirty="0" smtClean="0">
                <a:solidFill>
                  <a:srgbClr val="FF0000"/>
                </a:solidFill>
              </a:rPr>
              <a:t>RealSubject </a:t>
            </a:r>
            <a:r>
              <a:rPr lang="en-IN" u="sng" dirty="0" smtClean="0">
                <a:solidFill>
                  <a:srgbClr val="FF0000"/>
                </a:solidFill>
              </a:rPr>
              <a:t>--</a:t>
            </a:r>
            <a:endParaRPr lang="en-IN" u="sng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00B0F0"/>
                </a:solidFill>
              </a:rPr>
              <a:t>defines the real object for which service is requested</a:t>
            </a:r>
            <a:endParaRPr lang="en-IN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353050"/>
            <a:ext cx="6256561" cy="13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6632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Example</a:t>
            </a:r>
            <a:endParaRPr lang="en-IN" sz="4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620688"/>
            <a:ext cx="6249764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592" y="3337644"/>
            <a:ext cx="643188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9" y="116632"/>
            <a:ext cx="4320479" cy="6669360"/>
          </a:xfrm>
          <a:prstGeom prst="rect">
            <a:avLst/>
          </a:prstGeom>
        </p:spPr>
      </p:pic>
      <p:pic>
        <p:nvPicPr>
          <p:cNvPr id="7" name="Picture 6" descr="code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6632"/>
            <a:ext cx="4248472" cy="6552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32656"/>
            <a:ext cx="6172200" cy="648072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solidFill>
                  <a:srgbClr val="00B050"/>
                </a:solidFill>
              </a:rPr>
              <a:t>Useful Resources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2736"/>
            <a:ext cx="6172200" cy="50341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rgbClr val="00B0F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00B0F0"/>
                </a:solidFill>
                <a:hlinkClick r:id="rId2"/>
              </a:rPr>
              <a:t>www.dofactory.com/javascript/design-patterns/proxy</a:t>
            </a:r>
            <a:endParaRPr lang="en-IN" sz="2400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u="sng" dirty="0" smtClean="0">
                <a:solidFill>
                  <a:srgbClr val="FF0000"/>
                </a:solidFill>
                <a:hlinkClick r:id="rId3"/>
              </a:rPr>
              <a:t>https://www.patterns.dev/posts/proxy-pattern</a:t>
            </a:r>
            <a:r>
              <a:rPr lang="en-IN" sz="2400" u="sng" dirty="0" smtClean="0">
                <a:solidFill>
                  <a:srgbClr val="FF0000"/>
                </a:solidFill>
                <a:hlinkClick r:id="rId3"/>
              </a:rPr>
              <a:t>/</a:t>
            </a:r>
            <a:endParaRPr lang="en-IN" sz="2400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IN" sz="2400" u="sng" dirty="0" smtClean="0">
                <a:solidFill>
                  <a:srgbClr val="FF0000"/>
                </a:solidFill>
                <a:hlinkClick r:id="rId4"/>
              </a:rPr>
              <a:t>https://</a:t>
            </a:r>
            <a:r>
              <a:rPr lang="en-IN" sz="2400" u="sng" dirty="0" smtClean="0">
                <a:solidFill>
                  <a:srgbClr val="FF0000"/>
                </a:solidFill>
                <a:hlinkClick r:id="rId4"/>
              </a:rPr>
              <a:t>www.educative.io/collection/page/5429798910296064/5725579815944192/6266691093790720</a:t>
            </a:r>
            <a:endParaRPr lang="en-IN" sz="2400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IN" sz="2400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217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Proxy Design Pattern</vt:lpstr>
      <vt:lpstr>Proxy Design Pattern</vt:lpstr>
      <vt:lpstr>Proxy Design Pattern</vt:lpstr>
      <vt:lpstr>Digram</vt:lpstr>
      <vt:lpstr>Example</vt:lpstr>
      <vt:lpstr>Slide 6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Design Pattern</dc:title>
  <dc:creator>SHANKARG</dc:creator>
  <cp:lastModifiedBy>SHANKARG</cp:lastModifiedBy>
  <cp:revision>20</cp:revision>
  <dcterms:created xsi:type="dcterms:W3CDTF">2022-06-03T03:31:24Z</dcterms:created>
  <dcterms:modified xsi:type="dcterms:W3CDTF">2022-06-03T04:40:28Z</dcterms:modified>
</cp:coreProperties>
</file>