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6" r:id="rId2"/>
    <p:sldId id="274" r:id="rId3"/>
    <p:sldId id="282" r:id="rId4"/>
    <p:sldId id="281" r:id="rId5"/>
    <p:sldId id="283" r:id="rId6"/>
    <p:sldId id="275" r:id="rId7"/>
    <p:sldId id="284" r:id="rId8"/>
    <p:sldId id="276" r:id="rId9"/>
    <p:sldId id="286" r:id="rId10"/>
    <p:sldId id="285" r:id="rId11"/>
    <p:sldId id="277" r:id="rId12"/>
    <p:sldId id="287" r:id="rId13"/>
    <p:sldId id="278" r:id="rId14"/>
    <p:sldId id="288" r:id="rId15"/>
    <p:sldId id="279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56D0-7E7B-4D13-A1BF-08160F0310BD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08C00-FFA5-400D-9AD3-F434672C08F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806F16-AE6B-471F-B8D4-E30CE4A3197B}" type="datetimeFigureOut">
              <a:rPr lang="en-IN" smtClean="0"/>
              <a:pPr/>
              <a:t>28-06-2022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blog/diagrams/uml-diagram-types-examples/" TargetMode="External"/><Relationship Id="rId2" Type="http://schemas.openxmlformats.org/officeDocument/2006/relationships/hyperlink" Target="https://en.wikipedia.org/wiki/Unified_Modeling_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uml/uml_standard_diagrams.htm" TargetMode="External"/><Relationship Id="rId4" Type="http://schemas.openxmlformats.org/officeDocument/2006/relationships/hyperlink" Target="https://www.javatpoint.com/uml-diagra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Behavior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Behavior diagrams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represent the </a:t>
            </a:r>
            <a:r>
              <a:rPr lang="en-IN" b="1" u="sng" dirty="0" smtClean="0">
                <a:solidFill>
                  <a:srgbClr val="00B0F0"/>
                </a:solidFill>
              </a:rPr>
              <a:t>dynamic aspect of the system.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 It emphasizes </a:t>
            </a:r>
            <a:r>
              <a:rPr lang="en-IN" b="1" u="sng" dirty="0" smtClean="0">
                <a:solidFill>
                  <a:srgbClr val="00B0F0"/>
                </a:solidFill>
              </a:rPr>
              <a:t>what must happen </a:t>
            </a:r>
            <a:r>
              <a:rPr lang="en-IN" dirty="0" smtClean="0">
                <a:solidFill>
                  <a:srgbClr val="FF0000"/>
                </a:solidFill>
              </a:rPr>
              <a:t>in the </a:t>
            </a:r>
            <a:r>
              <a:rPr lang="en-IN" b="1" u="sng" dirty="0" smtClean="0">
                <a:solidFill>
                  <a:srgbClr val="00B0F0"/>
                </a:solidFill>
              </a:rPr>
              <a:t>system being modeled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Since </a:t>
            </a:r>
            <a:r>
              <a:rPr lang="en-IN" b="1" u="sng" dirty="0" smtClean="0">
                <a:solidFill>
                  <a:srgbClr val="00B0F0"/>
                </a:solidFill>
              </a:rPr>
              <a:t>behavior diagrams</a:t>
            </a:r>
            <a:r>
              <a:rPr lang="en-IN" dirty="0" smtClean="0">
                <a:solidFill>
                  <a:srgbClr val="FF0000"/>
                </a:solidFill>
              </a:rPr>
              <a:t> illustrate the </a:t>
            </a:r>
            <a:r>
              <a:rPr lang="en-IN" b="1" u="sng" dirty="0" smtClean="0">
                <a:solidFill>
                  <a:srgbClr val="00B0F0"/>
                </a:solidFill>
              </a:rPr>
              <a:t>behavior of a system,</a:t>
            </a:r>
            <a:r>
              <a:rPr lang="en-IN" dirty="0" smtClean="0">
                <a:solidFill>
                  <a:srgbClr val="FF0000"/>
                </a:solidFill>
              </a:rPr>
              <a:t> they are used extensively to describe the functionality of </a:t>
            </a:r>
            <a:r>
              <a:rPr lang="en-IN" b="1" u="sng" dirty="0" smtClean="0">
                <a:solidFill>
                  <a:srgbClr val="00B0F0"/>
                </a:solidFill>
              </a:rPr>
              <a:t>software systems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b="1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950" y="5837202"/>
            <a:ext cx="248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7030A0"/>
                </a:solidFill>
              </a:rPr>
              <a:t>@ShankaragoudaG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/>
              <a:t>Interaction diagram - Sequence Diagram</a:t>
            </a:r>
            <a:endParaRPr lang="en-IN" sz="4000" b="1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43037"/>
            <a:ext cx="6624736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40960" cy="708688"/>
          </a:xfrm>
        </p:spPr>
        <p:txBody>
          <a:bodyPr>
            <a:noAutofit/>
          </a:bodyPr>
          <a:lstStyle/>
          <a:p>
            <a:pPr algn="ctr"/>
            <a:r>
              <a:rPr lang="en-IN" sz="3500" b="1" dirty="0" smtClean="0"/>
              <a:t>Interaction diagram - Communication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In </a:t>
            </a:r>
            <a:r>
              <a:rPr lang="en-IN" b="1" u="sng" dirty="0" smtClean="0">
                <a:solidFill>
                  <a:srgbClr val="00B0F0"/>
                </a:solidFill>
              </a:rPr>
              <a:t>UML 1 </a:t>
            </a:r>
            <a:r>
              <a:rPr lang="en-IN" dirty="0" smtClean="0">
                <a:solidFill>
                  <a:srgbClr val="FF0000"/>
                </a:solidFill>
              </a:rPr>
              <a:t>they were called </a:t>
            </a:r>
            <a:r>
              <a:rPr lang="en-IN" b="1" u="sng" dirty="0" smtClean="0">
                <a:solidFill>
                  <a:srgbClr val="00B0F0"/>
                </a:solidFill>
              </a:rPr>
              <a:t>collaboration diagrams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Communication diagrams </a:t>
            </a:r>
            <a:r>
              <a:rPr lang="en-IN" dirty="0" smtClean="0">
                <a:solidFill>
                  <a:srgbClr val="FF0000"/>
                </a:solidFill>
              </a:rPr>
              <a:t>are similar to </a:t>
            </a:r>
            <a:r>
              <a:rPr lang="en-IN" b="1" u="sng" dirty="0" smtClean="0">
                <a:solidFill>
                  <a:srgbClr val="00B0F0"/>
                </a:solidFill>
              </a:rPr>
              <a:t>sequence diagrams</a:t>
            </a:r>
            <a:r>
              <a:rPr lang="en-IN" dirty="0" smtClean="0">
                <a:solidFill>
                  <a:srgbClr val="FF0000"/>
                </a:solidFill>
              </a:rPr>
              <a:t>, but the focus is on </a:t>
            </a:r>
            <a:r>
              <a:rPr lang="en-IN" b="1" u="sng" dirty="0" smtClean="0">
                <a:solidFill>
                  <a:srgbClr val="00B0F0"/>
                </a:solidFill>
              </a:rPr>
              <a:t>messages passed between objects.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 same information can be represented using a </a:t>
            </a:r>
            <a:r>
              <a:rPr lang="en-IN" b="1" u="sng" dirty="0" smtClean="0">
                <a:solidFill>
                  <a:srgbClr val="00B0F0"/>
                </a:solidFill>
              </a:rPr>
              <a:t>sequence diagram </a:t>
            </a:r>
            <a:r>
              <a:rPr lang="en-IN" dirty="0" smtClean="0">
                <a:solidFill>
                  <a:srgbClr val="FF0000"/>
                </a:solidFill>
              </a:rPr>
              <a:t>and </a:t>
            </a:r>
            <a:r>
              <a:rPr lang="en-IN" b="1" u="sng" dirty="0" smtClean="0">
                <a:solidFill>
                  <a:srgbClr val="00B0F0"/>
                </a:solidFill>
              </a:rPr>
              <a:t>different objects.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40960" cy="708688"/>
          </a:xfrm>
        </p:spPr>
        <p:txBody>
          <a:bodyPr>
            <a:noAutofit/>
          </a:bodyPr>
          <a:lstStyle/>
          <a:p>
            <a:pPr algn="ctr"/>
            <a:r>
              <a:rPr lang="en-IN" sz="3500" b="1" dirty="0" smtClean="0"/>
              <a:t>Interaction diagram - Communication Diagram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70485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Autofit/>
          </a:bodyPr>
          <a:lstStyle/>
          <a:p>
            <a:pPr algn="ctr"/>
            <a:r>
              <a:rPr lang="en-IN" sz="3000" b="1" dirty="0" smtClean="0"/>
              <a:t>Interaction diagram – Interaction Overview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Interaction overview diagrams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are very similar to </a:t>
            </a:r>
            <a:r>
              <a:rPr lang="en-IN" b="1" u="sng" dirty="0" smtClean="0">
                <a:solidFill>
                  <a:srgbClr val="00B0F0"/>
                </a:solidFill>
              </a:rPr>
              <a:t>activity diagrams</a:t>
            </a:r>
            <a:r>
              <a:rPr lang="en-IN" dirty="0" smtClean="0">
                <a:solidFill>
                  <a:srgbClr val="FF0000"/>
                </a:solidFill>
              </a:rPr>
              <a:t>. While </a:t>
            </a:r>
            <a:r>
              <a:rPr lang="en-IN" b="1" u="sng" dirty="0" smtClean="0">
                <a:solidFill>
                  <a:srgbClr val="00B0F0"/>
                </a:solidFill>
              </a:rPr>
              <a:t>activity diagrams</a:t>
            </a:r>
            <a:r>
              <a:rPr lang="en-IN" dirty="0" smtClean="0">
                <a:solidFill>
                  <a:srgbClr val="FF0000"/>
                </a:solidFill>
              </a:rPr>
              <a:t> show a </a:t>
            </a:r>
            <a:r>
              <a:rPr lang="en-IN" b="1" u="sng" dirty="0" smtClean="0">
                <a:solidFill>
                  <a:srgbClr val="00B0F0"/>
                </a:solidFill>
              </a:rPr>
              <a:t>sequence of processes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b="1" u="sng" dirty="0" smtClean="0">
                <a:solidFill>
                  <a:srgbClr val="00B0F0"/>
                </a:solidFill>
              </a:rPr>
              <a:t>Interaction overview </a:t>
            </a:r>
            <a:r>
              <a:rPr lang="en-IN" dirty="0" smtClean="0">
                <a:solidFill>
                  <a:srgbClr val="FF0000"/>
                </a:solidFill>
              </a:rPr>
              <a:t>diagrams show a </a:t>
            </a:r>
            <a:r>
              <a:rPr lang="en-IN" b="1" u="sng" dirty="0" smtClean="0">
                <a:solidFill>
                  <a:srgbClr val="00B0F0"/>
                </a:solidFill>
              </a:rPr>
              <a:t>sequence of interaction diagrams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They are a </a:t>
            </a:r>
            <a:r>
              <a:rPr lang="en-IN" b="1" u="sng" dirty="0" smtClean="0">
                <a:solidFill>
                  <a:srgbClr val="00B0F0"/>
                </a:solidFill>
              </a:rPr>
              <a:t>collection of interaction diagrams </a:t>
            </a:r>
            <a:r>
              <a:rPr lang="en-IN" dirty="0" smtClean="0">
                <a:solidFill>
                  <a:srgbClr val="FF0000"/>
                </a:solidFill>
              </a:rPr>
              <a:t>and the </a:t>
            </a:r>
            <a:r>
              <a:rPr lang="en-IN" b="1" u="sng" dirty="0" smtClean="0">
                <a:solidFill>
                  <a:srgbClr val="00B0F0"/>
                </a:solidFill>
              </a:rPr>
              <a:t>order they happen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As mentioned before, there are </a:t>
            </a:r>
            <a:r>
              <a:rPr lang="en-IN" b="1" u="sng" dirty="0" smtClean="0">
                <a:solidFill>
                  <a:srgbClr val="00B0F0"/>
                </a:solidFill>
              </a:rPr>
              <a:t>seven types of interaction diagrams</a:t>
            </a:r>
            <a:r>
              <a:rPr lang="en-IN" dirty="0" smtClean="0">
                <a:solidFill>
                  <a:srgbClr val="FF0000"/>
                </a:solidFill>
              </a:rPr>
              <a:t>, so any one of them can be a </a:t>
            </a:r>
            <a:r>
              <a:rPr lang="en-IN" b="1" u="sng" dirty="0" smtClean="0">
                <a:solidFill>
                  <a:srgbClr val="00B0F0"/>
                </a:solidFill>
              </a:rPr>
              <a:t>node in an interaction overview diagram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Autofit/>
          </a:bodyPr>
          <a:lstStyle/>
          <a:p>
            <a:pPr algn="ctr"/>
            <a:r>
              <a:rPr lang="en-IN" sz="3000" b="1" dirty="0" smtClean="0"/>
              <a:t>Interaction diagram – Interaction Overview Diagram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62473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Interaction diagram - Timing</a:t>
            </a:r>
            <a:r>
              <a:rPr lang="en-IN" sz="4000" dirty="0" smtClean="0"/>
              <a:t> </a:t>
            </a:r>
            <a:r>
              <a:rPr lang="en-IN" sz="4000" b="1" dirty="0" smtClean="0"/>
              <a:t>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Timing diagrams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are very similar to </a:t>
            </a:r>
            <a:r>
              <a:rPr lang="en-IN" b="1" u="sng" dirty="0" smtClean="0">
                <a:solidFill>
                  <a:srgbClr val="00B0F0"/>
                </a:solidFill>
              </a:rPr>
              <a:t>sequence diagrams.</a:t>
            </a:r>
            <a:r>
              <a:rPr lang="en-IN" dirty="0" smtClean="0">
                <a:solidFill>
                  <a:srgbClr val="FF0000"/>
                </a:solidFill>
              </a:rPr>
              <a:t> They represent the </a:t>
            </a:r>
            <a:r>
              <a:rPr lang="en-IN" b="1" u="sng" dirty="0" smtClean="0">
                <a:solidFill>
                  <a:srgbClr val="00B0F0"/>
                </a:solidFill>
              </a:rPr>
              <a:t>behavior of objects in a given time frame.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If it’s only </a:t>
            </a:r>
            <a:r>
              <a:rPr lang="en-IN" b="1" u="sng" dirty="0" smtClean="0">
                <a:solidFill>
                  <a:srgbClr val="00B0F0"/>
                </a:solidFill>
              </a:rPr>
              <a:t>one object</a:t>
            </a:r>
            <a:r>
              <a:rPr lang="en-IN" dirty="0" smtClean="0">
                <a:solidFill>
                  <a:srgbClr val="FF0000"/>
                </a:solidFill>
              </a:rPr>
              <a:t>, the </a:t>
            </a:r>
            <a:r>
              <a:rPr lang="en-IN" b="1" u="sng" dirty="0" smtClean="0">
                <a:solidFill>
                  <a:srgbClr val="00B0F0"/>
                </a:solidFill>
              </a:rPr>
              <a:t>diagram</a:t>
            </a:r>
            <a:r>
              <a:rPr lang="en-IN" dirty="0" smtClean="0">
                <a:solidFill>
                  <a:srgbClr val="FF0000"/>
                </a:solidFill>
              </a:rPr>
              <a:t> is </a:t>
            </a:r>
            <a:r>
              <a:rPr lang="en-IN" b="1" u="sng" dirty="0" smtClean="0">
                <a:solidFill>
                  <a:srgbClr val="00B0F0"/>
                </a:solidFill>
              </a:rPr>
              <a:t>straightforward</a:t>
            </a:r>
            <a:r>
              <a:rPr lang="en-IN" dirty="0" smtClean="0">
                <a:solidFill>
                  <a:srgbClr val="FF0000"/>
                </a:solidFill>
              </a:rPr>
              <a:t>. But, if there is more than </a:t>
            </a:r>
            <a:r>
              <a:rPr lang="en-IN" b="1" u="sng" dirty="0" smtClean="0">
                <a:solidFill>
                  <a:srgbClr val="00B0F0"/>
                </a:solidFill>
              </a:rPr>
              <a:t>one object is involved</a:t>
            </a:r>
            <a:r>
              <a:rPr lang="en-IN" dirty="0" smtClean="0">
                <a:solidFill>
                  <a:srgbClr val="FF0000"/>
                </a:solidFill>
              </a:rPr>
              <a:t>, a </a:t>
            </a:r>
            <a:r>
              <a:rPr lang="en-IN" b="1" u="sng" dirty="0" smtClean="0">
                <a:solidFill>
                  <a:srgbClr val="00B0F0"/>
                </a:solidFill>
              </a:rPr>
              <a:t>Timing diagram</a:t>
            </a:r>
            <a:r>
              <a:rPr lang="en-IN" dirty="0" smtClean="0">
                <a:solidFill>
                  <a:srgbClr val="FF0000"/>
                </a:solidFill>
              </a:rPr>
              <a:t> is used to show </a:t>
            </a:r>
            <a:r>
              <a:rPr lang="en-IN" b="1" u="sng" dirty="0" smtClean="0">
                <a:solidFill>
                  <a:srgbClr val="00B0F0"/>
                </a:solidFill>
              </a:rPr>
              <a:t>interactions between objects during that time frame.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Interaction diagram - Timing</a:t>
            </a:r>
            <a:r>
              <a:rPr lang="en-IN" sz="4000" dirty="0" smtClean="0"/>
              <a:t> </a:t>
            </a:r>
            <a:r>
              <a:rPr lang="en-IN" sz="4000" b="1" dirty="0" smtClean="0"/>
              <a:t>diagram</a:t>
            </a:r>
            <a:endParaRPr lang="en-IN" sz="4000" b="1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56084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Useful Resources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2"/>
              </a:rPr>
              <a:t>https://en.wikipedia.org/wiki/Unified_Modeling_Language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3"/>
              </a:rPr>
              <a:t>https://creately.com/blog/diagrams/uml-diagram-types-examples/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4"/>
              </a:rPr>
              <a:t>https://www.javatpoint.com/uml-diagrams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5"/>
              </a:rPr>
              <a:t>https</a:t>
            </a:r>
            <a:r>
              <a:rPr lang="en-IN" b="1" u="sng" smtClean="0">
                <a:solidFill>
                  <a:srgbClr val="00B0F0"/>
                </a:solidFill>
                <a:hlinkClick r:id="rId5"/>
              </a:rPr>
              <a:t>://www.tutorialspoint.com/uml/uml_standard_diagrams.htm</a:t>
            </a:r>
            <a:endParaRPr lang="en-IN" b="1" u="sng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Use Case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Use case diagrams</a:t>
            </a:r>
            <a:r>
              <a:rPr lang="en-IN" dirty="0" smtClean="0">
                <a:solidFill>
                  <a:srgbClr val="FF0000"/>
                </a:solidFill>
              </a:rPr>
              <a:t> give a </a:t>
            </a:r>
            <a:r>
              <a:rPr lang="en-IN" b="1" u="sng" dirty="0" smtClean="0">
                <a:solidFill>
                  <a:srgbClr val="00B0F0"/>
                </a:solidFill>
              </a:rPr>
              <a:t>graphic overview</a:t>
            </a:r>
            <a:r>
              <a:rPr lang="en-IN" dirty="0" smtClean="0">
                <a:solidFill>
                  <a:srgbClr val="FF0000"/>
                </a:solidFill>
              </a:rPr>
              <a:t> of the actors involved in a </a:t>
            </a:r>
            <a:r>
              <a:rPr lang="en-IN" b="1" u="sng" dirty="0" smtClean="0">
                <a:solidFill>
                  <a:srgbClr val="00B0F0"/>
                </a:solidFill>
              </a:rPr>
              <a:t>system</a:t>
            </a:r>
            <a:r>
              <a:rPr lang="en-IN" dirty="0" smtClean="0">
                <a:solidFill>
                  <a:srgbClr val="FF0000"/>
                </a:solidFill>
              </a:rPr>
              <a:t>, different functions needed by those </a:t>
            </a:r>
            <a:r>
              <a:rPr lang="en-IN" b="1" u="sng" dirty="0" smtClean="0">
                <a:solidFill>
                  <a:srgbClr val="00B0F0"/>
                </a:solidFill>
              </a:rPr>
              <a:t>actors</a:t>
            </a:r>
            <a:r>
              <a:rPr lang="en-IN" dirty="0" smtClean="0">
                <a:solidFill>
                  <a:srgbClr val="FF0000"/>
                </a:solidFill>
              </a:rPr>
              <a:t> and how these different </a:t>
            </a:r>
            <a:r>
              <a:rPr lang="en-IN" b="1" u="sng" dirty="0" smtClean="0">
                <a:solidFill>
                  <a:srgbClr val="00B0F0"/>
                </a:solidFill>
              </a:rPr>
              <a:t>functions interact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It’s a great </a:t>
            </a:r>
            <a:r>
              <a:rPr lang="en-IN" b="1" u="sng" dirty="0" smtClean="0">
                <a:solidFill>
                  <a:srgbClr val="00B0F0"/>
                </a:solidFill>
              </a:rPr>
              <a:t>starting point </a:t>
            </a:r>
            <a:r>
              <a:rPr lang="en-IN" dirty="0" smtClean="0">
                <a:solidFill>
                  <a:srgbClr val="FF0000"/>
                </a:solidFill>
              </a:rPr>
              <a:t>for any </a:t>
            </a:r>
            <a:r>
              <a:rPr lang="en-IN" b="1" u="sng" dirty="0" smtClean="0">
                <a:solidFill>
                  <a:srgbClr val="00B0F0"/>
                </a:solidFill>
              </a:rPr>
              <a:t>project discussion </a:t>
            </a:r>
            <a:r>
              <a:rPr lang="en-IN" dirty="0" smtClean="0">
                <a:solidFill>
                  <a:srgbClr val="FF0000"/>
                </a:solidFill>
              </a:rPr>
              <a:t>because you can </a:t>
            </a:r>
            <a:r>
              <a:rPr lang="en-IN" b="1" u="sng" dirty="0" smtClean="0">
                <a:solidFill>
                  <a:srgbClr val="00B0F0"/>
                </a:solidFill>
              </a:rPr>
              <a:t>easily identify the main actors </a:t>
            </a:r>
            <a:r>
              <a:rPr lang="en-IN" dirty="0" smtClean="0">
                <a:solidFill>
                  <a:srgbClr val="FF0000"/>
                </a:solidFill>
              </a:rPr>
              <a:t>involved and the </a:t>
            </a:r>
            <a:r>
              <a:rPr lang="en-IN" b="1" u="sng" dirty="0" smtClean="0">
                <a:solidFill>
                  <a:srgbClr val="00B0F0"/>
                </a:solidFill>
              </a:rPr>
              <a:t>main processes of the system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You can create </a:t>
            </a:r>
            <a:r>
              <a:rPr lang="en-IN" b="1" u="sng" dirty="0" smtClean="0">
                <a:solidFill>
                  <a:srgbClr val="00B0F0"/>
                </a:solidFill>
              </a:rPr>
              <a:t>use case diagrams</a:t>
            </a:r>
            <a:r>
              <a:rPr lang="en-IN" dirty="0" smtClean="0">
                <a:solidFill>
                  <a:srgbClr val="FF0000"/>
                </a:solidFill>
              </a:rPr>
              <a:t> using our tool and/or get started instantly using our </a:t>
            </a:r>
            <a:r>
              <a:rPr lang="en-IN" b="1" u="sng" dirty="0" smtClean="0">
                <a:solidFill>
                  <a:srgbClr val="00B0F0"/>
                </a:solidFill>
              </a:rPr>
              <a:t>use case templates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Use Case Diagram</a:t>
            </a:r>
            <a:endParaRPr lang="en-IN" sz="40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645" y="1340768"/>
            <a:ext cx="688473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Activity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Activity diagrams </a:t>
            </a:r>
            <a:r>
              <a:rPr lang="en-IN" dirty="0" smtClean="0">
                <a:solidFill>
                  <a:srgbClr val="FF0000"/>
                </a:solidFill>
              </a:rPr>
              <a:t>represent workflows in a </a:t>
            </a:r>
            <a:r>
              <a:rPr lang="en-IN" b="1" u="sng" dirty="0" smtClean="0">
                <a:solidFill>
                  <a:srgbClr val="00B0F0"/>
                </a:solidFill>
              </a:rPr>
              <a:t>graphical way.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They can be used to describe the </a:t>
            </a:r>
            <a:r>
              <a:rPr lang="en-IN" b="1" u="sng" dirty="0" smtClean="0">
                <a:solidFill>
                  <a:srgbClr val="00B0F0"/>
                </a:solidFill>
              </a:rPr>
              <a:t>business workflow</a:t>
            </a:r>
            <a:r>
              <a:rPr lang="en-IN" dirty="0" smtClean="0">
                <a:solidFill>
                  <a:srgbClr val="FF0000"/>
                </a:solidFill>
              </a:rPr>
              <a:t> or the </a:t>
            </a:r>
            <a:r>
              <a:rPr lang="en-IN" b="1" u="sng" dirty="0" smtClean="0">
                <a:solidFill>
                  <a:srgbClr val="00B0F0"/>
                </a:solidFill>
              </a:rPr>
              <a:t>operational workflow </a:t>
            </a:r>
            <a:r>
              <a:rPr lang="en-IN" dirty="0" smtClean="0">
                <a:solidFill>
                  <a:srgbClr val="FF0000"/>
                </a:solidFill>
              </a:rPr>
              <a:t>of any </a:t>
            </a:r>
            <a:r>
              <a:rPr lang="en-IN" b="1" u="sng" dirty="0" smtClean="0">
                <a:solidFill>
                  <a:srgbClr val="00B0F0"/>
                </a:solidFill>
              </a:rPr>
              <a:t>component in a system.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Sometimes </a:t>
            </a:r>
            <a:r>
              <a:rPr lang="en-IN" b="1" u="sng" dirty="0" smtClean="0">
                <a:solidFill>
                  <a:srgbClr val="00B0F0"/>
                </a:solidFill>
              </a:rPr>
              <a:t>activity diagrams</a:t>
            </a:r>
            <a:r>
              <a:rPr lang="en-IN" dirty="0" smtClean="0">
                <a:solidFill>
                  <a:srgbClr val="FF0000"/>
                </a:solidFill>
              </a:rPr>
              <a:t> are used as an alternative to </a:t>
            </a:r>
            <a:r>
              <a:rPr lang="en-IN" b="1" u="sng" dirty="0" smtClean="0">
                <a:solidFill>
                  <a:srgbClr val="00B0F0"/>
                </a:solidFill>
              </a:rPr>
              <a:t>State machine diagrams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Activity Diagram</a:t>
            </a:r>
            <a:endParaRPr lang="en-IN" sz="4000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951" y="1700808"/>
            <a:ext cx="753447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State Machine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State machine diagrams</a:t>
            </a:r>
            <a:r>
              <a:rPr lang="en-IN" dirty="0" smtClean="0">
                <a:solidFill>
                  <a:srgbClr val="FF0000"/>
                </a:solidFill>
              </a:rPr>
              <a:t> are similar to </a:t>
            </a:r>
            <a:r>
              <a:rPr lang="en-IN" b="1" u="sng" dirty="0" smtClean="0">
                <a:solidFill>
                  <a:srgbClr val="00B0F0"/>
                </a:solidFill>
              </a:rPr>
              <a:t>activity diagrams</a:t>
            </a:r>
            <a:r>
              <a:rPr lang="en-IN" dirty="0" smtClean="0">
                <a:solidFill>
                  <a:srgbClr val="FF0000"/>
                </a:solidFill>
              </a:rPr>
              <a:t>, although </a:t>
            </a:r>
            <a:r>
              <a:rPr lang="en-IN" b="1" u="sng" dirty="0" smtClean="0">
                <a:solidFill>
                  <a:srgbClr val="00B0F0"/>
                </a:solidFill>
              </a:rPr>
              <a:t>notations</a:t>
            </a:r>
            <a:r>
              <a:rPr lang="en-IN" dirty="0" smtClean="0">
                <a:solidFill>
                  <a:srgbClr val="FF0000"/>
                </a:solidFill>
              </a:rPr>
              <a:t> and </a:t>
            </a:r>
            <a:r>
              <a:rPr lang="en-IN" b="1" u="sng" dirty="0" smtClean="0">
                <a:solidFill>
                  <a:srgbClr val="00B0F0"/>
                </a:solidFill>
              </a:rPr>
              <a:t>usage change a bit.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They are sometimes known as </a:t>
            </a:r>
            <a:r>
              <a:rPr lang="en-IN" b="1" u="sng" dirty="0" smtClean="0">
                <a:solidFill>
                  <a:srgbClr val="00B0F0"/>
                </a:solidFill>
              </a:rPr>
              <a:t>state diagrams</a:t>
            </a:r>
            <a:r>
              <a:rPr lang="en-IN" dirty="0" smtClean="0">
                <a:solidFill>
                  <a:srgbClr val="FF0000"/>
                </a:solidFill>
              </a:rPr>
              <a:t> or </a:t>
            </a:r>
            <a:r>
              <a:rPr lang="en-IN" b="1" u="sng" dirty="0" smtClean="0">
                <a:solidFill>
                  <a:srgbClr val="00B0F0"/>
                </a:solidFill>
              </a:rPr>
              <a:t>state chart diagrams</a:t>
            </a:r>
            <a:r>
              <a:rPr lang="en-IN" dirty="0" smtClean="0">
                <a:solidFill>
                  <a:srgbClr val="FF0000"/>
                </a:solidFill>
              </a:rPr>
              <a:t> as well.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These are very useful to </a:t>
            </a:r>
            <a:r>
              <a:rPr lang="en-IN" b="1" u="sng" dirty="0" smtClean="0">
                <a:solidFill>
                  <a:srgbClr val="00B0F0"/>
                </a:solidFill>
              </a:rPr>
              <a:t>describe the behavior of objects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that act differently according to the </a:t>
            </a:r>
            <a:r>
              <a:rPr lang="en-IN" b="1" u="sng" dirty="0" smtClean="0">
                <a:solidFill>
                  <a:srgbClr val="00B0F0"/>
                </a:solidFill>
              </a:rPr>
              <a:t>state</a:t>
            </a:r>
            <a:r>
              <a:rPr lang="en-IN" dirty="0" smtClean="0">
                <a:solidFill>
                  <a:srgbClr val="FF0000"/>
                </a:solidFill>
              </a:rPr>
              <a:t> they are in at the moment</a:t>
            </a:r>
            <a:endParaRPr lang="en-IN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State Machine Diagram</a:t>
            </a:r>
            <a:endParaRPr lang="en-IN" sz="4000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624736" cy="480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Interaction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Interaction diagrams</a:t>
            </a:r>
            <a:r>
              <a:rPr lang="en-IN" dirty="0" smtClean="0">
                <a:solidFill>
                  <a:srgbClr val="FF0000"/>
                </a:solidFill>
              </a:rPr>
              <a:t>, a </a:t>
            </a:r>
            <a:r>
              <a:rPr lang="en-IN" b="1" u="sng" dirty="0" smtClean="0">
                <a:solidFill>
                  <a:srgbClr val="00B0F0"/>
                </a:solidFill>
              </a:rPr>
              <a:t>subset of behavior diagrams</a:t>
            </a:r>
            <a:r>
              <a:rPr lang="en-IN" dirty="0" smtClean="0">
                <a:solidFill>
                  <a:srgbClr val="FF0000"/>
                </a:solidFill>
              </a:rPr>
              <a:t>, emphasize the </a:t>
            </a:r>
            <a:r>
              <a:rPr lang="en-IN" b="1" u="sng" dirty="0" smtClean="0">
                <a:solidFill>
                  <a:srgbClr val="00B0F0"/>
                </a:solidFill>
              </a:rPr>
              <a:t>flow of control</a:t>
            </a:r>
            <a:r>
              <a:rPr lang="en-IN" dirty="0" smtClean="0">
                <a:solidFill>
                  <a:srgbClr val="FF0000"/>
                </a:solidFill>
              </a:rPr>
              <a:t> and </a:t>
            </a:r>
            <a:r>
              <a:rPr lang="en-IN" b="1" u="sng" dirty="0" smtClean="0">
                <a:solidFill>
                  <a:srgbClr val="00B0F0"/>
                </a:solidFill>
              </a:rPr>
              <a:t>data</a:t>
            </a:r>
            <a:r>
              <a:rPr lang="en-IN" dirty="0" smtClean="0">
                <a:solidFill>
                  <a:srgbClr val="FF0000"/>
                </a:solidFill>
              </a:rPr>
              <a:t> among the things in the </a:t>
            </a:r>
            <a:r>
              <a:rPr lang="en-IN" b="1" u="sng" dirty="0" smtClean="0">
                <a:solidFill>
                  <a:srgbClr val="00B0F0"/>
                </a:solidFill>
              </a:rPr>
              <a:t>system being modeled. 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In simple words, it shows how </a:t>
            </a:r>
            <a:r>
              <a:rPr lang="en-IN" b="1" u="sng" dirty="0" smtClean="0">
                <a:solidFill>
                  <a:srgbClr val="00B0F0"/>
                </a:solidFill>
              </a:rPr>
              <a:t>objects interact</a:t>
            </a:r>
            <a:r>
              <a:rPr lang="en-IN" dirty="0" smtClean="0">
                <a:solidFill>
                  <a:srgbClr val="FF0000"/>
                </a:solidFill>
              </a:rPr>
              <a:t> with </a:t>
            </a:r>
            <a:r>
              <a:rPr lang="en-IN" b="1" u="sng" dirty="0" smtClean="0">
                <a:solidFill>
                  <a:srgbClr val="00B0F0"/>
                </a:solidFill>
              </a:rPr>
              <a:t>each other </a:t>
            </a:r>
            <a:r>
              <a:rPr lang="en-IN" dirty="0" smtClean="0">
                <a:solidFill>
                  <a:srgbClr val="FF0000"/>
                </a:solidFill>
              </a:rPr>
              <a:t>and how the </a:t>
            </a:r>
            <a:r>
              <a:rPr lang="en-IN" b="1" u="sng" dirty="0" smtClean="0">
                <a:solidFill>
                  <a:srgbClr val="00B0F0"/>
                </a:solidFill>
              </a:rPr>
              <a:t>data flows within them</a:t>
            </a:r>
            <a:r>
              <a:rPr lang="en-IN" dirty="0" smtClean="0">
                <a:solidFill>
                  <a:srgbClr val="FF0000"/>
                </a:solidFill>
              </a:rPr>
              <a:t>. It consists of </a:t>
            </a:r>
            <a:r>
              <a:rPr lang="en-IN" b="1" u="sng" dirty="0" smtClean="0">
                <a:solidFill>
                  <a:srgbClr val="00B0F0"/>
                </a:solidFill>
              </a:rPr>
              <a:t>communication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b="1" u="sng" dirty="0" smtClean="0">
                <a:solidFill>
                  <a:srgbClr val="00B0F0"/>
                </a:solidFill>
              </a:rPr>
              <a:t>interaction overview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b="1" u="sng" dirty="0" smtClean="0">
                <a:solidFill>
                  <a:srgbClr val="00B0F0"/>
                </a:solidFill>
              </a:rPr>
              <a:t>sequence</a:t>
            </a:r>
            <a:r>
              <a:rPr lang="en-IN" dirty="0" smtClean="0">
                <a:solidFill>
                  <a:srgbClr val="FF0000"/>
                </a:solidFill>
              </a:rPr>
              <a:t>, and </a:t>
            </a:r>
            <a:r>
              <a:rPr lang="en-IN" b="1" u="sng" dirty="0" smtClean="0">
                <a:solidFill>
                  <a:srgbClr val="00B0F0"/>
                </a:solidFill>
              </a:rPr>
              <a:t>timing diagrams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/>
              <a:t>Interaction diagram - Sequence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Sequence diagrams</a:t>
            </a:r>
            <a:r>
              <a:rPr lang="en-IN" dirty="0" smtClean="0">
                <a:solidFill>
                  <a:srgbClr val="FF0000"/>
                </a:solidFill>
              </a:rPr>
              <a:t> in </a:t>
            </a:r>
            <a:r>
              <a:rPr lang="en-IN" b="1" u="sng" dirty="0" smtClean="0">
                <a:solidFill>
                  <a:srgbClr val="00B0F0"/>
                </a:solidFill>
              </a:rPr>
              <a:t>UML</a:t>
            </a:r>
            <a:r>
              <a:rPr lang="en-IN" dirty="0" smtClean="0">
                <a:solidFill>
                  <a:srgbClr val="FF0000"/>
                </a:solidFill>
              </a:rPr>
              <a:t> show how objects </a:t>
            </a:r>
            <a:r>
              <a:rPr lang="en-IN" b="1" u="sng" dirty="0" smtClean="0">
                <a:solidFill>
                  <a:srgbClr val="00B0F0"/>
                </a:solidFill>
              </a:rPr>
              <a:t>interact</a:t>
            </a:r>
            <a:r>
              <a:rPr lang="en-IN" dirty="0" smtClean="0">
                <a:solidFill>
                  <a:srgbClr val="FF0000"/>
                </a:solidFill>
              </a:rPr>
              <a:t> with </a:t>
            </a:r>
            <a:r>
              <a:rPr lang="en-IN" b="1" u="sng" dirty="0" smtClean="0">
                <a:solidFill>
                  <a:srgbClr val="00B0F0"/>
                </a:solidFill>
              </a:rPr>
              <a:t>each other</a:t>
            </a:r>
            <a:r>
              <a:rPr lang="en-IN" dirty="0" smtClean="0">
                <a:solidFill>
                  <a:srgbClr val="FF0000"/>
                </a:solidFill>
              </a:rPr>
              <a:t> and the order those </a:t>
            </a:r>
            <a:r>
              <a:rPr lang="en-IN" b="1" u="sng" dirty="0" smtClean="0">
                <a:solidFill>
                  <a:srgbClr val="00B0F0"/>
                </a:solidFill>
              </a:rPr>
              <a:t>interactions occur.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 It’s important to note that they </a:t>
            </a:r>
            <a:r>
              <a:rPr lang="en-IN" b="1" u="sng" dirty="0" smtClean="0">
                <a:solidFill>
                  <a:srgbClr val="00B0F0"/>
                </a:solidFill>
              </a:rPr>
              <a:t>show the interactions </a:t>
            </a:r>
            <a:r>
              <a:rPr lang="en-IN" dirty="0" smtClean="0">
                <a:solidFill>
                  <a:srgbClr val="FF0000"/>
                </a:solidFill>
              </a:rPr>
              <a:t>for a particular </a:t>
            </a:r>
            <a:r>
              <a:rPr lang="en-IN" b="1" u="sng" dirty="0" smtClean="0">
                <a:solidFill>
                  <a:srgbClr val="00B0F0"/>
                </a:solidFill>
              </a:rPr>
              <a:t>scenario.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 </a:t>
            </a:r>
            <a:r>
              <a:rPr lang="en-IN" b="1" u="sng" dirty="0" smtClean="0">
                <a:solidFill>
                  <a:srgbClr val="00B0F0"/>
                </a:solidFill>
              </a:rPr>
              <a:t>processes</a:t>
            </a:r>
            <a:r>
              <a:rPr lang="en-IN" dirty="0" smtClean="0">
                <a:solidFill>
                  <a:srgbClr val="FF0000"/>
                </a:solidFill>
              </a:rPr>
              <a:t> are represented </a:t>
            </a:r>
            <a:r>
              <a:rPr lang="en-IN" b="1" u="sng" dirty="0" smtClean="0">
                <a:solidFill>
                  <a:srgbClr val="00B0F0"/>
                </a:solidFill>
              </a:rPr>
              <a:t>vertically</a:t>
            </a:r>
            <a:r>
              <a:rPr lang="en-IN" dirty="0" smtClean="0">
                <a:solidFill>
                  <a:srgbClr val="FF0000"/>
                </a:solidFill>
              </a:rPr>
              <a:t> and </a:t>
            </a:r>
            <a:r>
              <a:rPr lang="en-IN" b="1" u="sng" dirty="0" smtClean="0">
                <a:solidFill>
                  <a:srgbClr val="00B0F0"/>
                </a:solidFill>
              </a:rPr>
              <a:t>interactions</a:t>
            </a:r>
            <a:r>
              <a:rPr lang="en-IN" dirty="0" smtClean="0">
                <a:solidFill>
                  <a:srgbClr val="FF0000"/>
                </a:solidFill>
              </a:rPr>
              <a:t> are shown as </a:t>
            </a:r>
            <a:r>
              <a:rPr lang="en-IN" b="1" u="sng" dirty="0" smtClean="0">
                <a:solidFill>
                  <a:srgbClr val="00B0F0"/>
                </a:solidFill>
              </a:rPr>
              <a:t>arrows.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255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Behavior diagram</vt:lpstr>
      <vt:lpstr>Use Case Diagram</vt:lpstr>
      <vt:lpstr>Use Case Diagram</vt:lpstr>
      <vt:lpstr>Activity Diagram</vt:lpstr>
      <vt:lpstr>Activity Diagram</vt:lpstr>
      <vt:lpstr>State Machine Diagram</vt:lpstr>
      <vt:lpstr>State Machine Diagram</vt:lpstr>
      <vt:lpstr>Interaction diagram</vt:lpstr>
      <vt:lpstr>Interaction diagram - Sequence Diagram</vt:lpstr>
      <vt:lpstr>Interaction diagram - Sequence Diagram</vt:lpstr>
      <vt:lpstr>Interaction diagram - Communication Diagram</vt:lpstr>
      <vt:lpstr>Interaction diagram - Communication Diagram</vt:lpstr>
      <vt:lpstr>Interaction diagram – Interaction Overview Diagram</vt:lpstr>
      <vt:lpstr>Interaction diagram – Interaction Overview Diagram</vt:lpstr>
      <vt:lpstr>Interaction diagram - Timing diagram</vt:lpstr>
      <vt:lpstr>Interaction diagram - Timing diagram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 (UML)</dc:title>
  <dc:creator>SHANKARG</dc:creator>
  <cp:lastModifiedBy>SHANKARG</cp:lastModifiedBy>
  <cp:revision>68</cp:revision>
  <dcterms:created xsi:type="dcterms:W3CDTF">2022-06-24T03:04:08Z</dcterms:created>
  <dcterms:modified xsi:type="dcterms:W3CDTF">2022-06-28T03:27:15Z</dcterms:modified>
</cp:coreProperties>
</file>