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8" r:id="rId4"/>
    <p:sldId id="260" r:id="rId5"/>
    <p:sldId id="269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65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56D0-7E7B-4D13-A1BF-08160F0310BD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8C00-FFA5-400D-9AD3-F434672C08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806F16-AE6B-471F-B8D4-E30CE4A3197B}" type="datetimeFigureOut">
              <a:rPr lang="en-IN" smtClean="0"/>
              <a:pPr/>
              <a:t>27-06-2022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CE726A-3049-4A0F-A2A9-0E5F5A98146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uml-diagram-types-examples/" TargetMode="External"/><Relationship Id="rId2" Type="http://schemas.openxmlformats.org/officeDocument/2006/relationships/hyperlink" Target="https://en.wikipedia.org/wiki/Unified_Modeling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uml/uml_standard_diagrams.htm" TargetMode="External"/><Relationship Id="rId4" Type="http://schemas.openxmlformats.org/officeDocument/2006/relationships/hyperlink" Target="https://www.javatpoint.com/uml-diagra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smtClean="0"/>
              <a:t>Structure </a:t>
            </a:r>
            <a:r>
              <a:rPr lang="en-IN" sz="4000" b="1" smtClean="0"/>
              <a:t>diagrams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Structure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represent the static aspects of the system.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It emphasizes the things that must be present in the system being modeled.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Since </a:t>
            </a:r>
            <a:r>
              <a:rPr lang="en-IN" b="1" u="sng" dirty="0" smtClean="0">
                <a:solidFill>
                  <a:srgbClr val="00B0F0"/>
                </a:solidFill>
              </a:rPr>
              <a:t>structure diagrams</a:t>
            </a:r>
            <a:r>
              <a:rPr lang="en-IN" dirty="0" smtClean="0">
                <a:solidFill>
                  <a:srgbClr val="FF0000"/>
                </a:solidFill>
              </a:rPr>
              <a:t> represent the structure, they are used extensively in documenting the </a:t>
            </a:r>
            <a:r>
              <a:rPr lang="en-IN" b="1" u="sng" dirty="0" smtClean="0">
                <a:solidFill>
                  <a:srgbClr val="00B0F0"/>
                </a:solidFill>
              </a:rPr>
              <a:t>software architecture of software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4208" y="6165304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@ShankaragoudaG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Profile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Profile diagram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is a new diagram type introduced in UML 2.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Profile diagram</a:t>
            </a:r>
            <a:r>
              <a:rPr lang="en-IN" dirty="0" smtClean="0">
                <a:solidFill>
                  <a:srgbClr val="FF0000"/>
                </a:solidFill>
              </a:rPr>
              <a:t> operates at the </a:t>
            </a:r>
            <a:r>
              <a:rPr lang="en-IN" b="1" u="sng" dirty="0" smtClean="0">
                <a:solidFill>
                  <a:srgbClr val="00B0F0"/>
                </a:solidFill>
              </a:rPr>
              <a:t>metamodel level</a:t>
            </a:r>
            <a:r>
              <a:rPr lang="en-IN" dirty="0" smtClean="0">
                <a:solidFill>
                  <a:srgbClr val="FF0000"/>
                </a:solidFill>
              </a:rPr>
              <a:t> to show </a:t>
            </a:r>
            <a:r>
              <a:rPr lang="en-IN" b="1" u="sng" dirty="0" smtClean="0">
                <a:solidFill>
                  <a:srgbClr val="00B0F0"/>
                </a:solidFill>
              </a:rPr>
              <a:t>stereotypes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b="1" u="sng" dirty="0" smtClean="0">
                <a:solidFill>
                  <a:srgbClr val="00B0F0"/>
                </a:solidFill>
              </a:rPr>
              <a:t>classes</a:t>
            </a:r>
            <a:r>
              <a:rPr lang="en-IN" dirty="0" smtClean="0">
                <a:solidFill>
                  <a:srgbClr val="FF0000"/>
                </a:solidFill>
              </a:rPr>
              <a:t> with the </a:t>
            </a:r>
            <a:r>
              <a:rPr lang="en-IN" b="1" u="sng" dirty="0" smtClean="0">
                <a:solidFill>
                  <a:srgbClr val="00B0F0"/>
                </a:solidFill>
              </a:rPr>
              <a:t>«stereotype» stereotype</a:t>
            </a:r>
            <a:r>
              <a:rPr lang="en-IN" dirty="0" smtClean="0">
                <a:solidFill>
                  <a:srgbClr val="FF0000"/>
                </a:solidFill>
              </a:rPr>
              <a:t>, and </a:t>
            </a:r>
            <a:r>
              <a:rPr lang="en-IN" b="1" u="sng" dirty="0" smtClean="0">
                <a:solidFill>
                  <a:srgbClr val="00B0F0"/>
                </a:solidFill>
              </a:rPr>
              <a:t>profiles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b="1" u="sng" dirty="0" smtClean="0">
                <a:solidFill>
                  <a:srgbClr val="00B0F0"/>
                </a:solidFill>
              </a:rPr>
              <a:t>packages</a:t>
            </a:r>
            <a:r>
              <a:rPr lang="en-IN" dirty="0" smtClean="0">
                <a:solidFill>
                  <a:srgbClr val="FF0000"/>
                </a:solidFill>
              </a:rPr>
              <a:t> with the </a:t>
            </a:r>
            <a:r>
              <a:rPr lang="en-IN" b="1" u="sng" dirty="0" smtClean="0">
                <a:solidFill>
                  <a:srgbClr val="00B0F0"/>
                </a:solidFill>
              </a:rPr>
              <a:t>«profile»</a:t>
            </a:r>
            <a:r>
              <a:rPr lang="en-IN" dirty="0" smtClean="0">
                <a:solidFill>
                  <a:srgbClr val="FF0000"/>
                </a:solidFill>
              </a:rPr>
              <a:t> stereotype.</a:t>
            </a: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 extension relation (</a:t>
            </a:r>
            <a:r>
              <a:rPr lang="en-IN" b="1" u="sng" dirty="0" smtClean="0">
                <a:solidFill>
                  <a:srgbClr val="00B0F0"/>
                </a:solidFill>
              </a:rPr>
              <a:t>solid line with closed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00B0F0"/>
                </a:solidFill>
              </a:rPr>
              <a:t>filled arrowhead</a:t>
            </a:r>
            <a:r>
              <a:rPr lang="en-IN" dirty="0" smtClean="0">
                <a:solidFill>
                  <a:srgbClr val="FF0000"/>
                </a:solidFill>
              </a:rPr>
              <a:t>) indicates what </a:t>
            </a:r>
            <a:r>
              <a:rPr lang="en-IN" b="1" u="sng" dirty="0" smtClean="0">
                <a:solidFill>
                  <a:srgbClr val="00B0F0"/>
                </a:solidFill>
              </a:rPr>
              <a:t>metamodel element</a:t>
            </a:r>
            <a:r>
              <a:rPr lang="en-IN" dirty="0" smtClean="0">
                <a:solidFill>
                  <a:srgbClr val="FF0000"/>
                </a:solidFill>
              </a:rPr>
              <a:t> a given </a:t>
            </a:r>
            <a:r>
              <a:rPr lang="en-IN" b="1" u="sng" dirty="0" smtClean="0">
                <a:solidFill>
                  <a:srgbClr val="00B0F0"/>
                </a:solidFill>
              </a:rPr>
              <a:t>stereotype is extending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Profile Diagram</a:t>
            </a:r>
            <a:endParaRPr lang="en-IN" sz="40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61662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Composite Structure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Composite structure diagrams</a:t>
            </a:r>
            <a:r>
              <a:rPr lang="en-IN" dirty="0" smtClean="0">
                <a:solidFill>
                  <a:srgbClr val="FF0000"/>
                </a:solidFill>
              </a:rPr>
              <a:t> are used to show the </a:t>
            </a:r>
            <a:r>
              <a:rPr lang="en-IN" b="1" u="sng" dirty="0" smtClean="0">
                <a:solidFill>
                  <a:srgbClr val="00B0F0"/>
                </a:solidFill>
              </a:rPr>
              <a:t>internal structure of a class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c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975" y="2389127"/>
            <a:ext cx="6369377" cy="40642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Package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As the name suggests, a </a:t>
            </a:r>
            <a:r>
              <a:rPr lang="en-IN" sz="2400" b="1" u="sng" dirty="0" smtClean="0">
                <a:solidFill>
                  <a:srgbClr val="00B0F0"/>
                </a:solidFill>
              </a:rPr>
              <a:t>package diagram</a:t>
            </a:r>
            <a:r>
              <a:rPr lang="en-IN" sz="2400" dirty="0" smtClean="0">
                <a:solidFill>
                  <a:srgbClr val="FF0000"/>
                </a:solidFill>
              </a:rPr>
              <a:t> shows the dependencies between different packages in a system. </a:t>
            </a:r>
          </a:p>
          <a:p>
            <a:pPr>
              <a:buFont typeface="Wingdings" pitchFamily="2" charset="2"/>
              <a:buChar char="Ø"/>
            </a:pPr>
            <a:endParaRPr lang="en-IN" sz="2400" b="1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A </a:t>
            </a:r>
            <a:r>
              <a:rPr lang="en-IN" sz="2400" b="1" u="sng" dirty="0" smtClean="0">
                <a:solidFill>
                  <a:srgbClr val="00B0F0"/>
                </a:solidFill>
              </a:rPr>
              <a:t>package diagram</a:t>
            </a:r>
            <a:r>
              <a:rPr lang="en-IN" sz="2400" dirty="0" smtClean="0">
                <a:solidFill>
                  <a:srgbClr val="FF0000"/>
                </a:solidFill>
              </a:rPr>
              <a:t> in the </a:t>
            </a:r>
            <a:r>
              <a:rPr lang="en-IN" sz="2400" b="1" u="sng" dirty="0" smtClean="0">
                <a:solidFill>
                  <a:srgbClr val="00B0F0"/>
                </a:solidFill>
              </a:rPr>
              <a:t>Unified Modeling Language</a:t>
            </a:r>
            <a:r>
              <a:rPr lang="en-IN" sz="2400" dirty="0" smtClean="0">
                <a:solidFill>
                  <a:srgbClr val="FF0000"/>
                </a:solidFill>
              </a:rPr>
              <a:t> depicts the dependencies between the </a:t>
            </a:r>
            <a:r>
              <a:rPr lang="en-IN" sz="2400" b="1" u="sng" dirty="0" smtClean="0">
                <a:solidFill>
                  <a:srgbClr val="00B0F0"/>
                </a:solidFill>
              </a:rPr>
              <a:t>packages</a:t>
            </a:r>
            <a:r>
              <a:rPr lang="en-IN" sz="2400" dirty="0" smtClean="0">
                <a:solidFill>
                  <a:srgbClr val="FF0000"/>
                </a:solidFill>
              </a:rPr>
              <a:t> that make up a </a:t>
            </a:r>
            <a:r>
              <a:rPr lang="en-IN" sz="2400" b="1" u="sng" dirty="0" smtClean="0">
                <a:solidFill>
                  <a:srgbClr val="00B0F0"/>
                </a:solidFill>
              </a:rPr>
              <a:t>model.</a:t>
            </a:r>
          </a:p>
        </p:txBody>
      </p:sp>
      <p:pic>
        <p:nvPicPr>
          <p:cNvPr id="4" name="Picture 3" descr="p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8003" y="3933056"/>
            <a:ext cx="5727994" cy="2510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Useful Resources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2"/>
              </a:rPr>
              <a:t>https://en.wikipedia.org/wiki/Unified_Modeling_Language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3"/>
              </a:rPr>
              <a:t>https://creately.com/blog/diagrams/uml-diagram-types-examples/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4"/>
              </a:rPr>
              <a:t>https://www.javatpoint.com/uml-diagrams</a:t>
            </a: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  <a:hlinkClick r:id="rId5"/>
              </a:rPr>
              <a:t>https</a:t>
            </a:r>
            <a:r>
              <a:rPr lang="en-IN" b="1" u="sng" smtClean="0">
                <a:solidFill>
                  <a:srgbClr val="00B0F0"/>
                </a:solidFill>
                <a:hlinkClick r:id="rId5"/>
              </a:rPr>
              <a:t>://www.tutorialspoint.com/uml/uml_standard_diagrams.htm</a:t>
            </a:r>
            <a:endParaRPr lang="en-IN" b="1" u="sng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Class Diagram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Class diagrams</a:t>
            </a:r>
            <a:r>
              <a:rPr lang="en-IN" dirty="0" smtClean="0">
                <a:solidFill>
                  <a:srgbClr val="FF0000"/>
                </a:solidFill>
              </a:rPr>
              <a:t> are the main building block of any </a:t>
            </a:r>
            <a:r>
              <a:rPr lang="en-IN" b="1" u="sng" dirty="0" smtClean="0">
                <a:solidFill>
                  <a:srgbClr val="00B0F0"/>
                </a:solidFill>
              </a:rPr>
              <a:t>object-oriented solution</a:t>
            </a:r>
            <a:r>
              <a:rPr lang="en-IN" dirty="0" smtClean="0">
                <a:solidFill>
                  <a:srgbClr val="FF0000"/>
                </a:solidFill>
              </a:rPr>
              <a:t>. It shows the </a:t>
            </a:r>
            <a:r>
              <a:rPr lang="en-IN" b="1" u="sng" dirty="0" smtClean="0">
                <a:solidFill>
                  <a:srgbClr val="00B0F0"/>
                </a:solidFill>
              </a:rPr>
              <a:t>classes in a system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00B0F0"/>
                </a:solidFill>
              </a:rPr>
              <a:t>attributes</a:t>
            </a:r>
            <a:r>
              <a:rPr lang="en-IN" dirty="0" smtClean="0">
                <a:solidFill>
                  <a:srgbClr val="FF0000"/>
                </a:solidFill>
              </a:rPr>
              <a:t>, and </a:t>
            </a:r>
            <a:r>
              <a:rPr lang="en-IN" b="1" u="sng" dirty="0" smtClean="0">
                <a:solidFill>
                  <a:srgbClr val="00B0F0"/>
                </a:solidFill>
              </a:rPr>
              <a:t>operations of each class</a:t>
            </a:r>
            <a:r>
              <a:rPr lang="en-IN" dirty="0" smtClean="0">
                <a:solidFill>
                  <a:srgbClr val="FF0000"/>
                </a:solidFill>
              </a:rPr>
              <a:t> and the relationship between </a:t>
            </a:r>
            <a:r>
              <a:rPr lang="en-IN" b="1" u="sng" dirty="0" smtClean="0">
                <a:solidFill>
                  <a:srgbClr val="00B0F0"/>
                </a:solidFill>
              </a:rPr>
              <a:t>each class.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In most </a:t>
            </a:r>
            <a:r>
              <a:rPr lang="en-IN" b="1" u="sng" dirty="0" smtClean="0">
                <a:solidFill>
                  <a:srgbClr val="00B0F0"/>
                </a:solidFill>
              </a:rPr>
              <a:t>modeling tools</a:t>
            </a:r>
            <a:r>
              <a:rPr lang="en-IN" dirty="0" smtClean="0">
                <a:solidFill>
                  <a:srgbClr val="FF0000"/>
                </a:solidFill>
              </a:rPr>
              <a:t>, a </a:t>
            </a:r>
            <a:r>
              <a:rPr lang="en-IN" b="1" u="sng" dirty="0" smtClean="0">
                <a:solidFill>
                  <a:srgbClr val="00B0F0"/>
                </a:solidFill>
              </a:rPr>
              <a:t>class</a:t>
            </a:r>
            <a:r>
              <a:rPr lang="en-IN" dirty="0" smtClean="0">
                <a:solidFill>
                  <a:srgbClr val="FF0000"/>
                </a:solidFill>
              </a:rPr>
              <a:t> has </a:t>
            </a:r>
            <a:r>
              <a:rPr lang="en-IN" b="1" u="sng" dirty="0" smtClean="0">
                <a:solidFill>
                  <a:srgbClr val="00B0F0"/>
                </a:solidFill>
              </a:rPr>
              <a:t>three parts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b="1" u="sng" dirty="0" smtClean="0">
                <a:solidFill>
                  <a:srgbClr val="00B0F0"/>
                </a:solidFill>
              </a:rPr>
              <a:t>Name at the top,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u="sng" dirty="0" smtClean="0">
                <a:solidFill>
                  <a:srgbClr val="00B0F0"/>
                </a:solidFill>
              </a:rPr>
              <a:t>attributes in the middle</a:t>
            </a:r>
            <a:r>
              <a:rPr lang="en-IN" dirty="0" smtClean="0">
                <a:solidFill>
                  <a:srgbClr val="FF0000"/>
                </a:solidFill>
              </a:rPr>
              <a:t> and </a:t>
            </a:r>
            <a:r>
              <a:rPr lang="en-IN" b="1" u="sng" dirty="0" smtClean="0">
                <a:solidFill>
                  <a:srgbClr val="00B0F0"/>
                </a:solidFill>
              </a:rPr>
              <a:t>operations or methods at the bottom.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In a </a:t>
            </a:r>
            <a:r>
              <a:rPr lang="en-IN" b="1" u="sng" dirty="0" smtClean="0">
                <a:solidFill>
                  <a:srgbClr val="00B0F0"/>
                </a:solidFill>
              </a:rPr>
              <a:t>large system</a:t>
            </a:r>
            <a:r>
              <a:rPr lang="en-IN" dirty="0" smtClean="0">
                <a:solidFill>
                  <a:srgbClr val="FF0000"/>
                </a:solidFill>
              </a:rPr>
              <a:t> with many related classes, </a:t>
            </a:r>
            <a:r>
              <a:rPr lang="en-IN" b="1" u="sng" dirty="0" smtClean="0">
                <a:solidFill>
                  <a:srgbClr val="00B0F0"/>
                </a:solidFill>
              </a:rPr>
              <a:t>classes</a:t>
            </a:r>
            <a:r>
              <a:rPr lang="en-IN" dirty="0" smtClean="0">
                <a:solidFill>
                  <a:srgbClr val="FF0000"/>
                </a:solidFill>
              </a:rPr>
              <a:t> are </a:t>
            </a:r>
            <a:r>
              <a:rPr lang="en-IN" b="1" u="sng" dirty="0" smtClean="0">
                <a:solidFill>
                  <a:srgbClr val="00B0F0"/>
                </a:solidFill>
              </a:rPr>
              <a:t>grouped together to create class diagrams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b="1" u="sng" dirty="0" smtClean="0">
                <a:solidFill>
                  <a:srgbClr val="00B0F0"/>
                </a:solidFill>
              </a:rPr>
              <a:t>Different relationships</a:t>
            </a:r>
            <a:r>
              <a:rPr lang="en-IN" dirty="0" smtClean="0">
                <a:solidFill>
                  <a:srgbClr val="FF0000"/>
                </a:solidFill>
              </a:rPr>
              <a:t> between </a:t>
            </a:r>
            <a:r>
              <a:rPr lang="en-IN" b="1" u="sng" dirty="0" smtClean="0">
                <a:solidFill>
                  <a:srgbClr val="00B0F0"/>
                </a:solidFill>
              </a:rPr>
              <a:t>classes</a:t>
            </a:r>
            <a:r>
              <a:rPr lang="en-IN" dirty="0" smtClean="0">
                <a:solidFill>
                  <a:srgbClr val="FF0000"/>
                </a:solidFill>
              </a:rPr>
              <a:t> are shown by different types of </a:t>
            </a:r>
            <a:r>
              <a:rPr lang="en-IN" b="1" u="sng" dirty="0" smtClean="0">
                <a:solidFill>
                  <a:srgbClr val="00B0F0"/>
                </a:solidFill>
              </a:rPr>
              <a:t>arrows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Class Diagram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48883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Component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A </a:t>
            </a:r>
            <a:r>
              <a:rPr lang="en-IN" b="1" u="sng" dirty="0" smtClean="0">
                <a:solidFill>
                  <a:srgbClr val="00B0F0"/>
                </a:solidFill>
              </a:rPr>
              <a:t>component diagram </a:t>
            </a:r>
            <a:r>
              <a:rPr lang="en-IN" dirty="0" smtClean="0">
                <a:solidFill>
                  <a:srgbClr val="FF0000"/>
                </a:solidFill>
              </a:rPr>
              <a:t>displays the </a:t>
            </a:r>
            <a:r>
              <a:rPr lang="en-IN" b="1" u="sng" dirty="0" smtClean="0">
                <a:solidFill>
                  <a:srgbClr val="00B0F0"/>
                </a:solidFill>
              </a:rPr>
              <a:t>structural relationship of components </a:t>
            </a:r>
            <a:r>
              <a:rPr lang="en-IN" dirty="0" smtClean="0">
                <a:solidFill>
                  <a:srgbClr val="FF0000"/>
                </a:solidFill>
              </a:rPr>
              <a:t>of a software system.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These are mostly used when working with </a:t>
            </a:r>
            <a:r>
              <a:rPr lang="en-IN" b="1" u="sng" dirty="0" smtClean="0">
                <a:solidFill>
                  <a:srgbClr val="00B0F0"/>
                </a:solidFill>
              </a:rPr>
              <a:t>complex systems</a:t>
            </a:r>
            <a:r>
              <a:rPr lang="en-IN" dirty="0" smtClean="0">
                <a:solidFill>
                  <a:srgbClr val="FF0000"/>
                </a:solidFill>
              </a:rPr>
              <a:t> with </a:t>
            </a:r>
            <a:r>
              <a:rPr lang="en-IN" b="1" u="sng" dirty="0" smtClean="0">
                <a:solidFill>
                  <a:srgbClr val="00B0F0"/>
                </a:solidFill>
              </a:rPr>
              <a:t>many components.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Components</a:t>
            </a:r>
            <a:r>
              <a:rPr lang="en-IN" dirty="0" smtClean="0">
                <a:solidFill>
                  <a:srgbClr val="FF0000"/>
                </a:solidFill>
              </a:rPr>
              <a:t> communicate with each other using </a:t>
            </a:r>
            <a:r>
              <a:rPr lang="en-IN" b="1" u="sng" dirty="0" smtClean="0">
                <a:solidFill>
                  <a:srgbClr val="00B0F0"/>
                </a:solidFill>
              </a:rPr>
              <a:t>interfaces</a:t>
            </a:r>
            <a:r>
              <a:rPr lang="en-IN" dirty="0" smtClean="0">
                <a:solidFill>
                  <a:srgbClr val="FF0000"/>
                </a:solidFill>
              </a:rPr>
              <a:t>. The </a:t>
            </a:r>
            <a:r>
              <a:rPr lang="en-IN" b="1" u="sng" dirty="0" smtClean="0">
                <a:solidFill>
                  <a:srgbClr val="00B0F0"/>
                </a:solidFill>
              </a:rPr>
              <a:t>interfaces</a:t>
            </a:r>
            <a:r>
              <a:rPr lang="en-IN" dirty="0" smtClean="0">
                <a:solidFill>
                  <a:srgbClr val="FF0000"/>
                </a:solidFill>
              </a:rPr>
              <a:t> are linked using </a:t>
            </a:r>
            <a:r>
              <a:rPr lang="en-IN" b="1" u="sng" dirty="0" smtClean="0">
                <a:solidFill>
                  <a:srgbClr val="00B0F0"/>
                </a:solidFill>
              </a:rPr>
              <a:t>connectors.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Component Diagram</a:t>
            </a:r>
            <a:endParaRPr lang="en-IN" sz="4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56544"/>
            <a:ext cx="7272808" cy="466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Deployment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A </a:t>
            </a:r>
            <a:r>
              <a:rPr lang="en-IN" b="1" u="sng" dirty="0" smtClean="0">
                <a:solidFill>
                  <a:srgbClr val="00B0F0"/>
                </a:solidFill>
              </a:rPr>
              <a:t>deployment diagram</a:t>
            </a:r>
            <a:r>
              <a:rPr lang="en-IN" dirty="0" smtClean="0">
                <a:solidFill>
                  <a:srgbClr val="FF0000"/>
                </a:solidFill>
              </a:rPr>
              <a:t> shows the </a:t>
            </a:r>
            <a:r>
              <a:rPr lang="en-IN" b="1" u="sng" dirty="0" smtClean="0">
                <a:solidFill>
                  <a:srgbClr val="00B0F0"/>
                </a:solidFill>
              </a:rPr>
              <a:t>hardware of your system</a:t>
            </a:r>
            <a:r>
              <a:rPr lang="en-IN" dirty="0" smtClean="0">
                <a:solidFill>
                  <a:srgbClr val="FF0000"/>
                </a:solidFill>
              </a:rPr>
              <a:t> and the </a:t>
            </a:r>
            <a:r>
              <a:rPr lang="en-IN" b="1" u="sng" dirty="0" smtClean="0">
                <a:solidFill>
                  <a:srgbClr val="00B0F0"/>
                </a:solidFill>
              </a:rPr>
              <a:t>software in that hardware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Deployment diagrams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are useful when your </a:t>
            </a:r>
            <a:r>
              <a:rPr lang="en-IN" b="1" u="sng" dirty="0" smtClean="0">
                <a:solidFill>
                  <a:srgbClr val="00B0F0"/>
                </a:solidFill>
              </a:rPr>
              <a:t>software solution</a:t>
            </a:r>
            <a:r>
              <a:rPr lang="en-IN" dirty="0" smtClean="0">
                <a:solidFill>
                  <a:srgbClr val="FF0000"/>
                </a:solidFill>
              </a:rPr>
              <a:t> is </a:t>
            </a:r>
            <a:r>
              <a:rPr lang="en-IN" b="1" u="sng" dirty="0" smtClean="0">
                <a:solidFill>
                  <a:srgbClr val="00B0F0"/>
                </a:solidFill>
              </a:rPr>
              <a:t>deployed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across multiple machines with each having a </a:t>
            </a:r>
            <a:r>
              <a:rPr lang="en-IN" b="1" u="sng" dirty="0" smtClean="0">
                <a:solidFill>
                  <a:srgbClr val="00B0F0"/>
                </a:solidFill>
              </a:rPr>
              <a:t>unique configuration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Deployment Diagram</a:t>
            </a:r>
            <a:endParaRPr lang="en-IN" sz="4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3448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Object Diagram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u="sng" dirty="0" smtClean="0">
                <a:solidFill>
                  <a:srgbClr val="00B0F0"/>
                </a:solidFill>
              </a:rPr>
              <a:t>Object Diagrams</a:t>
            </a:r>
            <a:r>
              <a:rPr lang="en-IN" dirty="0" smtClean="0">
                <a:solidFill>
                  <a:srgbClr val="FF0000"/>
                </a:solidFill>
              </a:rPr>
              <a:t>, sometimes referred to as </a:t>
            </a:r>
            <a:r>
              <a:rPr lang="en-IN" b="1" u="sng" dirty="0" smtClean="0">
                <a:solidFill>
                  <a:srgbClr val="00B0F0"/>
                </a:solidFill>
              </a:rPr>
              <a:t>Instance diagrams</a:t>
            </a:r>
            <a:r>
              <a:rPr lang="en-IN" dirty="0" smtClean="0">
                <a:solidFill>
                  <a:srgbClr val="FF0000"/>
                </a:solidFill>
              </a:rPr>
              <a:t> are very similar to class diagrams. 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Like class diagrams, they also show the </a:t>
            </a:r>
            <a:r>
              <a:rPr lang="en-IN" b="1" u="sng" dirty="0" smtClean="0">
                <a:solidFill>
                  <a:srgbClr val="00B0F0"/>
                </a:solidFill>
              </a:rPr>
              <a:t>relationship between objects</a:t>
            </a:r>
            <a:r>
              <a:rPr lang="en-IN" dirty="0" smtClean="0">
                <a:solidFill>
                  <a:srgbClr val="FF0000"/>
                </a:solidFill>
              </a:rPr>
              <a:t> but they use </a:t>
            </a:r>
            <a:r>
              <a:rPr lang="en-IN" b="1" u="sng" dirty="0" smtClean="0">
                <a:solidFill>
                  <a:srgbClr val="00B0F0"/>
                </a:solidFill>
              </a:rPr>
              <a:t>real-world examples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They show how a </a:t>
            </a:r>
            <a:r>
              <a:rPr lang="en-IN" b="1" u="sng" dirty="0" smtClean="0">
                <a:solidFill>
                  <a:srgbClr val="00B0F0"/>
                </a:solidFill>
              </a:rPr>
              <a:t>system</a:t>
            </a:r>
            <a:r>
              <a:rPr lang="en-IN" dirty="0" smtClean="0">
                <a:solidFill>
                  <a:srgbClr val="FF0000"/>
                </a:solidFill>
              </a:rPr>
              <a:t> will look like at a </a:t>
            </a:r>
            <a:r>
              <a:rPr lang="en-IN" b="1" u="sng" dirty="0" smtClean="0">
                <a:solidFill>
                  <a:srgbClr val="00B0F0"/>
                </a:solidFill>
              </a:rPr>
              <a:t>given time</a:t>
            </a:r>
            <a:r>
              <a:rPr lang="en-IN" dirty="0" smtClean="0">
                <a:solidFill>
                  <a:srgbClr val="FF0000"/>
                </a:solidFill>
              </a:rPr>
              <a:t>. Because there is data available in the </a:t>
            </a:r>
            <a:r>
              <a:rPr lang="en-IN" b="1" u="sng" dirty="0" smtClean="0">
                <a:solidFill>
                  <a:srgbClr val="00B0F0"/>
                </a:solidFill>
              </a:rPr>
              <a:t>objects</a:t>
            </a:r>
            <a:r>
              <a:rPr lang="en-IN" dirty="0" smtClean="0">
                <a:solidFill>
                  <a:srgbClr val="FF0000"/>
                </a:solidFill>
              </a:rPr>
              <a:t>, they are used to explain complex </a:t>
            </a:r>
            <a:r>
              <a:rPr lang="en-IN" b="1" u="sng" dirty="0" smtClean="0">
                <a:solidFill>
                  <a:srgbClr val="00B0F0"/>
                </a:solidFill>
              </a:rPr>
              <a:t>relationships between objects.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Object Diagram</a:t>
            </a:r>
            <a:endParaRPr lang="en-IN" sz="4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84" y="1628800"/>
            <a:ext cx="733013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213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Structure diagrams</vt:lpstr>
      <vt:lpstr>Class Diagram</vt:lpstr>
      <vt:lpstr>Class Diagram</vt:lpstr>
      <vt:lpstr>Component Diagram</vt:lpstr>
      <vt:lpstr>Component Diagram</vt:lpstr>
      <vt:lpstr>Deployment Diagram</vt:lpstr>
      <vt:lpstr>Deployment Diagram</vt:lpstr>
      <vt:lpstr>Object Diagram</vt:lpstr>
      <vt:lpstr>Object Diagram</vt:lpstr>
      <vt:lpstr>Profile Diagram</vt:lpstr>
      <vt:lpstr>Profile Diagram</vt:lpstr>
      <vt:lpstr>Composite Structure Diagram</vt:lpstr>
      <vt:lpstr>Package Diagram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</dc:title>
  <dc:creator>SHANKARG</dc:creator>
  <cp:lastModifiedBy>SHANKARG</cp:lastModifiedBy>
  <cp:revision>68</cp:revision>
  <dcterms:created xsi:type="dcterms:W3CDTF">2022-06-24T03:04:08Z</dcterms:created>
  <dcterms:modified xsi:type="dcterms:W3CDTF">2022-06-27T04:49:33Z</dcterms:modified>
</cp:coreProperties>
</file>