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6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56D0-7E7B-4D13-A1BF-08160F0310BD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08C00-FFA5-400D-9AD3-F434672C08F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8C00-FFA5-400D-9AD3-F434672C08F3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ECE726A-3049-4A0F-A2A9-0E5F5A98146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806F16-AE6B-471F-B8D4-E30CE4A3197B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CE726A-3049-4A0F-A2A9-0E5F5A981467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ly.com/blog/diagrams/uml-diagram-types-examples/" TargetMode="External"/><Relationship Id="rId2" Type="http://schemas.openxmlformats.org/officeDocument/2006/relationships/hyperlink" Target="https://en.wikipedia.org/wiki/Unified_Modeling_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uml/uml_standard_diagrams.htm" TargetMode="External"/><Relationship Id="rId4" Type="http://schemas.openxmlformats.org/officeDocument/2006/relationships/hyperlink" Target="https://www.javatpoint.com/uml-diagra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76672"/>
            <a:ext cx="7851648" cy="77951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solidFill>
                  <a:srgbClr val="FFFF00"/>
                </a:solidFill>
              </a:rPr>
              <a:t>Unified Modeling </a:t>
            </a:r>
            <a:r>
              <a:rPr lang="en-IN" sz="4400" dirty="0" smtClean="0">
                <a:solidFill>
                  <a:srgbClr val="FFFF00"/>
                </a:solidFill>
              </a:rPr>
              <a:t>Language (UML)</a:t>
            </a:r>
            <a:endParaRPr lang="en-IN" sz="44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40768"/>
            <a:ext cx="7854696" cy="504056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The </a:t>
            </a:r>
            <a:r>
              <a:rPr lang="en-IN" sz="2400" b="1" u="sng" dirty="0" smtClean="0">
                <a:solidFill>
                  <a:srgbClr val="FFFF00"/>
                </a:solidFill>
              </a:rPr>
              <a:t>Unified Modeling Language</a:t>
            </a:r>
            <a:r>
              <a:rPr lang="en-IN" sz="2400" u="sng" dirty="0" smtClean="0">
                <a:solidFill>
                  <a:srgbClr val="FFFF00"/>
                </a:solidFill>
              </a:rPr>
              <a:t> (</a:t>
            </a:r>
            <a:r>
              <a:rPr lang="en-IN" sz="2400" b="1" u="sng" dirty="0" smtClean="0">
                <a:solidFill>
                  <a:srgbClr val="FFFF00"/>
                </a:solidFill>
              </a:rPr>
              <a:t>UML</a:t>
            </a:r>
            <a:r>
              <a:rPr lang="en-IN" sz="2400" u="sng" dirty="0" smtClean="0">
                <a:solidFill>
                  <a:srgbClr val="FFFF00"/>
                </a:solidFill>
              </a:rPr>
              <a:t>)</a:t>
            </a:r>
            <a:r>
              <a:rPr lang="en-IN" sz="2400" dirty="0" smtClean="0">
                <a:solidFill>
                  <a:srgbClr val="FFC000"/>
                </a:solidFill>
              </a:rPr>
              <a:t> is a </a:t>
            </a:r>
            <a:r>
              <a:rPr lang="en-IN" sz="2400" dirty="0" smtClean="0">
                <a:solidFill>
                  <a:srgbClr val="FFFF00"/>
                </a:solidFill>
              </a:rPr>
              <a:t>general-purpose</a:t>
            </a:r>
            <a:r>
              <a:rPr lang="en-IN" sz="2400" dirty="0" smtClean="0">
                <a:solidFill>
                  <a:srgbClr val="FFC000"/>
                </a:solidFill>
              </a:rPr>
              <a:t>, </a:t>
            </a:r>
            <a:r>
              <a:rPr lang="en-IN" sz="2400" dirty="0" smtClean="0">
                <a:solidFill>
                  <a:srgbClr val="FFFF00"/>
                </a:solidFill>
              </a:rPr>
              <a:t>developmental</a:t>
            </a:r>
            <a:r>
              <a:rPr lang="en-IN" sz="2400" dirty="0" smtClean="0">
                <a:solidFill>
                  <a:srgbClr val="FFC000"/>
                </a:solidFill>
              </a:rPr>
              <a:t>, </a:t>
            </a:r>
            <a:r>
              <a:rPr lang="en-IN" sz="2400" dirty="0" smtClean="0">
                <a:solidFill>
                  <a:srgbClr val="FFFF00"/>
                </a:solidFill>
              </a:rPr>
              <a:t>modeling language</a:t>
            </a:r>
            <a:r>
              <a:rPr lang="en-IN" sz="2400" dirty="0" smtClean="0">
                <a:solidFill>
                  <a:srgbClr val="FFC000"/>
                </a:solidFill>
              </a:rPr>
              <a:t> in the field of software engineering that is intended to provide a standard way to </a:t>
            </a:r>
            <a:r>
              <a:rPr lang="en-IN" sz="2400" dirty="0" smtClean="0">
                <a:solidFill>
                  <a:srgbClr val="FFFF00"/>
                </a:solidFill>
              </a:rPr>
              <a:t>visualize the design of a system.</a:t>
            </a:r>
          </a:p>
          <a:p>
            <a:pPr algn="l"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 It was developed at </a:t>
            </a:r>
            <a:r>
              <a:rPr lang="en-IN" sz="2400" b="1" u="sng" dirty="0" smtClean="0">
                <a:solidFill>
                  <a:srgbClr val="FFFF00"/>
                </a:solidFill>
              </a:rPr>
              <a:t>Rational Software</a:t>
            </a:r>
            <a:r>
              <a:rPr lang="en-IN" sz="2400" dirty="0" smtClean="0">
                <a:solidFill>
                  <a:srgbClr val="FFC000"/>
                </a:solidFill>
              </a:rPr>
              <a:t> in </a:t>
            </a:r>
            <a:r>
              <a:rPr lang="en-IN" sz="2400" b="1" u="sng" dirty="0" smtClean="0">
                <a:solidFill>
                  <a:srgbClr val="FFFF00"/>
                </a:solidFill>
              </a:rPr>
              <a:t>1994–1995</a:t>
            </a:r>
            <a:r>
              <a:rPr lang="en-IN" sz="2400" dirty="0" smtClean="0">
                <a:solidFill>
                  <a:srgbClr val="FFC000"/>
                </a:solidFill>
              </a:rPr>
              <a:t>, with further development led by them through </a:t>
            </a:r>
            <a:r>
              <a:rPr lang="en-IN" sz="2400" b="1" u="sng" dirty="0" smtClean="0">
                <a:solidFill>
                  <a:srgbClr val="FFFF00"/>
                </a:solidFill>
              </a:rPr>
              <a:t>1996</a:t>
            </a:r>
            <a:r>
              <a:rPr lang="en-IN" sz="2400" dirty="0" smtClean="0">
                <a:solidFill>
                  <a:srgbClr val="FFC000"/>
                </a:solidFill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In </a:t>
            </a:r>
            <a:r>
              <a:rPr lang="en-IN" sz="2400" b="1" u="sng" dirty="0" smtClean="0">
                <a:solidFill>
                  <a:srgbClr val="FFFF00"/>
                </a:solidFill>
              </a:rPr>
              <a:t>1997,</a:t>
            </a:r>
            <a:r>
              <a:rPr lang="en-IN" sz="2400" b="1" dirty="0" smtClean="0">
                <a:solidFill>
                  <a:srgbClr val="FFFF00"/>
                </a:solidFill>
              </a:rPr>
              <a:t> </a:t>
            </a:r>
            <a:r>
              <a:rPr lang="en-IN" sz="2400" b="1" u="sng" dirty="0" smtClean="0">
                <a:solidFill>
                  <a:srgbClr val="FFFF00"/>
                </a:solidFill>
              </a:rPr>
              <a:t>UML</a:t>
            </a:r>
            <a:r>
              <a:rPr lang="en-IN" sz="2400" dirty="0" smtClean="0">
                <a:solidFill>
                  <a:srgbClr val="FFC000"/>
                </a:solidFill>
              </a:rPr>
              <a:t> was adopted as a standard by the </a:t>
            </a:r>
            <a:r>
              <a:rPr lang="en-IN" sz="2400" b="1" u="sng" dirty="0" smtClean="0">
                <a:solidFill>
                  <a:srgbClr val="FFFF00"/>
                </a:solidFill>
              </a:rPr>
              <a:t>Object Management Group (OMG)</a:t>
            </a:r>
            <a:r>
              <a:rPr lang="en-IN" sz="2400" dirty="0" smtClean="0">
                <a:solidFill>
                  <a:srgbClr val="FFC000"/>
                </a:solidFill>
              </a:rPr>
              <a:t>, and has been managed by this organization ever since. </a:t>
            </a:r>
            <a:endParaRPr lang="en-IN" sz="2400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IN" sz="2400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In </a:t>
            </a:r>
            <a:r>
              <a:rPr lang="en-IN" sz="2400" b="1" u="sng" dirty="0" smtClean="0">
                <a:solidFill>
                  <a:srgbClr val="FFFF00"/>
                </a:solidFill>
              </a:rPr>
              <a:t>2005,</a:t>
            </a:r>
            <a:r>
              <a:rPr lang="en-IN" sz="2400" b="1" dirty="0" smtClean="0">
                <a:solidFill>
                  <a:srgbClr val="FFFF00"/>
                </a:solidFill>
              </a:rPr>
              <a:t> </a:t>
            </a:r>
            <a:r>
              <a:rPr lang="en-IN" sz="2400" b="1" u="sng" dirty="0" smtClean="0">
                <a:solidFill>
                  <a:srgbClr val="FFFF00"/>
                </a:solidFill>
              </a:rPr>
              <a:t>UML</a:t>
            </a:r>
            <a:r>
              <a:rPr lang="en-IN" sz="2400" dirty="0" smtClean="0">
                <a:solidFill>
                  <a:srgbClr val="FFC000"/>
                </a:solidFill>
              </a:rPr>
              <a:t> was also published by the </a:t>
            </a:r>
            <a:r>
              <a:rPr lang="en-IN" sz="2400" b="1" u="sng" dirty="0" smtClean="0">
                <a:solidFill>
                  <a:srgbClr val="FFFF00"/>
                </a:solidFill>
              </a:rPr>
              <a:t>International Organization for Standardization (ISO)</a:t>
            </a:r>
            <a:r>
              <a:rPr lang="en-IN" sz="2400" b="1" dirty="0" smtClean="0">
                <a:solidFill>
                  <a:srgbClr val="FFFF00"/>
                </a:solidFill>
              </a:rPr>
              <a:t> </a:t>
            </a:r>
            <a:r>
              <a:rPr lang="en-IN" sz="2400" dirty="0" smtClean="0">
                <a:solidFill>
                  <a:srgbClr val="FFC000"/>
                </a:solidFill>
              </a:rPr>
              <a:t>as an approved </a:t>
            </a:r>
            <a:r>
              <a:rPr lang="en-IN" sz="2400" b="1" u="sng" dirty="0" smtClean="0">
                <a:solidFill>
                  <a:srgbClr val="FFFF00"/>
                </a:solidFill>
              </a:rPr>
              <a:t>ISO standard.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0152" y="6125234"/>
            <a:ext cx="248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@ShankaragoudaG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0070C0"/>
                </a:solidFill>
              </a:rPr>
              <a:t>UML Diagram Types</a:t>
            </a:r>
            <a:endParaRPr lang="en-IN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803492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Structure </a:t>
            </a:r>
            <a:r>
              <a:rPr lang="en-IN" sz="4000" b="1" dirty="0" smtClean="0"/>
              <a:t>diagram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Structure diagrams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represent the static aspects of the system. 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It </a:t>
            </a:r>
            <a:r>
              <a:rPr lang="en-IN" dirty="0" smtClean="0">
                <a:solidFill>
                  <a:srgbClr val="FF0000"/>
                </a:solidFill>
              </a:rPr>
              <a:t>emphasizes the things that must be present in the system being modeled. 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Since </a:t>
            </a:r>
            <a:r>
              <a:rPr lang="en-IN" b="1" u="sng" dirty="0" smtClean="0">
                <a:solidFill>
                  <a:srgbClr val="00B0F0"/>
                </a:solidFill>
              </a:rPr>
              <a:t>structure diagrams</a:t>
            </a:r>
            <a:r>
              <a:rPr lang="en-IN" dirty="0" smtClean="0">
                <a:solidFill>
                  <a:srgbClr val="FF0000"/>
                </a:solidFill>
              </a:rPr>
              <a:t> represent the structure, they are used extensively in documenting the </a:t>
            </a:r>
            <a:r>
              <a:rPr lang="en-IN" b="1" u="sng" dirty="0" smtClean="0">
                <a:solidFill>
                  <a:srgbClr val="00B0F0"/>
                </a:solidFill>
              </a:rPr>
              <a:t>software architecture of software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Behavior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Behavior diagrams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represent the </a:t>
            </a:r>
            <a:r>
              <a:rPr lang="en-IN" b="1" u="sng" dirty="0" smtClean="0">
                <a:solidFill>
                  <a:srgbClr val="00B0F0"/>
                </a:solidFill>
              </a:rPr>
              <a:t>dynamic aspect of the system.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It emphasizes </a:t>
            </a:r>
            <a:r>
              <a:rPr lang="en-IN" b="1" u="sng" dirty="0" smtClean="0">
                <a:solidFill>
                  <a:srgbClr val="00B0F0"/>
                </a:solidFill>
              </a:rPr>
              <a:t>what must happen </a:t>
            </a:r>
            <a:r>
              <a:rPr lang="en-IN" dirty="0" smtClean="0">
                <a:solidFill>
                  <a:srgbClr val="FF0000"/>
                </a:solidFill>
              </a:rPr>
              <a:t>in the </a:t>
            </a:r>
            <a:r>
              <a:rPr lang="en-IN" b="1" u="sng" dirty="0" smtClean="0">
                <a:solidFill>
                  <a:srgbClr val="00B0F0"/>
                </a:solidFill>
              </a:rPr>
              <a:t>system being modeled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Since </a:t>
            </a:r>
            <a:r>
              <a:rPr lang="en-IN" b="1" u="sng" dirty="0" smtClean="0">
                <a:solidFill>
                  <a:srgbClr val="00B0F0"/>
                </a:solidFill>
              </a:rPr>
              <a:t>behavior diagrams</a:t>
            </a:r>
            <a:r>
              <a:rPr lang="en-IN" dirty="0" smtClean="0">
                <a:solidFill>
                  <a:srgbClr val="FF0000"/>
                </a:solidFill>
              </a:rPr>
              <a:t> illustrate the </a:t>
            </a:r>
            <a:r>
              <a:rPr lang="en-IN" b="1" u="sng" dirty="0" smtClean="0">
                <a:solidFill>
                  <a:srgbClr val="00B0F0"/>
                </a:solidFill>
              </a:rPr>
              <a:t>behavior of a system,</a:t>
            </a:r>
            <a:r>
              <a:rPr lang="en-IN" dirty="0" smtClean="0">
                <a:solidFill>
                  <a:srgbClr val="FF0000"/>
                </a:solidFill>
              </a:rPr>
              <a:t> they are used extensively to describe the functionality of </a:t>
            </a:r>
            <a:r>
              <a:rPr lang="en-IN" b="1" u="sng" dirty="0" smtClean="0">
                <a:solidFill>
                  <a:srgbClr val="00B0F0"/>
                </a:solidFill>
              </a:rPr>
              <a:t>software systems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Useful Resources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  <a:hlinkClick r:id="rId2"/>
              </a:rPr>
              <a:t>https://</a:t>
            </a:r>
            <a:r>
              <a:rPr lang="en-IN" b="1" u="sng" dirty="0" smtClean="0">
                <a:solidFill>
                  <a:srgbClr val="00B0F0"/>
                </a:solidFill>
                <a:hlinkClick r:id="rId2"/>
              </a:rPr>
              <a:t>en.wikipedia.org/wiki/Unified_Modeling_Language</a:t>
            </a: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  <a:hlinkClick r:id="rId3"/>
              </a:rPr>
              <a:t>https://creately.com/blog/diagrams/uml-diagram-types-examples</a:t>
            </a:r>
            <a:r>
              <a:rPr lang="en-IN" b="1" u="sng" dirty="0" smtClean="0">
                <a:solidFill>
                  <a:srgbClr val="00B0F0"/>
                </a:solidFill>
                <a:hlinkClick r:id="rId3"/>
              </a:rPr>
              <a:t>/</a:t>
            </a: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  <a:hlinkClick r:id="rId4"/>
              </a:rPr>
              <a:t>https://</a:t>
            </a:r>
            <a:r>
              <a:rPr lang="en-IN" b="1" u="sng" dirty="0" smtClean="0">
                <a:solidFill>
                  <a:srgbClr val="00B0F0"/>
                </a:solidFill>
                <a:hlinkClick r:id="rId4"/>
              </a:rPr>
              <a:t>www.javatpoint.com/uml-diagrams</a:t>
            </a: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  <a:hlinkClick r:id="rId5"/>
              </a:rPr>
              <a:t>https://</a:t>
            </a:r>
            <a:r>
              <a:rPr lang="en-IN" b="1" u="sng" dirty="0" smtClean="0">
                <a:solidFill>
                  <a:srgbClr val="00B0F0"/>
                </a:solidFill>
                <a:hlinkClick r:id="rId5"/>
              </a:rPr>
              <a:t>www.tutorialspoint.com/uml/uml_standard_diagrams.htm</a:t>
            </a:r>
            <a:endParaRPr lang="en-IN" b="1" u="sng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114</Words>
  <Application>Microsoft Office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Unified Modeling Language (UML)</vt:lpstr>
      <vt:lpstr>UML Diagram Types</vt:lpstr>
      <vt:lpstr>Structure diagram</vt:lpstr>
      <vt:lpstr>Behavior diagram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 (UML)</dc:title>
  <dc:creator>SHANKARG</dc:creator>
  <cp:lastModifiedBy>SHANKARG</cp:lastModifiedBy>
  <cp:revision>68</cp:revision>
  <dcterms:created xsi:type="dcterms:W3CDTF">2022-06-24T03:04:08Z</dcterms:created>
  <dcterms:modified xsi:type="dcterms:W3CDTF">2022-06-24T04:36:47Z</dcterms:modified>
</cp:coreProperties>
</file>