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82" r:id="rId6"/>
    <p:sldId id="292" r:id="rId7"/>
    <p:sldId id="290" r:id="rId8"/>
    <p:sldId id="283" r:id="rId9"/>
    <p:sldId id="276" r:id="rId10"/>
    <p:sldId id="293" r:id="rId11"/>
    <p:sldId id="285" r:id="rId12"/>
    <p:sldId id="286" r:id="rId13"/>
    <p:sldId id="287" r:id="rId14"/>
    <p:sldId id="289" r:id="rId15"/>
    <p:sldId id="291" r:id="rId16"/>
    <p:sldId id="280" r:id="rId17"/>
  </p:sldIdLst>
  <p:sldSz cx="9144000" cy="5143500" type="screen16x9"/>
  <p:notesSz cx="6858000" cy="9144000"/>
  <p:embeddedFontLst>
    <p:embeddedFont>
      <p:font typeface="Advent Pro Light" panose="020B0604020202020204" charset="0"/>
      <p:regular r:id="rId19"/>
      <p:bold r:id="rId20"/>
      <p:italic r:id="rId21"/>
      <p:boldItalic r:id="rId22"/>
    </p:embeddedFont>
    <p:embeddedFont>
      <p:font typeface="Anton" pitchFamily="2" charset="0"/>
      <p:regular r:id="rId23"/>
    </p:embeddedFont>
    <p:embeddedFont>
      <p:font typeface="Fira Sans Condensed Light" panose="020B0403050000020004" pitchFamily="34" charset="0"/>
      <p:regular r:id="rId24"/>
      <p:bold r:id="rId25"/>
      <p:italic r:id="rId26"/>
      <p:boldItalic r:id="rId27"/>
    </p:embeddedFont>
    <p:embeddedFont>
      <p:font typeface="Josefin Slab" pitchFamily="2" charset="0"/>
      <p:regular r:id="rId28"/>
      <p:bold r:id="rId29"/>
      <p:italic r:id="rId30"/>
      <p:boldItalic r:id="rId31"/>
    </p:embeddedFont>
    <p:embeddedFont>
      <p:font typeface="Rajdhani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018-334 Shankar Dangaura" initials="03SD" lastIdx="1" clrIdx="0">
    <p:extLst>
      <p:ext uri="{19B8F6BF-5375-455C-9EA6-DF929625EA0E}">
        <p15:presenceInfo xmlns:p15="http://schemas.microsoft.com/office/powerpoint/2012/main" userId="S::shankard018334@nec.edu.np::1ad84462-eb44-48cb-a7aa-3ea295c3fc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6C7AF7-8DED-498F-9EC4-440DD5E1D0A3}">
  <a:tblStyle styleId="{186C7AF7-8DED-498F-9EC4-440DD5E1D0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6b4974444a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6b4974444a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819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65abef0139_0_1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65abef0139_0_1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321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6b4974444a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6b4974444a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477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6b4974444a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6b4974444a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386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7098bb5640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7098bb5640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538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7098bb5640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7098bb5640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175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7098bb5640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7098bb5640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74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382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935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9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65abef0139_0_1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65abef0139_0_1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590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65abef0139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65abef0139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7" r:id="rId7"/>
    <p:sldLayoutId id="2147483662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214247" y="691015"/>
            <a:ext cx="5368913" cy="14944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Rajdhani"/>
                <a:cs typeface="Times New Roman" panose="02020603050405020304" pitchFamily="18" charset="0"/>
              </a:rPr>
              <a:t>Attendance System Using Facial  Recognition </a:t>
            </a:r>
            <a:endParaRPr sz="3600" dirty="0">
              <a:latin typeface="Times New Roman" panose="02020603050405020304" pitchFamily="18" charset="0"/>
              <a:ea typeface="Rajdhani"/>
              <a:cs typeface="Times New Roman" panose="02020603050405020304" pitchFamily="18" charset="0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1138213" y="2670121"/>
            <a:ext cx="3788205" cy="1406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r>
              <a:rPr lang="en-GB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Lakim  Dahal (018-315)</a:t>
            </a:r>
          </a:p>
          <a:p>
            <a:r>
              <a:rPr lang="en-GB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Shankar Dangaura (018-334)</a:t>
            </a:r>
          </a:p>
          <a:p>
            <a:r>
              <a:rPr lang="en-GB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Sunil Mandal (018-338</a:t>
            </a:r>
            <a:r>
              <a:rPr lang="en-GB" sz="18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GB" sz="1800" b="1" i="1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5052975" y="510357"/>
            <a:ext cx="4197350" cy="431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8"/>
          <p:cNvSpPr txBox="1">
            <a:spLocks noGrp="1"/>
          </p:cNvSpPr>
          <p:nvPr>
            <p:ph type="title"/>
          </p:nvPr>
        </p:nvSpPr>
        <p:spPr>
          <a:xfrm>
            <a:off x="1560101" y="563526"/>
            <a:ext cx="5658964" cy="5209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Tools And Setup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7704" y="4720856"/>
            <a:ext cx="68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31A49-A52C-3A4E-38EA-8B6688557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50" y="1784498"/>
            <a:ext cx="1746180" cy="1746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33775E-9C75-E5A5-8189-F0C87E0CD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137" y="1781155"/>
            <a:ext cx="1746180" cy="17601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D8C85D-815E-27CE-4782-8A39DF553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987" y="1797436"/>
            <a:ext cx="1952579" cy="178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D30F9A-6FAE-08A7-0491-0CDB4C276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5309" y="1765540"/>
            <a:ext cx="1786400" cy="17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8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>
            <a:spLocks noGrp="1"/>
          </p:cNvSpPr>
          <p:nvPr>
            <p:ph type="title"/>
          </p:nvPr>
        </p:nvSpPr>
        <p:spPr>
          <a:xfrm>
            <a:off x="2617955" y="367429"/>
            <a:ext cx="3560594" cy="14432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discussion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oogle Shape;1745;p44">
            <a:extLst>
              <a:ext uri="{FF2B5EF4-FFF2-40B4-BE49-F238E27FC236}">
                <a16:creationId xmlns:a16="http://schemas.microsoft.com/office/drawing/2014/main" id="{6067EA3F-497F-4DA3-B3D2-7FDA63EF834E}"/>
              </a:ext>
            </a:extLst>
          </p:cNvPr>
          <p:cNvGrpSpPr/>
          <p:nvPr/>
        </p:nvGrpSpPr>
        <p:grpSpPr>
          <a:xfrm>
            <a:off x="2805355" y="2085019"/>
            <a:ext cx="3533290" cy="2691052"/>
            <a:chOff x="3578510" y="1419647"/>
            <a:chExt cx="4021500" cy="3062887"/>
          </a:xfrm>
        </p:grpSpPr>
        <p:sp>
          <p:nvSpPr>
            <p:cNvPr id="3" name="Google Shape;1746;p44">
              <a:extLst>
                <a:ext uri="{FF2B5EF4-FFF2-40B4-BE49-F238E27FC236}">
                  <a16:creationId xmlns:a16="http://schemas.microsoft.com/office/drawing/2014/main" id="{1011C403-86F1-8FB9-961A-6D81F78490E2}"/>
                </a:ext>
              </a:extLst>
            </p:cNvPr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747;p44">
              <a:extLst>
                <a:ext uri="{FF2B5EF4-FFF2-40B4-BE49-F238E27FC236}">
                  <a16:creationId xmlns:a16="http://schemas.microsoft.com/office/drawing/2014/main" id="{EF4B733D-2B28-CE40-6ADD-63C2806E3400}"/>
                </a:ext>
              </a:extLst>
            </p:cNvPr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1748;p44">
              <a:extLst>
                <a:ext uri="{FF2B5EF4-FFF2-40B4-BE49-F238E27FC236}">
                  <a16:creationId xmlns:a16="http://schemas.microsoft.com/office/drawing/2014/main" id="{8E99D9FA-9490-FF6D-E0B1-98CC8E953DEF}"/>
                </a:ext>
              </a:extLst>
            </p:cNvPr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7" name="Google Shape;1749;p44">
                <a:extLst>
                  <a:ext uri="{FF2B5EF4-FFF2-40B4-BE49-F238E27FC236}">
                    <a16:creationId xmlns:a16="http://schemas.microsoft.com/office/drawing/2014/main" id="{1E866268-84C5-30A8-85D0-F1D9BFB6F53A}"/>
                  </a:ext>
                </a:extLst>
              </p:cNvPr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750;p44">
                <a:extLst>
                  <a:ext uri="{FF2B5EF4-FFF2-40B4-BE49-F238E27FC236}">
                    <a16:creationId xmlns:a16="http://schemas.microsoft.com/office/drawing/2014/main" id="{E644632B-D04B-6F8D-C044-C5725AAC44F0}"/>
                  </a:ext>
                </a:extLst>
              </p:cNvPr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6" name="Google Shape;1751;p44">
              <a:extLst>
                <a:ext uri="{FF2B5EF4-FFF2-40B4-BE49-F238E27FC236}">
                  <a16:creationId xmlns:a16="http://schemas.microsoft.com/office/drawing/2014/main" id="{A46DB447-A8C0-FCB7-1AF1-C159B904782E}"/>
                </a:ext>
              </a:extLst>
            </p:cNvPr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48AB555-B761-27D5-D92A-EF2B4F6BE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191" y="2364245"/>
            <a:ext cx="1779182" cy="16755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67D8D4-AC33-A73A-ED0F-F4995BE4734A}"/>
              </a:ext>
            </a:extLst>
          </p:cNvPr>
          <p:cNvSpPr txBox="1"/>
          <p:nvPr/>
        </p:nvSpPr>
        <p:spPr>
          <a:xfrm>
            <a:off x="8282764" y="4720856"/>
            <a:ext cx="79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14061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6394" y="72189"/>
            <a:ext cx="3251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Implemented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707" y="656964"/>
            <a:ext cx="5365898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chemeClr val="tx2"/>
              </a:buClr>
            </a:pPr>
            <a:r>
              <a:rPr lang="en-US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Front-end:</a:t>
            </a:r>
          </a:p>
          <a:p>
            <a:pPr marL="800100" lvl="1" indent="-342900" algn="l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Signing up for new users.</a:t>
            </a:r>
          </a:p>
          <a:p>
            <a:pPr marL="800100" lvl="1" indent="-342900" algn="l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Registering new employees.</a:t>
            </a:r>
          </a:p>
          <a:p>
            <a:pPr marL="800100" lvl="1" indent="-342900" algn="l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model.</a:t>
            </a:r>
          </a:p>
          <a:p>
            <a:pPr algn="l">
              <a:lnSpc>
                <a:spcPct val="150000"/>
              </a:lnSpc>
              <a:buClr>
                <a:schemeClr val="tx2"/>
              </a:buClr>
            </a:pPr>
            <a:r>
              <a:rPr lang="en-US" sz="2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Back-end:</a:t>
            </a:r>
          </a:p>
          <a:p>
            <a:pPr marL="800100" lvl="1" indent="-342900" algn="l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employees.</a:t>
            </a:r>
          </a:p>
          <a:p>
            <a:pPr marL="800100" lvl="1" indent="-342900" algn="l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Logging in with authentication.</a:t>
            </a:r>
          </a:p>
          <a:p>
            <a:pPr marL="800100" lvl="1" indent="-342900" algn="l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detection and recognition.</a:t>
            </a:r>
          </a:p>
          <a:p>
            <a:pPr marL="800100" lvl="1" indent="-342900" algn="l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Updating attendance records</a:t>
            </a:r>
            <a:r>
              <a:rPr lang="en-US" sz="2200" b="0" i="0" dirty="0">
                <a:solidFill>
                  <a:schemeClr val="tx2"/>
                </a:solidFill>
                <a:effectLst/>
                <a:latin typeface="Söhne"/>
              </a:rPr>
              <a:t>.</a:t>
            </a:r>
          </a:p>
          <a:p>
            <a:pPr marL="800100" lvl="1" indent="-342900" algn="l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sz="20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66223" y="4835723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41331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5893" y="231748"/>
            <a:ext cx="2932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Obtained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5530" y="940534"/>
            <a:ext cx="761431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register new employees and train the datasets</a:t>
            </a:r>
          </a:p>
          <a:p>
            <a:pPr marL="342900" lvl="0" indent="-342900" fontAlgn="base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Registered employee and admin can login via login UI.</a:t>
            </a:r>
          </a:p>
          <a:p>
            <a:pPr marL="342900" lvl="0" indent="-342900" fontAlgn="base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 can take attendance (IN/OUT).</a:t>
            </a:r>
          </a:p>
          <a:p>
            <a:pPr marL="342900" lvl="0" indent="-342900" fontAlgn="base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printing based on date and employee name.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66223" y="4835723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75647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47"/>
          <p:cNvSpPr txBox="1">
            <a:spLocks noGrp="1"/>
          </p:cNvSpPr>
          <p:nvPr>
            <p:ph type="title"/>
          </p:nvPr>
        </p:nvSpPr>
        <p:spPr>
          <a:xfrm>
            <a:off x="662223" y="158658"/>
            <a:ext cx="7704000" cy="80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Future Enhancements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B035B-D293-4524-2083-A21857FFECF0}"/>
              </a:ext>
            </a:extLst>
          </p:cNvPr>
          <p:cNvSpPr txBox="1"/>
          <p:nvPr/>
        </p:nvSpPr>
        <p:spPr>
          <a:xfrm>
            <a:off x="565126" y="868388"/>
            <a:ext cx="7704000" cy="3643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Limitations </a:t>
            </a:r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employee's time shifts</a:t>
            </a:r>
          </a:p>
          <a:p>
            <a:pPr marL="342900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Not able to distinguish live or stationary object.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Future enhancements</a:t>
            </a:r>
          </a:p>
          <a:p>
            <a:pPr marL="342900" lvl="0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Improve algorithm accuracy for image recognition.</a:t>
            </a:r>
          </a:p>
          <a:p>
            <a:pPr marL="342900" lvl="0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Implement leave management system within the attendance system.</a:t>
            </a:r>
          </a:p>
          <a:p>
            <a:pPr marL="342900" lvl="0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Develop a desktop application for added accessibility.</a:t>
            </a:r>
          </a:p>
          <a:p>
            <a:pPr marL="342900" lvl="0" indent="-3429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Explore hardware implementation using Raspberry Pi or Arduino boards.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66223" y="4828272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13</a:t>
            </a:r>
          </a:p>
        </p:txBody>
      </p:sp>
    </p:spTree>
    <p:extLst>
      <p:ext uri="{BB962C8B-B14F-4D97-AF65-F5344CB8AC3E}">
        <p14:creationId xmlns:p14="http://schemas.microsoft.com/office/powerpoint/2010/main" val="3614191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47"/>
          <p:cNvSpPr txBox="1">
            <a:spLocks noGrp="1"/>
          </p:cNvSpPr>
          <p:nvPr>
            <p:ph type="title"/>
          </p:nvPr>
        </p:nvSpPr>
        <p:spPr>
          <a:xfrm>
            <a:off x="591303" y="84229"/>
            <a:ext cx="7704000" cy="976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CONCLUSION</a:t>
            </a:r>
            <a:endParaRPr sz="6000" dirty="0"/>
          </a:p>
        </p:txBody>
      </p:sp>
      <p:sp>
        <p:nvSpPr>
          <p:cNvPr id="2" name="TextBox 1"/>
          <p:cNvSpPr txBox="1"/>
          <p:nvPr/>
        </p:nvSpPr>
        <p:spPr>
          <a:xfrm>
            <a:off x="177209" y="1322095"/>
            <a:ext cx="8676168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our project successfully developed an attendance system using facial recognition technology. By implementing the Viola-Jones algorithm and OpenCV methods, we created an accurate and efficient system that recognizes employees based on trained datasets.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appreciate the collaborative effort of our team members and envision future enhancements to optimize scalability and performance.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95303" y="4835723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14</a:t>
            </a:r>
          </a:p>
        </p:txBody>
      </p:sp>
    </p:spTree>
    <p:extLst>
      <p:ext uri="{BB962C8B-B14F-4D97-AF65-F5344CB8AC3E}">
        <p14:creationId xmlns:p14="http://schemas.microsoft.com/office/powerpoint/2010/main" val="139540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47"/>
          <p:cNvSpPr txBox="1">
            <a:spLocks noGrp="1"/>
          </p:cNvSpPr>
          <p:nvPr>
            <p:ph type="title"/>
          </p:nvPr>
        </p:nvSpPr>
        <p:spPr>
          <a:xfrm>
            <a:off x="741364" y="1131037"/>
            <a:ext cx="7704000" cy="976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YOU!</a:t>
            </a:r>
            <a:endParaRPr sz="6000" dirty="0"/>
          </a:p>
        </p:txBody>
      </p:sp>
      <p:sp>
        <p:nvSpPr>
          <p:cNvPr id="5" name="Google Shape;1768;p46"/>
          <p:cNvSpPr txBox="1">
            <a:spLocks/>
          </p:cNvSpPr>
          <p:nvPr/>
        </p:nvSpPr>
        <p:spPr>
          <a:xfrm>
            <a:off x="1618934" y="2173487"/>
            <a:ext cx="5948861" cy="91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400" dirty="0"/>
              <a:t>ANY QUESTIONS ?</a:t>
            </a:r>
          </a:p>
        </p:txBody>
      </p:sp>
      <p:grpSp>
        <p:nvGrpSpPr>
          <p:cNvPr id="7" name="Google Shape;9657;p56"/>
          <p:cNvGrpSpPr/>
          <p:nvPr/>
        </p:nvGrpSpPr>
        <p:grpSpPr>
          <a:xfrm rot="10800000">
            <a:off x="6887222" y="1131037"/>
            <a:ext cx="1417383" cy="887946"/>
            <a:chOff x="5645403" y="2920021"/>
            <a:chExt cx="2650800" cy="2180614"/>
          </a:xfrm>
        </p:grpSpPr>
        <p:sp>
          <p:nvSpPr>
            <p:cNvPr id="8" name="Google Shape;9658;p56"/>
            <p:cNvSpPr/>
            <p:nvPr/>
          </p:nvSpPr>
          <p:spPr>
            <a:xfrm>
              <a:off x="5772903" y="2920021"/>
              <a:ext cx="2523300" cy="469200"/>
            </a:xfrm>
            <a:prstGeom prst="rect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" name="Google Shape;9659;p56"/>
            <p:cNvCxnSpPr>
              <a:stCxn id="8" idx="1"/>
            </p:cNvCxnSpPr>
            <p:nvPr/>
          </p:nvCxnSpPr>
          <p:spPr>
            <a:xfrm rot="10800000">
              <a:off x="5645403" y="3154021"/>
              <a:ext cx="127500" cy="600"/>
            </a:xfrm>
            <a:prstGeom prst="straightConnector1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9660;p56"/>
            <p:cNvSpPr/>
            <p:nvPr/>
          </p:nvSpPr>
          <p:spPr>
            <a:xfrm>
              <a:off x="6010040" y="3500932"/>
              <a:ext cx="2049000" cy="469200"/>
            </a:xfrm>
            <a:prstGeom prst="rect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" name="Google Shape;9661;p56"/>
            <p:cNvCxnSpPr>
              <a:endCxn id="10" idx="3"/>
            </p:cNvCxnSpPr>
            <p:nvPr/>
          </p:nvCxnSpPr>
          <p:spPr>
            <a:xfrm rot="10800000">
              <a:off x="8059040" y="3735532"/>
              <a:ext cx="1353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Google Shape;9662;p56"/>
            <p:cNvSpPr/>
            <p:nvPr/>
          </p:nvSpPr>
          <p:spPr>
            <a:xfrm>
              <a:off x="6299123" y="4066183"/>
              <a:ext cx="1470600" cy="469200"/>
            </a:xfrm>
            <a:prstGeom prst="rect">
              <a:avLst/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" name="Google Shape;9663;p56"/>
            <p:cNvCxnSpPr>
              <a:stCxn id="12" idx="1"/>
            </p:cNvCxnSpPr>
            <p:nvPr/>
          </p:nvCxnSpPr>
          <p:spPr>
            <a:xfrm rot="10800000">
              <a:off x="6175223" y="4300183"/>
              <a:ext cx="123900" cy="600"/>
            </a:xfrm>
            <a:prstGeom prst="straightConnector1">
              <a:avLst/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9664;p56"/>
            <p:cNvSpPr/>
            <p:nvPr/>
          </p:nvSpPr>
          <p:spPr>
            <a:xfrm>
              <a:off x="6629161" y="4631435"/>
              <a:ext cx="810600" cy="469200"/>
            </a:xfrm>
            <a:prstGeom prst="rect">
              <a:avLst/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Google Shape;9665;p56"/>
            <p:cNvCxnSpPr>
              <a:endCxn id="14" idx="3"/>
            </p:cNvCxnSpPr>
            <p:nvPr/>
          </p:nvCxnSpPr>
          <p:spPr>
            <a:xfrm flipH="1">
              <a:off x="7439761" y="4864535"/>
              <a:ext cx="104400" cy="1500"/>
            </a:xfrm>
            <a:prstGeom prst="straightConnector1">
              <a:avLst/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7306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000" y="1975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0" y="850604"/>
            <a:ext cx="8888817" cy="3239952"/>
          </a:xfrm>
          <a:prstGeom prst="rect">
            <a:avLst/>
          </a:prstGeom>
          <a:noFill/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488950" lvl="0" indent="-342900">
              <a:lnSpc>
                <a:spcPct val="150000"/>
              </a:lnSpc>
              <a:buClr>
                <a:srgbClr val="F3F3F3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“Attendance System Using Facial Recognition” is an web based application</a:t>
            </a:r>
            <a:r>
              <a:rPr lang="en" sz="2000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88950" lvl="0" indent="-342900">
              <a:lnSpc>
                <a:spcPct val="150000"/>
              </a:lnSpc>
              <a:buClr>
                <a:srgbClr val="F3F3F3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will be using face recognition technique for identifying, verifying and distinguishing employees</a:t>
            </a:r>
            <a:r>
              <a:rPr lang="en" sz="2000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8950" lvl="0" indent="-342900">
              <a:lnSpc>
                <a:spcPct val="150000"/>
              </a:lnSpc>
              <a:buClr>
                <a:srgbClr val="F3F3F3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will recognize a person from a distance</a:t>
            </a:r>
            <a:r>
              <a:rPr lang="en" sz="2000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8950" lvl="0" indent="-342900">
              <a:lnSpc>
                <a:spcPct val="150000"/>
              </a:lnSpc>
              <a:buClr>
                <a:srgbClr val="F3F3F3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will involve registration of employees by taking their images and set for Attendance. </a:t>
            </a:r>
            <a:r>
              <a:rPr lang="en" sz="2000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indent="-311150">
              <a:buClr>
                <a:srgbClr val="F3F3F3"/>
              </a:buClr>
              <a:buSzPts val="1300"/>
            </a:pPr>
            <a:endParaRPr sz="2000" dirty="0">
              <a:solidFill>
                <a:schemeClr val="lt2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</a:pPr>
            <a:endParaRPr sz="20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96325" y="4676572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0" y="1888950"/>
            <a:ext cx="2941675" cy="1646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3" name="Google Shape;143;p28"/>
          <p:cNvCxnSpPr/>
          <p:nvPr/>
        </p:nvCxnSpPr>
        <p:spPr>
          <a:xfrm>
            <a:off x="6136591" y="630600"/>
            <a:ext cx="0" cy="3882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4" name="Google Shape;144;p28"/>
          <p:cNvSpPr txBox="1"/>
          <p:nvPr/>
        </p:nvSpPr>
        <p:spPr>
          <a:xfrm>
            <a:off x="1353454" y="574048"/>
            <a:ext cx="4694021" cy="74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2"/>
                </a:solidFill>
                <a:latin typeface="Times New Roman" panose="02020603050405020304" pitchFamily="18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Manual roll calling or signature against respective name is traditional form</a:t>
            </a:r>
            <a:endParaRPr sz="2000" b="1" dirty="0">
              <a:solidFill>
                <a:schemeClr val="lt2"/>
              </a:solidFill>
              <a:latin typeface="Times New Roman" panose="02020603050405020304" pitchFamily="18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256025" y="630600"/>
            <a:ext cx="264697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6389448" y="1551991"/>
            <a:ext cx="2954982" cy="99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2"/>
                </a:solidFill>
                <a:latin typeface="Times New Roman" panose="02020603050405020304" pitchFamily="18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Previous models are relatively slower in object identifying</a:t>
            </a:r>
            <a:endParaRPr sz="2000" b="1" dirty="0">
              <a:solidFill>
                <a:schemeClr val="lt2"/>
              </a:solidFill>
              <a:latin typeface="Times New Roman" panose="02020603050405020304" pitchFamily="18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2928342" y="2628124"/>
            <a:ext cx="3119133" cy="100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has been highly explored for computer vision applications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sz="2000" dirty="0">
              <a:solidFill>
                <a:schemeClr val="lt2"/>
              </a:solidFill>
              <a:latin typeface="Times New Roman" panose="02020603050405020304" pitchFamily="18" charset="0"/>
              <a:ea typeface="Fira Sans Condensed Light"/>
              <a:cs typeface="Times New Roman" panose="02020603050405020304" pitchFamily="18" charset="0"/>
              <a:sym typeface="Fira Sans Condensed Light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983775" y="18889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983775" y="336922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152;p28"/>
          <p:cNvCxnSpPr>
            <a:cxnSpLocks/>
            <a:stCxn id="144" idx="3"/>
            <a:endCxn id="145" idx="1"/>
          </p:cNvCxnSpPr>
          <p:nvPr/>
        </p:nvCxnSpPr>
        <p:spPr>
          <a:xfrm flipV="1">
            <a:off x="6047475" y="943800"/>
            <a:ext cx="208550" cy="736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>
            <a:cxnSpLocks/>
          </p:cNvCxnSpPr>
          <p:nvPr/>
        </p:nvCxnSpPr>
        <p:spPr>
          <a:xfrm>
            <a:off x="5883978" y="1981378"/>
            <a:ext cx="39986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/>
          <p:nvPr/>
        </p:nvCxnSpPr>
        <p:spPr>
          <a:xfrm>
            <a:off x="5978631" y="3016115"/>
            <a:ext cx="315919" cy="1170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" name="Google Shape;10130;p57"/>
          <p:cNvGrpSpPr/>
          <p:nvPr/>
        </p:nvGrpSpPr>
        <p:grpSpPr>
          <a:xfrm>
            <a:off x="7703866" y="500126"/>
            <a:ext cx="615859" cy="614909"/>
            <a:chOff x="4149138" y="4121151"/>
            <a:chExt cx="344065" cy="368644"/>
          </a:xfrm>
        </p:grpSpPr>
        <p:sp>
          <p:nvSpPr>
            <p:cNvPr id="16" name="Google Shape;10131;p57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132;p57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133;p57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134;p57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135;p57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136;p57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137;p57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138;p57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139;p57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140;p57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141;p57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142;p57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19725" y="473503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472900" y="2672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oogle Shape;9882;p57"/>
          <p:cNvGrpSpPr/>
          <p:nvPr/>
        </p:nvGrpSpPr>
        <p:grpSpPr>
          <a:xfrm>
            <a:off x="7148093" y="597291"/>
            <a:ext cx="1275907" cy="1075684"/>
            <a:chOff x="860940" y="2746477"/>
            <a:chExt cx="371883" cy="365691"/>
          </a:xfrm>
        </p:grpSpPr>
        <p:sp>
          <p:nvSpPr>
            <p:cNvPr id="7" name="Google Shape;9883;p57"/>
            <p:cNvSpPr/>
            <p:nvPr/>
          </p:nvSpPr>
          <p:spPr>
            <a:xfrm>
              <a:off x="908191" y="3026302"/>
              <a:ext cx="30294" cy="28961"/>
            </a:xfrm>
            <a:custGeom>
              <a:avLst/>
              <a:gdLst/>
              <a:ahLst/>
              <a:cxnLst/>
              <a:rect l="l" t="t" r="r" b="b"/>
              <a:pathLst>
                <a:path w="954" h="912" extrusionOk="0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884;p57"/>
            <p:cNvSpPr/>
            <p:nvPr/>
          </p:nvSpPr>
          <p:spPr>
            <a:xfrm>
              <a:off x="943757" y="3061836"/>
              <a:ext cx="30263" cy="28961"/>
            </a:xfrm>
            <a:custGeom>
              <a:avLst/>
              <a:gdLst/>
              <a:ahLst/>
              <a:cxnLst/>
              <a:rect l="l" t="t" r="r" b="b"/>
              <a:pathLst>
                <a:path w="953" h="912" extrusionOk="0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885;p57"/>
            <p:cNvSpPr/>
            <p:nvPr/>
          </p:nvSpPr>
          <p:spPr>
            <a:xfrm>
              <a:off x="926355" y="3044085"/>
              <a:ext cx="29881" cy="28579"/>
            </a:xfrm>
            <a:custGeom>
              <a:avLst/>
              <a:gdLst/>
              <a:ahLst/>
              <a:cxnLst/>
              <a:rect l="l" t="t" r="r" b="b"/>
              <a:pathLst>
                <a:path w="941" h="900" extrusionOk="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886;p57"/>
            <p:cNvSpPr/>
            <p:nvPr/>
          </p:nvSpPr>
          <p:spPr>
            <a:xfrm>
              <a:off x="860940" y="2746477"/>
              <a:ext cx="371883" cy="365691"/>
            </a:xfrm>
            <a:custGeom>
              <a:avLst/>
              <a:gdLst/>
              <a:ahLst/>
              <a:cxnLst/>
              <a:rect l="l" t="t" r="r" b="b"/>
              <a:pathLst>
                <a:path w="11711" h="11516" extrusionOk="0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887;p57"/>
            <p:cNvSpPr/>
            <p:nvPr/>
          </p:nvSpPr>
          <p:spPr>
            <a:xfrm>
              <a:off x="1070396" y="2832057"/>
              <a:ext cx="90406" cy="69035"/>
            </a:xfrm>
            <a:custGeom>
              <a:avLst/>
              <a:gdLst/>
              <a:ahLst/>
              <a:cxnLst/>
              <a:rect l="l" t="t" r="r" b="b"/>
              <a:pathLst>
                <a:path w="2847" h="2174" extrusionOk="0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289321" y="470667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6440" y="1082525"/>
            <a:ext cx="649165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16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maintain a record staff attendance.</a:t>
            </a:r>
          </a:p>
          <a:p>
            <a:pPr marL="285750" lvl="0" indent="-285750" algn="just">
              <a:lnSpc>
                <a:spcPct val="150000"/>
              </a:lnSpc>
              <a:spcAft>
                <a:spcPts val="16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identify and verify employees precisely</a:t>
            </a:r>
          </a:p>
          <a:p>
            <a:pPr marL="285750" lvl="0" indent="-285750" algn="just">
              <a:lnSpc>
                <a:spcPct val="150000"/>
              </a:lnSpc>
              <a:spcAft>
                <a:spcPts val="16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eliminate manual marking of attendance</a:t>
            </a:r>
          </a:p>
          <a:p>
            <a:pPr marL="285750" lvl="0" indent="-285750" algn="just">
              <a:lnSpc>
                <a:spcPct val="150000"/>
              </a:lnSpc>
              <a:spcAft>
                <a:spcPts val="1600"/>
              </a:spcAft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make employees more diligent about attending office.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684557" y="8834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379227" y="661044"/>
            <a:ext cx="8888817" cy="3851142"/>
          </a:xfrm>
          <a:prstGeom prst="rect">
            <a:avLst/>
          </a:prstGeom>
          <a:noFill/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501650" indent="-342900">
              <a:lnSpc>
                <a:spcPct val="150000"/>
              </a:lnSpc>
              <a:buClr>
                <a:schemeClr val="tx2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 Cameras, scanners, and servers for capturing and processing face recognition data.</a:t>
            </a:r>
          </a:p>
          <a:p>
            <a:pPr marL="488950" lvl="0" indent="-342900">
              <a:lnSpc>
                <a:spcPct val="150000"/>
              </a:lnSpc>
              <a:buClr>
                <a:schemeClr val="tx2"/>
              </a:buClr>
              <a:buSzPct val="110000"/>
              <a:buFont typeface="Wingdings" panose="05000000000000000000" pitchFamily="2" charset="2"/>
              <a:buChar char="v"/>
            </a:pPr>
            <a:r>
              <a:rPr lang="en" sz="2000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software for identification and verification. Additional software for attendance data management and analysis.</a:t>
            </a:r>
          </a:p>
          <a:p>
            <a:pPr marL="501650" indent="-342900">
              <a:lnSpc>
                <a:spcPct val="150000"/>
              </a:lnSpc>
              <a:buClr>
                <a:schemeClr val="tx2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Maintenance: Maintenance to ensure the proper functioning and accuracy.</a:t>
            </a:r>
          </a:p>
          <a:p>
            <a:pPr marL="501650" indent="-342900">
              <a:lnSpc>
                <a:spcPct val="150000"/>
              </a:lnSpc>
              <a:buClr>
                <a:schemeClr val="tx2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Management: Secure management and storage of the generated attendance data.</a:t>
            </a:r>
          </a:p>
          <a:p>
            <a:pPr marL="15875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lvl="0" indent="0">
              <a:buClr>
                <a:srgbClr val="F3F3F3"/>
              </a:buClr>
              <a:buSzPts val="1300"/>
              <a:buNone/>
            </a:pPr>
            <a:endParaRPr lang="en" sz="1400" b="1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lvl="0" indent="0">
              <a:buClr>
                <a:srgbClr val="F3F3F3"/>
              </a:buClr>
              <a:buSzPts val="1300"/>
              <a:buNone/>
            </a:pPr>
            <a:r>
              <a:rPr lang="en" sz="1600" b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63516" y="4720856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68471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684557" y="8834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421758" y="818707"/>
            <a:ext cx="8562754" cy="3098621"/>
          </a:xfrm>
          <a:prstGeom prst="rect">
            <a:avLst/>
          </a:prstGeom>
          <a:noFill/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501650" indent="-342900" algn="just">
              <a:lnSpc>
                <a:spcPct val="15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schools to track student and staff attendance, monitor attendance rates.</a:t>
            </a:r>
          </a:p>
          <a:p>
            <a:pPr marL="501650" indent="-342900" algn="just">
              <a:lnSpc>
                <a:spcPct val="15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conferences to ensure authorized access, collect data for analysis.</a:t>
            </a:r>
          </a:p>
          <a:p>
            <a:pPr marL="501650" indent="-342900" algn="just">
              <a:lnSpc>
                <a:spcPct val="15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government agencies to track employee and contractor attendance, ensure authorized access.</a:t>
            </a:r>
          </a:p>
          <a:p>
            <a:pPr marL="501650" indent="-342900" algn="just">
              <a:lnSpc>
                <a:spcPct val="15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corporate offices to streamline attendance tracking, improve efficiency.</a:t>
            </a:r>
            <a:endParaRPr lang="en" sz="2000" b="1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lvl="0" indent="0">
              <a:buClr>
                <a:srgbClr val="F3F3F3"/>
              </a:buClr>
              <a:buSzPts val="1300"/>
              <a:buNone/>
            </a:pPr>
            <a:r>
              <a:rPr lang="en" sz="1600" b="1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8902" y="4784650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90709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2538268" y="403500"/>
            <a:ext cx="3703044" cy="1372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and tools used</a:t>
            </a:r>
            <a:endParaRPr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24100" y="483572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B5BEC-BD0D-A873-D03A-500FE2376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586" y="1775638"/>
            <a:ext cx="2763241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9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91" y="608996"/>
            <a:ext cx="6436242" cy="43806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76402" y="-50210"/>
            <a:ext cx="4573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6223" y="483572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7</a:t>
            </a:r>
          </a:p>
        </p:txBody>
      </p:sp>
    </p:spTree>
    <p:extLst>
      <p:ext uri="{BB962C8B-B14F-4D97-AF65-F5344CB8AC3E}">
        <p14:creationId xmlns:p14="http://schemas.microsoft.com/office/powerpoint/2010/main" val="274460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44"/>
          <p:cNvSpPr txBox="1">
            <a:spLocks noGrp="1"/>
          </p:cNvSpPr>
          <p:nvPr>
            <p:ph type="title"/>
          </p:nvPr>
        </p:nvSpPr>
        <p:spPr>
          <a:xfrm>
            <a:off x="439414" y="1154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Model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3" name="Google Shape;1753;p44"/>
          <p:cNvSpPr txBox="1">
            <a:spLocks noGrp="1"/>
          </p:cNvSpPr>
          <p:nvPr>
            <p:ph type="subTitle" idx="4294967295"/>
          </p:nvPr>
        </p:nvSpPr>
        <p:spPr>
          <a:xfrm flipH="1">
            <a:off x="4572000" y="3678953"/>
            <a:ext cx="4150412" cy="1156770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marL="152400" indent="0" algn="just">
              <a:buNone/>
            </a:pPr>
            <a:r>
              <a:rPr lang="en-US" b="1" dirty="0"/>
              <a:t> </a:t>
            </a:r>
            <a:r>
              <a:rPr lang="en-US" sz="2000" b="1" dirty="0"/>
              <a:t>Login, Register new employees to the system, trains dataset, View attendance report of all employees</a:t>
            </a:r>
            <a:endParaRPr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366223" y="483572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3F8F29-9A2C-57BD-726B-467A398DB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264" y="1364965"/>
            <a:ext cx="1905714" cy="2413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4A6F1E-F1BD-1210-F371-CF889D02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384" y="1502417"/>
            <a:ext cx="1786132" cy="2231141"/>
          </a:xfrm>
          <a:prstGeom prst="rect">
            <a:avLst/>
          </a:prstGeom>
        </p:spPr>
      </p:pic>
      <p:sp>
        <p:nvSpPr>
          <p:cNvPr id="14" name="Google Shape;1753;p44">
            <a:extLst>
              <a:ext uri="{FF2B5EF4-FFF2-40B4-BE49-F238E27FC236}">
                <a16:creationId xmlns:a16="http://schemas.microsoft.com/office/drawing/2014/main" id="{6C2B6282-32C8-FC94-B57F-929C0ADB768C}"/>
              </a:ext>
            </a:extLst>
          </p:cNvPr>
          <p:cNvSpPr txBox="1">
            <a:spLocks/>
          </p:cNvSpPr>
          <p:nvPr/>
        </p:nvSpPr>
        <p:spPr>
          <a:xfrm flipH="1">
            <a:off x="414041" y="3678953"/>
            <a:ext cx="3968167" cy="115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Font typeface="Fira Sans Condensed Light"/>
              <a:buNone/>
            </a:pPr>
            <a:r>
              <a:rPr lang="en-US" sz="2000" b="1" dirty="0"/>
              <a:t>Login, generate own attendance report, take attendance (in/ out), change password</a:t>
            </a:r>
          </a:p>
        </p:txBody>
      </p:sp>
      <p:sp>
        <p:nvSpPr>
          <p:cNvPr id="15" name="Google Shape;1753;p44">
            <a:extLst>
              <a:ext uri="{FF2B5EF4-FFF2-40B4-BE49-F238E27FC236}">
                <a16:creationId xmlns:a16="http://schemas.microsoft.com/office/drawing/2014/main" id="{688B17DB-6E01-2F4C-3307-F152E497FA17}"/>
              </a:ext>
            </a:extLst>
          </p:cNvPr>
          <p:cNvSpPr txBox="1">
            <a:spLocks/>
          </p:cNvSpPr>
          <p:nvPr/>
        </p:nvSpPr>
        <p:spPr>
          <a:xfrm flipH="1">
            <a:off x="1540022" y="758580"/>
            <a:ext cx="1479227" cy="67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Font typeface="Fira Sans Condensed Light"/>
              <a:buNone/>
            </a:pPr>
            <a:r>
              <a:rPr lang="en-US" sz="2000" b="1" dirty="0"/>
              <a:t>Employee</a:t>
            </a:r>
          </a:p>
        </p:txBody>
      </p:sp>
      <p:sp>
        <p:nvSpPr>
          <p:cNvPr id="17" name="Google Shape;1753;p44">
            <a:extLst>
              <a:ext uri="{FF2B5EF4-FFF2-40B4-BE49-F238E27FC236}">
                <a16:creationId xmlns:a16="http://schemas.microsoft.com/office/drawing/2014/main" id="{2052C2D1-AAFD-390E-0C76-FF0B9C23B876}"/>
              </a:ext>
            </a:extLst>
          </p:cNvPr>
          <p:cNvSpPr txBox="1">
            <a:spLocks/>
          </p:cNvSpPr>
          <p:nvPr/>
        </p:nvSpPr>
        <p:spPr>
          <a:xfrm flipH="1">
            <a:off x="6124753" y="740192"/>
            <a:ext cx="127662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Font typeface="Fira Sans Condensed Light"/>
              <a:buNone/>
            </a:pPr>
            <a:r>
              <a:rPr lang="en-US" sz="2000" b="1" dirty="0"/>
              <a:t>Admin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532</Words>
  <Application>Microsoft Office PowerPoint</Application>
  <PresentationFormat>On-screen Show (16:9)</PresentationFormat>
  <Paragraphs>94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Wingdings</vt:lpstr>
      <vt:lpstr>Times New Roman</vt:lpstr>
      <vt:lpstr>Anton</vt:lpstr>
      <vt:lpstr>Fira Sans Condensed Light</vt:lpstr>
      <vt:lpstr>Arial</vt:lpstr>
      <vt:lpstr>Rajdhani</vt:lpstr>
      <vt:lpstr>Advent Pro Light</vt:lpstr>
      <vt:lpstr>Söhne</vt:lpstr>
      <vt:lpstr>Josefin Slab</vt:lpstr>
      <vt:lpstr>Ai Tech Agency by Slidesgo</vt:lpstr>
      <vt:lpstr>Attendance System Using Facial  Recognition </vt:lpstr>
      <vt:lpstr>Introduction</vt:lpstr>
      <vt:lpstr>PROBLEM STATEMENT</vt:lpstr>
      <vt:lpstr>OBJECTIVES</vt:lpstr>
      <vt:lpstr>Scope</vt:lpstr>
      <vt:lpstr>Application</vt:lpstr>
      <vt:lpstr>System design and tools used</vt:lpstr>
      <vt:lpstr>PowerPoint Presentation</vt:lpstr>
      <vt:lpstr>User Model</vt:lpstr>
      <vt:lpstr>Experimental Tools And Setup  </vt:lpstr>
      <vt:lpstr>Implementation and discussion </vt:lpstr>
      <vt:lpstr>PowerPoint Presentation</vt:lpstr>
      <vt:lpstr>PowerPoint Presentation</vt:lpstr>
      <vt:lpstr>Limitations and Future Enhancements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System Using Facial  Recognition</dc:title>
  <dc:creator>HP</dc:creator>
  <cp:lastModifiedBy>018-334 Shankar Dangaura</cp:lastModifiedBy>
  <cp:revision>59</cp:revision>
  <dcterms:modified xsi:type="dcterms:W3CDTF">2023-07-17T21:00:31Z</dcterms:modified>
</cp:coreProperties>
</file>