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1053A-E08A-A24A-8525-0121AD6825C9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4DCBD-F184-1347-B152-1B9F0D5E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0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127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By SVG by Mysid, original by SEER Development Team [1] - </a:t>
            </a:r>
            <a:r>
              <a:rPr lang="en-US" dirty="0" err="1" smtClean="0"/>
              <a:t>Vectorized</a:t>
            </a:r>
            <a:r>
              <a:rPr lang="en-US" dirty="0" smtClean="0"/>
              <a:t> in </a:t>
            </a:r>
            <a:r>
              <a:rPr lang="en-US" dirty="0" err="1" smtClean="0"/>
              <a:t>Inkscape</a:t>
            </a:r>
            <a:r>
              <a:rPr lang="en-US" dirty="0" smtClean="0"/>
              <a:t> by Mysid, based on work by SEER Development Team, Public Domain, https://</a:t>
            </a:r>
            <a:r>
              <a:rPr lang="en-US" dirty="0" err="1" smtClean="0"/>
              <a:t>commons.wikimedia.org</a:t>
            </a:r>
            <a:r>
              <a:rPr lang="en-US" dirty="0" smtClean="0"/>
              <a:t>/w/</a:t>
            </a:r>
            <a:r>
              <a:rPr lang="en-US" dirty="0" err="1" smtClean="0"/>
              <a:t>index.php?curid</a:t>
            </a:r>
            <a:r>
              <a:rPr lang="en-US" dirty="0" smtClean="0"/>
              <a:t>=10485059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4DCBD-F184-1347-B152-1B9F0D5EEB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 smtClean="0"/>
              <a:t>Figure</a:t>
            </a:r>
            <a:r>
              <a:rPr lang="en-US" baseline="0" dirty="0" smtClean="0"/>
              <a:t> from: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Mancall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E. L., &amp; Brock, D. G. (2011).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Gray's Clinical Neuroanatomy: The</a:t>
            </a:r>
            <a:r>
              <a:rPr lang="en-US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Anatomic Basis for Clinical Neuroscience.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[E-Book]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Chicago: Elsevier Health Sciences.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4DCBD-F184-1347-B152-1B9F0D5EEB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F98A-DC54-5744-AE63-50082C1DBD6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188D-DDCA-CD40-8C91-ED132220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F98A-DC54-5744-AE63-50082C1DBD6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188D-DDCA-CD40-8C91-ED132220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1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F98A-DC54-5744-AE63-50082C1DBD6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188D-DDCA-CD40-8C91-ED132220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F98A-DC54-5744-AE63-50082C1DBD6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188D-DDCA-CD40-8C91-ED132220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F98A-DC54-5744-AE63-50082C1DBD6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188D-DDCA-CD40-8C91-ED132220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F98A-DC54-5744-AE63-50082C1DBD6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188D-DDCA-CD40-8C91-ED132220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0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F98A-DC54-5744-AE63-50082C1DBD6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188D-DDCA-CD40-8C91-ED132220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4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F98A-DC54-5744-AE63-50082C1DBD6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188D-DDCA-CD40-8C91-ED132220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5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F98A-DC54-5744-AE63-50082C1DBD6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188D-DDCA-CD40-8C91-ED132220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0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F98A-DC54-5744-AE63-50082C1DBD6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188D-DDCA-CD40-8C91-ED132220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F98A-DC54-5744-AE63-50082C1DBD6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188D-DDCA-CD40-8C91-ED132220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9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4F98A-DC54-5744-AE63-50082C1DBD6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0188D-DDCA-CD40-8C91-ED132220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89262" y="687967"/>
            <a:ext cx="12013477" cy="27368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B</a:t>
            </a:r>
            <a:r>
              <a:rPr lang="en-US" dirty="0" smtClean="0"/>
              <a:t>rain Anatomy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(Part III)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/>
              <a:t>2</a:t>
            </a:r>
            <a:r>
              <a:rPr lang="en-US" dirty="0"/>
              <a:t>9</a:t>
            </a:r>
            <a:r>
              <a:rPr lang="en" dirty="0" smtClean="0"/>
              <a:t> </a:t>
            </a:r>
            <a:r>
              <a:rPr lang="en" dirty="0"/>
              <a:t>June </a:t>
            </a:r>
            <a:r>
              <a:rPr lang="en" dirty="0" smtClean="0"/>
              <a:t>20</a:t>
            </a:r>
            <a:r>
              <a:rPr lang="en-US" dirty="0" smtClean="0"/>
              <a:t>17</a:t>
            </a: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15601" y="3690352"/>
            <a:ext cx="11531916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9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Meninges (Greek ‘membrane’)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Meninges and CSF serve to stabilize the brain and provide buoyancy.</a:t>
            </a:r>
          </a:p>
          <a:p>
            <a:endParaRPr lang="en-US" dirty="0" smtClean="0"/>
          </a:p>
          <a:p>
            <a:r>
              <a:rPr lang="en-US" dirty="0" smtClean="0"/>
              <a:t>The brain actually weighs ~3 lbs. However, stabilized by the meninges and ‘floating’ in CSF, the brain effectively weighs ~0.10lb.</a:t>
            </a:r>
          </a:p>
        </p:txBody>
      </p:sp>
    </p:spTree>
    <p:extLst>
      <p:ext uri="{BB962C8B-B14F-4D97-AF65-F5344CB8AC3E}">
        <p14:creationId xmlns:p14="http://schemas.microsoft.com/office/powerpoint/2010/main" val="19589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Meninges</a:t>
            </a:r>
            <a:br>
              <a:rPr lang="en-US" b="1" dirty="0" smtClean="0"/>
            </a:br>
            <a:r>
              <a:rPr lang="en-US" sz="2500" b="1" dirty="0" smtClean="0"/>
              <a:t>(proceeding from inner surface of skull to cortex)</a:t>
            </a:r>
            <a:endParaRPr lang="en-US" sz="2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Dura mater (‘tough/hard mother’)</a:t>
            </a:r>
          </a:p>
          <a:p>
            <a:pPr lvl="1"/>
            <a:r>
              <a:rPr lang="en-US" dirty="0" smtClean="0"/>
              <a:t>Thick, strong, consists of layers of tightly packed collagen fibers. </a:t>
            </a:r>
          </a:p>
          <a:p>
            <a:pPr lvl="1"/>
            <a:r>
              <a:rPr lang="en-US" dirty="0" smtClean="0"/>
              <a:t>Adheres to the cranial cavity.</a:t>
            </a:r>
          </a:p>
          <a:p>
            <a:r>
              <a:rPr lang="en-US" b="1" dirty="0" smtClean="0"/>
              <a:t>Arachnoid mater</a:t>
            </a:r>
          </a:p>
          <a:p>
            <a:pPr lvl="1"/>
            <a:r>
              <a:rPr lang="en-US" dirty="0" smtClean="0"/>
              <a:t>Wispy connective tissue, made up of layers of cells and collagen bundles (fascicles).</a:t>
            </a:r>
          </a:p>
          <a:p>
            <a:pPr lvl="1"/>
            <a:r>
              <a:rPr lang="en-US" dirty="0" smtClean="0"/>
              <a:t>Arachnoid </a:t>
            </a:r>
            <a:r>
              <a:rPr lang="en-US" dirty="0"/>
              <a:t>trabeculae</a:t>
            </a:r>
            <a:r>
              <a:rPr lang="en-US" dirty="0" smtClean="0">
                <a:effectLst/>
              </a:rPr>
              <a:t> (‘little rods’) </a:t>
            </a:r>
            <a:r>
              <a:rPr lang="mr-IN" dirty="0" smtClean="0">
                <a:effectLst/>
              </a:rPr>
              <a:t>–</a:t>
            </a:r>
            <a:r>
              <a:rPr lang="en-US" dirty="0" smtClean="0">
                <a:effectLst/>
              </a:rPr>
              <a:t> collagen tissue that extends and blends into pia mater.</a:t>
            </a:r>
            <a:endParaRPr lang="en-US" dirty="0" smtClean="0"/>
          </a:p>
          <a:p>
            <a:r>
              <a:rPr lang="en-US" b="1" dirty="0" smtClean="0"/>
              <a:t>Pia mater (‘devoted/loving mother’)</a:t>
            </a:r>
          </a:p>
          <a:p>
            <a:pPr lvl="1"/>
            <a:r>
              <a:rPr lang="en-US" dirty="0" smtClean="0"/>
              <a:t>Very thin, conforms tightly to the cortex.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9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Meninges</a:t>
            </a:r>
            <a:endParaRPr lang="en-US" b="1" dirty="0"/>
          </a:p>
        </p:txBody>
      </p:sp>
      <p:pic>
        <p:nvPicPr>
          <p:cNvPr id="4" name="Content Placeholder 3" descr="Screen Shot 2017-06-25 at 11.37.3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4255"/>
            <a:ext cx="6657637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85070" y="2465798"/>
            <a:ext cx="35445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CSF present between arachnoid and pia 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Of the meninges, only dura has sensory innervation (and thus abnormalities that affect dura can cause head pain).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6425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547"/>
          </a:xfrm>
        </p:spPr>
        <p:txBody>
          <a:bodyPr/>
          <a:lstStyle/>
          <a:p>
            <a:pPr algn="ctr"/>
            <a:r>
              <a:rPr lang="en-US" b="1" dirty="0" smtClean="0"/>
              <a:t>Dura, Arachnoid, and Pia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694" y="1690688"/>
            <a:ext cx="4863830" cy="4486275"/>
          </a:xfrm>
        </p:spPr>
      </p:pic>
    </p:spTree>
    <p:extLst>
      <p:ext uri="{BB962C8B-B14F-4D97-AF65-F5344CB8AC3E}">
        <p14:creationId xmlns:p14="http://schemas.microsoft.com/office/powerpoint/2010/main" val="199331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Dural Folds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Places where inner </a:t>
            </a:r>
            <a:r>
              <a:rPr lang="en-US" dirty="0" err="1" smtClean="0"/>
              <a:t>dural</a:t>
            </a:r>
            <a:r>
              <a:rPr lang="en-US" dirty="0" smtClean="0"/>
              <a:t> layer folds into the cranial cavity</a:t>
            </a:r>
          </a:p>
          <a:p>
            <a:endParaRPr lang="en-US" dirty="0" smtClean="0"/>
          </a:p>
          <a:p>
            <a:r>
              <a:rPr lang="en-US" dirty="0" smtClean="0"/>
              <a:t>2 important </a:t>
            </a:r>
            <a:r>
              <a:rPr lang="en-US" dirty="0" err="1" smtClean="0"/>
              <a:t>dural</a:t>
            </a:r>
            <a:r>
              <a:rPr lang="en-US" dirty="0" smtClean="0"/>
              <a:t> folds</a:t>
            </a:r>
          </a:p>
          <a:p>
            <a:pPr lvl="1"/>
            <a:endParaRPr lang="en-US" b="1" dirty="0"/>
          </a:p>
          <a:p>
            <a:pPr lvl="1"/>
            <a:r>
              <a:rPr lang="en-US" b="1" dirty="0" err="1" smtClean="0"/>
              <a:t>Falx</a:t>
            </a:r>
            <a:r>
              <a:rPr lang="en-US" b="1" dirty="0" smtClean="0"/>
              <a:t> </a:t>
            </a:r>
            <a:r>
              <a:rPr lang="en-US" b="1" dirty="0" err="1" smtClean="0"/>
              <a:t>cerebri</a:t>
            </a:r>
            <a:r>
              <a:rPr lang="en-US" b="1" dirty="0" smtClean="0"/>
              <a:t>: </a:t>
            </a:r>
            <a:r>
              <a:rPr lang="en-US" dirty="0" smtClean="0"/>
              <a:t>invests</a:t>
            </a:r>
            <a:r>
              <a:rPr lang="en-US" b="1" dirty="0" smtClean="0"/>
              <a:t> </a:t>
            </a:r>
            <a:r>
              <a:rPr lang="en-US" dirty="0" smtClean="0"/>
              <a:t>the longitudinal fissure (which divides two hemispheres.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Tentorium cerebelli: </a:t>
            </a:r>
            <a:r>
              <a:rPr lang="en-US" dirty="0" smtClean="0"/>
              <a:t>separates cerebrum from cerebellum.  </a:t>
            </a:r>
          </a:p>
        </p:txBody>
      </p:sp>
    </p:spTree>
    <p:extLst>
      <p:ext uri="{BB962C8B-B14F-4D97-AF65-F5344CB8AC3E}">
        <p14:creationId xmlns:p14="http://schemas.microsoft.com/office/powerpoint/2010/main" val="62418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255</Words>
  <Application>Microsoft Macintosh PowerPoint</Application>
  <PresentationFormat>Widescreen</PresentationFormat>
  <Paragraphs>33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Brain Anatomy (Part III)</vt:lpstr>
      <vt:lpstr>Meninges (Greek ‘membrane’)</vt:lpstr>
      <vt:lpstr>Meninges (proceeding from inner surface of skull to cortex)</vt:lpstr>
      <vt:lpstr>Meninges</vt:lpstr>
      <vt:lpstr>Dura, Arachnoid, and Pia</vt:lpstr>
      <vt:lpstr>Dural Folds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Anatomy (Part III)</dc:title>
  <dc:creator>Microsoft Office User</dc:creator>
  <cp:lastModifiedBy>Microsoft Office User</cp:lastModifiedBy>
  <cp:revision>60</cp:revision>
  <dcterms:created xsi:type="dcterms:W3CDTF">2017-06-29T02:18:01Z</dcterms:created>
  <dcterms:modified xsi:type="dcterms:W3CDTF">2017-06-29T12:20:47Z</dcterms:modified>
</cp:coreProperties>
</file>