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6" r:id="rId27"/>
    <p:sldId id="287" r:id="rId28"/>
    <p:sldId id="288" r:id="rId29"/>
    <p:sldId id="282" r:id="rId30"/>
    <p:sldId id="283" r:id="rId31"/>
    <p:sldId id="284" r:id="rId32"/>
    <p:sldId id="289" r:id="rId33"/>
  </p:sldIdLst>
  <p:sldSz cx="12192000" cy="6858000"/>
  <p:notesSz cx="6858000" cy="9144000"/>
  <p:embeddedFontLst>
    <p:embeddedFont>
      <p:font typeface="Century Gothic" pitchFamily="34" charset="0"/>
      <p:regular r:id="rId35"/>
      <p:bold r:id="rId36"/>
      <p:italic r:id="rId37"/>
      <p:boldItalic r:id="rId38"/>
    </p:embeddedFont>
    <p:embeddedFont>
      <p:font typeface="Gill Sans" charset="0"/>
      <p:regular r:id="rId39"/>
      <p:bold r:id="rId40"/>
    </p:embeddedFont>
    <p:embeddedFont>
      <p:font typeface="Calibri" pitchFamily="34"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T7iq155sRMt17C+5cmBc3XEch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AB1281EB-71DB-44E7-8D22-68A053AAF460}">
  <a:tblStyle styleId="{AB1281EB-71DB-44E7-8D22-68A053AAF46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20" y="-1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650233" y="0"/>
            <a:ext cx="11541760" cy="6858189"/>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40400" y="2410267"/>
            <a:ext cx="9911200" cy="20376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8000">
                <a:solidFill>
                  <a:schemeClr val="lt1"/>
                </a:solidFill>
              </a:defRPr>
            </a:lvl1pPr>
            <a:lvl2pPr lvl="1" rtl="0">
              <a:spcBef>
                <a:spcPts val="0"/>
              </a:spcBef>
              <a:spcAft>
                <a:spcPts val="0"/>
              </a:spcAft>
              <a:buClr>
                <a:schemeClr val="lt1"/>
              </a:buClr>
              <a:buSzPts val="6000"/>
              <a:buNone/>
              <a:defRPr sz="8000">
                <a:solidFill>
                  <a:schemeClr val="lt1"/>
                </a:solidFill>
              </a:defRPr>
            </a:lvl2pPr>
            <a:lvl3pPr lvl="2" rtl="0">
              <a:spcBef>
                <a:spcPts val="0"/>
              </a:spcBef>
              <a:spcAft>
                <a:spcPts val="0"/>
              </a:spcAft>
              <a:buClr>
                <a:schemeClr val="lt1"/>
              </a:buClr>
              <a:buSzPts val="6000"/>
              <a:buNone/>
              <a:defRPr sz="8000">
                <a:solidFill>
                  <a:schemeClr val="lt1"/>
                </a:solidFill>
              </a:defRPr>
            </a:lvl3pPr>
            <a:lvl4pPr lvl="3" rtl="0">
              <a:spcBef>
                <a:spcPts val="0"/>
              </a:spcBef>
              <a:spcAft>
                <a:spcPts val="0"/>
              </a:spcAft>
              <a:buClr>
                <a:schemeClr val="lt1"/>
              </a:buClr>
              <a:buSzPts val="6000"/>
              <a:buNone/>
              <a:defRPr sz="8000">
                <a:solidFill>
                  <a:schemeClr val="lt1"/>
                </a:solidFill>
              </a:defRPr>
            </a:lvl4pPr>
            <a:lvl5pPr lvl="4" rtl="0">
              <a:spcBef>
                <a:spcPts val="0"/>
              </a:spcBef>
              <a:spcAft>
                <a:spcPts val="0"/>
              </a:spcAft>
              <a:buClr>
                <a:schemeClr val="lt1"/>
              </a:buClr>
              <a:buSzPts val="6000"/>
              <a:buNone/>
              <a:defRPr sz="8000">
                <a:solidFill>
                  <a:schemeClr val="lt1"/>
                </a:solidFill>
              </a:defRPr>
            </a:lvl5pPr>
            <a:lvl6pPr lvl="5" rtl="0">
              <a:spcBef>
                <a:spcPts val="0"/>
              </a:spcBef>
              <a:spcAft>
                <a:spcPts val="0"/>
              </a:spcAft>
              <a:buClr>
                <a:schemeClr val="lt1"/>
              </a:buClr>
              <a:buSzPts val="6000"/>
              <a:buNone/>
              <a:defRPr sz="8000">
                <a:solidFill>
                  <a:schemeClr val="lt1"/>
                </a:solidFill>
              </a:defRPr>
            </a:lvl6pPr>
            <a:lvl7pPr lvl="6" rtl="0">
              <a:spcBef>
                <a:spcPts val="0"/>
              </a:spcBef>
              <a:spcAft>
                <a:spcPts val="0"/>
              </a:spcAft>
              <a:buClr>
                <a:schemeClr val="lt1"/>
              </a:buClr>
              <a:buSzPts val="6000"/>
              <a:buNone/>
              <a:defRPr sz="8000">
                <a:solidFill>
                  <a:schemeClr val="lt1"/>
                </a:solidFill>
              </a:defRPr>
            </a:lvl7pPr>
            <a:lvl8pPr lvl="7" rtl="0">
              <a:spcBef>
                <a:spcPts val="0"/>
              </a:spcBef>
              <a:spcAft>
                <a:spcPts val="0"/>
              </a:spcAft>
              <a:buClr>
                <a:schemeClr val="lt1"/>
              </a:buClr>
              <a:buSzPts val="6000"/>
              <a:buNone/>
              <a:defRPr sz="8000">
                <a:solidFill>
                  <a:schemeClr val="lt1"/>
                </a:solidFill>
              </a:defRPr>
            </a:lvl8pPr>
            <a:lvl9pPr lvl="8" rtl="0">
              <a:spcBef>
                <a:spcPts val="0"/>
              </a:spcBef>
              <a:spcAft>
                <a:spcPts val="0"/>
              </a:spcAft>
              <a:buClr>
                <a:schemeClr val="lt1"/>
              </a:buClr>
              <a:buSzPts val="6000"/>
              <a:buNone/>
              <a:defRPr sz="8000">
                <a:solidFill>
                  <a:schemeClr val="lt1"/>
                </a:solidFill>
              </a:defRPr>
            </a:lvl9pPr>
          </a:lstStyle>
          <a:p>
            <a:r>
              <a:rPr lang="en-US" smtClean="0"/>
              <a:t>Click to edit Master title style</a:t>
            </a:r>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mentary">
  <p:cSld name="Blank complementary">
    <p:bg>
      <p:bgPr>
        <a:gradFill>
          <a:gsLst>
            <a:gs pos="0">
              <a:schemeClr val="accent6"/>
            </a:gs>
            <a:gs pos="50000">
              <a:schemeClr val="accent5"/>
            </a:gs>
            <a:gs pos="100000">
              <a:schemeClr val="accent4"/>
            </a:gs>
          </a:gsLst>
          <a:path path="circle">
            <a:fillToRect l="100000" b="100000"/>
          </a:path>
          <a:tileRect t="-100000" r="-100000"/>
        </a:gra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1" name="Google Shape;61;p11"/>
          <p:cNvSpPr/>
          <p:nvPr/>
        </p:nvSpPr>
        <p:spPr>
          <a:xfrm>
            <a:off x="650233" y="0"/>
            <a:ext cx="11541760" cy="6858189"/>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 white">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64" name="Google Shape;64;p12"/>
          <p:cNvSpPr/>
          <p:nvPr/>
        </p:nvSpPr>
        <p:spPr>
          <a:xfrm>
            <a:off x="650233" y="0"/>
            <a:ext cx="11541760" cy="6858189"/>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endParaRPr lang="en-IN"/>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 xmlns:p14="http://schemas.microsoft.com/office/powerpoint/2010/main" val="1629126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 xmlns:p14="http://schemas.microsoft.com/office/powerpoint/2010/main" val="1172792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endParaRPr lang="en-IN"/>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 xmlns:p14="http://schemas.microsoft.com/office/powerpoint/2010/main" val="243206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3"/>
          <p:cNvSpPr/>
          <p:nvPr/>
        </p:nvSpPr>
        <p:spPr>
          <a:xfrm>
            <a:off x="650233" y="0"/>
            <a:ext cx="11541760" cy="6858189"/>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40400" y="2310400"/>
            <a:ext cx="9911200" cy="15464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smtClean="0"/>
              <a:t>Click to edit Master title style</a:t>
            </a:r>
            <a:endParaRPr/>
          </a:p>
        </p:txBody>
      </p:sp>
      <p:sp>
        <p:nvSpPr>
          <p:cNvPr id="15" name="Google Shape;15;p3"/>
          <p:cNvSpPr txBox="1">
            <a:spLocks noGrp="1"/>
          </p:cNvSpPr>
          <p:nvPr>
            <p:ph type="subTitle" idx="1"/>
          </p:nvPr>
        </p:nvSpPr>
        <p:spPr>
          <a:xfrm>
            <a:off x="1140400" y="3986003"/>
            <a:ext cx="9911200" cy="5616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1067"/>
              </a:spcBef>
              <a:spcAft>
                <a:spcPts val="0"/>
              </a:spcAft>
              <a:buClr>
                <a:schemeClr val="accent1"/>
              </a:buClr>
              <a:buSzPts val="3000"/>
              <a:buNone/>
              <a:defRPr sz="4000">
                <a:solidFill>
                  <a:schemeClr val="accent1"/>
                </a:solidFill>
              </a:defRPr>
            </a:lvl2pPr>
            <a:lvl3pPr lvl="2" rtl="0">
              <a:spcBef>
                <a:spcPts val="1067"/>
              </a:spcBef>
              <a:spcAft>
                <a:spcPts val="0"/>
              </a:spcAft>
              <a:buClr>
                <a:schemeClr val="accent1"/>
              </a:buClr>
              <a:buSzPts val="3000"/>
              <a:buNone/>
              <a:defRPr sz="4000">
                <a:solidFill>
                  <a:schemeClr val="accent1"/>
                </a:solidFill>
              </a:defRPr>
            </a:lvl3pPr>
            <a:lvl4pPr lvl="3" rtl="0">
              <a:spcBef>
                <a:spcPts val="1067"/>
              </a:spcBef>
              <a:spcAft>
                <a:spcPts val="0"/>
              </a:spcAft>
              <a:buClr>
                <a:schemeClr val="accent1"/>
              </a:buClr>
              <a:buSzPts val="3000"/>
              <a:buNone/>
              <a:defRPr sz="4000">
                <a:solidFill>
                  <a:schemeClr val="accent1"/>
                </a:solidFill>
              </a:defRPr>
            </a:lvl4pPr>
            <a:lvl5pPr lvl="4" rtl="0">
              <a:spcBef>
                <a:spcPts val="1067"/>
              </a:spcBef>
              <a:spcAft>
                <a:spcPts val="0"/>
              </a:spcAft>
              <a:buClr>
                <a:schemeClr val="accent1"/>
              </a:buClr>
              <a:buSzPts val="3000"/>
              <a:buNone/>
              <a:defRPr sz="4000">
                <a:solidFill>
                  <a:schemeClr val="accent1"/>
                </a:solidFill>
              </a:defRPr>
            </a:lvl5pPr>
            <a:lvl6pPr lvl="5" rtl="0">
              <a:spcBef>
                <a:spcPts val="1067"/>
              </a:spcBef>
              <a:spcAft>
                <a:spcPts val="0"/>
              </a:spcAft>
              <a:buClr>
                <a:schemeClr val="accent1"/>
              </a:buClr>
              <a:buSzPts val="3000"/>
              <a:buNone/>
              <a:defRPr sz="4000">
                <a:solidFill>
                  <a:schemeClr val="accent1"/>
                </a:solidFill>
              </a:defRPr>
            </a:lvl6pPr>
            <a:lvl7pPr lvl="6" rtl="0">
              <a:spcBef>
                <a:spcPts val="1067"/>
              </a:spcBef>
              <a:spcAft>
                <a:spcPts val="0"/>
              </a:spcAft>
              <a:buClr>
                <a:schemeClr val="accent1"/>
              </a:buClr>
              <a:buSzPts val="3000"/>
              <a:buNone/>
              <a:defRPr sz="4000">
                <a:solidFill>
                  <a:schemeClr val="accent1"/>
                </a:solidFill>
              </a:defRPr>
            </a:lvl7pPr>
            <a:lvl8pPr lvl="7" rtl="0">
              <a:spcBef>
                <a:spcPts val="1067"/>
              </a:spcBef>
              <a:spcAft>
                <a:spcPts val="0"/>
              </a:spcAft>
              <a:buClr>
                <a:schemeClr val="accent1"/>
              </a:buClr>
              <a:buSzPts val="3000"/>
              <a:buNone/>
              <a:defRPr sz="4000">
                <a:solidFill>
                  <a:schemeClr val="accent1"/>
                </a:solidFill>
              </a:defRPr>
            </a:lvl8pPr>
            <a:lvl9pPr lvl="8" rtl="0">
              <a:spcBef>
                <a:spcPts val="1067"/>
              </a:spcBef>
              <a:spcAft>
                <a:spcPts val="1067"/>
              </a:spcAft>
              <a:buClr>
                <a:schemeClr val="accent1"/>
              </a:buClr>
              <a:buSzPts val="3000"/>
              <a:buNone/>
              <a:defRPr sz="4000">
                <a:solidFill>
                  <a:schemeClr val="accent1"/>
                </a:solidFill>
              </a:defRPr>
            </a:lvl9pPr>
          </a:lstStyle>
          <a:p>
            <a:r>
              <a:rPr lang="en-US" smtClean="0"/>
              <a:t>Click to edit Master subtitle style</a:t>
            </a:r>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6"/>
        <p:cNvGrpSpPr/>
        <p:nvPr/>
      </p:nvGrpSpPr>
      <p:grpSpPr>
        <a:xfrm>
          <a:off x="0" y="0"/>
          <a:ext cx="0" cy="0"/>
          <a:chOff x="0" y="0"/>
          <a:chExt cx="0" cy="0"/>
        </a:xfrm>
      </p:grpSpPr>
      <p:sp>
        <p:nvSpPr>
          <p:cNvPr id="17" name="Google Shape;17;p4"/>
          <p:cNvSpPr/>
          <p:nvPr/>
        </p:nvSpPr>
        <p:spPr>
          <a:xfrm>
            <a:off x="556334" y="0"/>
            <a:ext cx="11635676" cy="6858635"/>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442400" y="1421333"/>
            <a:ext cx="7600000" cy="3979600"/>
          </a:xfrm>
          <a:prstGeom prst="rect">
            <a:avLst/>
          </a:prstGeom>
        </p:spPr>
        <p:txBody>
          <a:bodyPr spcFirstLastPara="1" wrap="square" lIns="0" tIns="0" rIns="0" bIns="0" anchor="t" anchorCtr="0">
            <a:noAutofit/>
          </a:bodyPr>
          <a:lstStyle>
            <a:lvl1pPr marL="609585" lvl="0" indent="-575719" rtl="0">
              <a:spcBef>
                <a:spcPts val="0"/>
              </a:spcBef>
              <a:spcAft>
                <a:spcPts val="0"/>
              </a:spcAft>
              <a:buClr>
                <a:schemeClr val="dk1"/>
              </a:buClr>
              <a:buSzPts val="3200"/>
              <a:buFont typeface="Oxygen"/>
              <a:buChar char="⇨"/>
              <a:defRPr sz="4300" b="1" i="1">
                <a:latin typeface="Oxygen"/>
                <a:ea typeface="Oxygen"/>
                <a:cs typeface="Oxygen"/>
                <a:sym typeface="Oxygen"/>
              </a:defRPr>
            </a:lvl1pPr>
            <a:lvl2pPr marL="1219170" lvl="1" indent="-575719" rtl="0">
              <a:spcBef>
                <a:spcPts val="1067"/>
              </a:spcBef>
              <a:spcAft>
                <a:spcPts val="0"/>
              </a:spcAft>
              <a:buClr>
                <a:schemeClr val="dk1"/>
              </a:buClr>
              <a:buSzPts val="3200"/>
              <a:buFont typeface="Oxygen"/>
              <a:buChar char="⇾"/>
              <a:defRPr sz="4300" b="1" i="1">
                <a:latin typeface="Oxygen"/>
                <a:ea typeface="Oxygen"/>
                <a:cs typeface="Oxygen"/>
                <a:sym typeface="Oxygen"/>
              </a:defRPr>
            </a:lvl2pPr>
            <a:lvl3pPr marL="1828754" lvl="2" indent="-575719" rtl="0">
              <a:spcBef>
                <a:spcPts val="1067"/>
              </a:spcBef>
              <a:spcAft>
                <a:spcPts val="0"/>
              </a:spcAft>
              <a:buClr>
                <a:schemeClr val="dk1"/>
              </a:buClr>
              <a:buSzPts val="3200"/>
              <a:buFont typeface="Oxygen"/>
              <a:buChar char="￫"/>
              <a:defRPr sz="4300" b="1" i="1">
                <a:latin typeface="Oxygen"/>
                <a:ea typeface="Oxygen"/>
                <a:cs typeface="Oxygen"/>
                <a:sym typeface="Oxygen"/>
              </a:defRPr>
            </a:lvl3pPr>
            <a:lvl4pPr marL="2438339" lvl="3" indent="-575719" rtl="0">
              <a:spcBef>
                <a:spcPts val="1067"/>
              </a:spcBef>
              <a:spcAft>
                <a:spcPts val="0"/>
              </a:spcAft>
              <a:buSzPts val="3200"/>
              <a:buFont typeface="Oxygen"/>
              <a:buChar char="●"/>
              <a:defRPr sz="4300" b="1" i="1">
                <a:latin typeface="Oxygen"/>
                <a:ea typeface="Oxygen"/>
                <a:cs typeface="Oxygen"/>
                <a:sym typeface="Oxygen"/>
              </a:defRPr>
            </a:lvl4pPr>
            <a:lvl5pPr marL="3047924" lvl="4" indent="-575719" rtl="0">
              <a:spcBef>
                <a:spcPts val="1067"/>
              </a:spcBef>
              <a:spcAft>
                <a:spcPts val="0"/>
              </a:spcAft>
              <a:buSzPts val="3200"/>
              <a:buFont typeface="Oxygen"/>
              <a:buChar char="○"/>
              <a:defRPr sz="4300" b="1" i="1">
                <a:latin typeface="Oxygen"/>
                <a:ea typeface="Oxygen"/>
                <a:cs typeface="Oxygen"/>
                <a:sym typeface="Oxygen"/>
              </a:defRPr>
            </a:lvl5pPr>
            <a:lvl6pPr marL="3657509" lvl="5" indent="-575719" rtl="0">
              <a:spcBef>
                <a:spcPts val="1067"/>
              </a:spcBef>
              <a:spcAft>
                <a:spcPts val="0"/>
              </a:spcAft>
              <a:buSzPts val="3200"/>
              <a:buFont typeface="Oxygen"/>
              <a:buChar char="■"/>
              <a:defRPr sz="4300" b="1" i="1">
                <a:latin typeface="Oxygen"/>
                <a:ea typeface="Oxygen"/>
                <a:cs typeface="Oxygen"/>
                <a:sym typeface="Oxygen"/>
              </a:defRPr>
            </a:lvl6pPr>
            <a:lvl7pPr marL="4267093" lvl="6" indent="-575719" rtl="0">
              <a:spcBef>
                <a:spcPts val="1067"/>
              </a:spcBef>
              <a:spcAft>
                <a:spcPts val="0"/>
              </a:spcAft>
              <a:buSzPts val="3200"/>
              <a:buFont typeface="Oxygen"/>
              <a:buChar char="●"/>
              <a:defRPr sz="4300" b="1" i="1">
                <a:latin typeface="Oxygen"/>
                <a:ea typeface="Oxygen"/>
                <a:cs typeface="Oxygen"/>
                <a:sym typeface="Oxygen"/>
              </a:defRPr>
            </a:lvl7pPr>
            <a:lvl8pPr marL="4876678" lvl="7" indent="-575719" rtl="0">
              <a:spcBef>
                <a:spcPts val="1067"/>
              </a:spcBef>
              <a:spcAft>
                <a:spcPts val="0"/>
              </a:spcAft>
              <a:buSzPts val="3200"/>
              <a:buFont typeface="Oxygen"/>
              <a:buChar char="○"/>
              <a:defRPr sz="4300" b="1" i="1">
                <a:latin typeface="Oxygen"/>
                <a:ea typeface="Oxygen"/>
                <a:cs typeface="Oxygen"/>
                <a:sym typeface="Oxygen"/>
              </a:defRPr>
            </a:lvl8pPr>
            <a:lvl9pPr marL="5486263" lvl="8" indent="-575719" rtl="0">
              <a:spcBef>
                <a:spcPts val="1067"/>
              </a:spcBef>
              <a:spcAft>
                <a:spcPts val="1067"/>
              </a:spcAft>
              <a:buSzPts val="3200"/>
              <a:buFont typeface="Oxygen"/>
              <a:buChar char="■"/>
              <a:defRPr sz="4300" b="1" i="1">
                <a:latin typeface="Oxygen"/>
                <a:ea typeface="Oxygen"/>
                <a:cs typeface="Oxygen"/>
                <a:sym typeface="Oxygen"/>
              </a:defRPr>
            </a:lvl9pPr>
          </a:lstStyle>
          <a:p>
            <a:pPr lvl="0"/>
            <a:r>
              <a:rPr lang="en-US" smtClean="0"/>
              <a:t>Click to edit Master text styles</a:t>
            </a:r>
          </a:p>
        </p:txBody>
      </p:sp>
      <p:sp>
        <p:nvSpPr>
          <p:cNvPr id="19" name="Google Shape;19;p4"/>
          <p:cNvSpPr txBox="1"/>
          <p:nvPr/>
        </p:nvSpPr>
        <p:spPr>
          <a:xfrm>
            <a:off x="767200" y="924000"/>
            <a:ext cx="731600" cy="871600"/>
          </a:xfrm>
          <a:prstGeom prst="rect">
            <a:avLst/>
          </a:prstGeom>
          <a:noFill/>
          <a:ln>
            <a:noFill/>
          </a:ln>
          <a:effectLst>
            <a:outerShdw blurRad="42863" dist="9525" dir="5400000" algn="bl" rotWithShape="0">
              <a:schemeClr val="dk1">
                <a:alpha val="29000"/>
              </a:schemeClr>
            </a:outerShdw>
          </a:effectLst>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lt1"/>
                </a:solidFill>
                <a:latin typeface="Oxygen"/>
                <a:ea typeface="Oxygen"/>
                <a:cs typeface="Oxygen"/>
                <a:sym typeface="Oxygen"/>
              </a:rPr>
              <a:t>“</a:t>
            </a:r>
            <a:endParaRPr sz="12800" b="1">
              <a:solidFill>
                <a:schemeClr val="lt1"/>
              </a:solidFill>
              <a:latin typeface="Oxygen"/>
              <a:ea typeface="Oxygen"/>
              <a:cs typeface="Oxygen"/>
              <a:sym typeface="Oxygen"/>
            </a:endParaRPr>
          </a:p>
        </p:txBody>
      </p:sp>
      <p:sp>
        <p:nvSpPr>
          <p:cNvPr id="20" name="Google Shape;20;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5015866" y="1"/>
            <a:ext cx="7176452" cy="6840855"/>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p:nvPr/>
        </p:nvSpPr>
        <p:spPr>
          <a:xfrm>
            <a:off x="0" y="-67"/>
            <a:ext cx="9911200" cy="6858000"/>
          </a:xfrm>
          <a:prstGeom prst="rect">
            <a:avLst/>
          </a:prstGeom>
          <a:solidFill>
            <a:schemeClr val="lt1"/>
          </a:solidFill>
          <a:ln>
            <a:noFill/>
          </a:ln>
          <a:effectLst>
            <a:outerShdw blurRad="57150" algn="bl" rotWithShape="0">
              <a:schemeClr val="dk1">
                <a:alpha val="30000"/>
              </a:schemeClr>
            </a:outerShdw>
          </a:effectLst>
        </p:spPr>
        <p:txBody>
          <a:bodyPr spcFirstLastPara="1" wrap="square" lIns="121897" tIns="121897" rIns="121897" bIns="121897"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64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868800" y="838200"/>
            <a:ext cx="8173600" cy="5780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25" name="Google Shape;25;p5"/>
          <p:cNvSpPr txBox="1">
            <a:spLocks noGrp="1"/>
          </p:cNvSpPr>
          <p:nvPr>
            <p:ph type="body" idx="1"/>
          </p:nvPr>
        </p:nvSpPr>
        <p:spPr>
          <a:xfrm>
            <a:off x="868800" y="1879601"/>
            <a:ext cx="8173600" cy="41400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smtClean="0"/>
              <a:t>Click to edit Master text styles</a:t>
            </a:r>
          </a:p>
        </p:txBody>
      </p:sp>
      <p:sp>
        <p:nvSpPr>
          <p:cNvPr id="26" name="Google Shape;26;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7" name="Google Shape;27;p5"/>
          <p:cNvSpPr/>
          <p:nvPr/>
        </p:nvSpPr>
        <p:spPr>
          <a:xfrm>
            <a:off x="0" y="3245549"/>
            <a:ext cx="3601845" cy="3612769"/>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chemeClr val="accent1"/>
            </a:gs>
            <a:gs pos="50000">
              <a:schemeClr val="accent2"/>
            </a:gs>
            <a:gs pos="100000">
              <a:schemeClr val="accent3"/>
            </a:gs>
          </a:gsLst>
          <a:lin ang="5400012" scaled="0"/>
        </a:gradFill>
        <a:effectLst/>
      </p:bgPr>
    </p:bg>
    <p:spTree>
      <p:nvGrpSpPr>
        <p:cNvPr id="1" name="Shape 28"/>
        <p:cNvGrpSpPr/>
        <p:nvPr/>
      </p:nvGrpSpPr>
      <p:grpSpPr>
        <a:xfrm>
          <a:off x="0" y="0"/>
          <a:ext cx="0" cy="0"/>
          <a:chOff x="0" y="0"/>
          <a:chExt cx="0" cy="0"/>
        </a:xfrm>
      </p:grpSpPr>
      <p:sp>
        <p:nvSpPr>
          <p:cNvPr id="29" name="Google Shape;29;p6"/>
          <p:cNvSpPr/>
          <p:nvPr/>
        </p:nvSpPr>
        <p:spPr>
          <a:xfrm>
            <a:off x="5015866" y="1"/>
            <a:ext cx="7176452" cy="6840855"/>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6"/>
          <p:cNvSpPr/>
          <p:nvPr/>
        </p:nvSpPr>
        <p:spPr>
          <a:xfrm>
            <a:off x="0" y="-67"/>
            <a:ext cx="9911200" cy="6858000"/>
          </a:xfrm>
          <a:prstGeom prst="rect">
            <a:avLst/>
          </a:prstGeom>
          <a:solidFill>
            <a:schemeClr val="lt1"/>
          </a:solidFill>
          <a:ln>
            <a:noFill/>
          </a:ln>
          <a:effectLst>
            <a:outerShdw blurRad="57150" algn="bl" rotWithShape="0">
              <a:schemeClr val="dk1">
                <a:alpha val="30000"/>
              </a:schemeClr>
            </a:outerShdw>
          </a:effectLst>
        </p:spPr>
        <p:txBody>
          <a:bodyPr spcFirstLastPara="1" wrap="square" lIns="121897" tIns="121897" rIns="121897" bIns="121897"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6400">
              <a:solidFill>
                <a:schemeClr val="lt1"/>
              </a:solidFill>
              <a:latin typeface="Zilla Slab SemiBold"/>
              <a:ea typeface="Zilla Slab SemiBold"/>
              <a:cs typeface="Zilla Slab SemiBold"/>
              <a:sym typeface="Zilla Slab SemiBold"/>
            </a:endParaRPr>
          </a:p>
        </p:txBody>
      </p:sp>
      <p:sp>
        <p:nvSpPr>
          <p:cNvPr id="31" name="Google Shape;31;p6"/>
          <p:cNvSpPr/>
          <p:nvPr/>
        </p:nvSpPr>
        <p:spPr>
          <a:xfrm>
            <a:off x="0" y="3245549"/>
            <a:ext cx="3601845" cy="3612769"/>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6"/>
          <p:cNvSpPr txBox="1">
            <a:spLocks noGrp="1"/>
          </p:cNvSpPr>
          <p:nvPr>
            <p:ph type="title"/>
          </p:nvPr>
        </p:nvSpPr>
        <p:spPr>
          <a:xfrm>
            <a:off x="868800" y="838200"/>
            <a:ext cx="8173600" cy="5780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33" name="Google Shape;33;p6"/>
          <p:cNvSpPr txBox="1">
            <a:spLocks noGrp="1"/>
          </p:cNvSpPr>
          <p:nvPr>
            <p:ph type="body" idx="1"/>
          </p:nvPr>
        </p:nvSpPr>
        <p:spPr>
          <a:xfrm>
            <a:off x="868800" y="1879600"/>
            <a:ext cx="3818800" cy="4408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4" name="Google Shape;34;p6"/>
          <p:cNvSpPr txBox="1">
            <a:spLocks noGrp="1"/>
          </p:cNvSpPr>
          <p:nvPr>
            <p:ph type="body" idx="2"/>
          </p:nvPr>
        </p:nvSpPr>
        <p:spPr>
          <a:xfrm>
            <a:off x="5223503" y="1879600"/>
            <a:ext cx="3818800" cy="4408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5" name="Google Shape;35;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gradFill>
          <a:gsLst>
            <a:gs pos="0">
              <a:schemeClr val="accent1"/>
            </a:gs>
            <a:gs pos="50000">
              <a:schemeClr val="accent2"/>
            </a:gs>
            <a:gs pos="100000">
              <a:schemeClr val="accent3"/>
            </a:gs>
          </a:gsLst>
          <a:lin ang="5400012" scaled="0"/>
        </a:gradFill>
        <a:effectLst/>
      </p:bgPr>
    </p:bg>
    <p:spTree>
      <p:nvGrpSpPr>
        <p:cNvPr id="1" name="Shape 36"/>
        <p:cNvGrpSpPr/>
        <p:nvPr/>
      </p:nvGrpSpPr>
      <p:grpSpPr>
        <a:xfrm>
          <a:off x="0" y="0"/>
          <a:ext cx="0" cy="0"/>
          <a:chOff x="0" y="0"/>
          <a:chExt cx="0" cy="0"/>
        </a:xfrm>
      </p:grpSpPr>
      <p:sp>
        <p:nvSpPr>
          <p:cNvPr id="37" name="Google Shape;37;p7"/>
          <p:cNvSpPr/>
          <p:nvPr/>
        </p:nvSpPr>
        <p:spPr>
          <a:xfrm>
            <a:off x="5015866" y="1"/>
            <a:ext cx="7176452" cy="6840855"/>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7"/>
          <p:cNvSpPr/>
          <p:nvPr/>
        </p:nvSpPr>
        <p:spPr>
          <a:xfrm>
            <a:off x="0" y="-67"/>
            <a:ext cx="9911200" cy="6858000"/>
          </a:xfrm>
          <a:prstGeom prst="rect">
            <a:avLst/>
          </a:prstGeom>
          <a:solidFill>
            <a:schemeClr val="lt1"/>
          </a:solidFill>
          <a:ln>
            <a:noFill/>
          </a:ln>
          <a:effectLst>
            <a:outerShdw blurRad="57150" algn="bl" rotWithShape="0">
              <a:schemeClr val="dk1">
                <a:alpha val="30000"/>
              </a:schemeClr>
            </a:outerShdw>
          </a:effectLst>
        </p:spPr>
        <p:txBody>
          <a:bodyPr spcFirstLastPara="1" wrap="square" lIns="121897" tIns="121897" rIns="121897" bIns="121897"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6400">
              <a:solidFill>
                <a:schemeClr val="lt1"/>
              </a:solidFill>
              <a:latin typeface="Zilla Slab SemiBold"/>
              <a:ea typeface="Zilla Slab SemiBold"/>
              <a:cs typeface="Zilla Slab SemiBold"/>
              <a:sym typeface="Zilla Slab SemiBold"/>
            </a:endParaRPr>
          </a:p>
        </p:txBody>
      </p:sp>
      <p:sp>
        <p:nvSpPr>
          <p:cNvPr id="39" name="Google Shape;39;p7"/>
          <p:cNvSpPr/>
          <p:nvPr/>
        </p:nvSpPr>
        <p:spPr>
          <a:xfrm>
            <a:off x="0" y="3245549"/>
            <a:ext cx="3601845" cy="3612769"/>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7"/>
          <p:cNvSpPr txBox="1">
            <a:spLocks noGrp="1"/>
          </p:cNvSpPr>
          <p:nvPr>
            <p:ph type="title"/>
          </p:nvPr>
        </p:nvSpPr>
        <p:spPr>
          <a:xfrm>
            <a:off x="868800" y="838200"/>
            <a:ext cx="8173600" cy="5780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41" name="Google Shape;41;p7"/>
          <p:cNvSpPr txBox="1">
            <a:spLocks noGrp="1"/>
          </p:cNvSpPr>
          <p:nvPr>
            <p:ph type="body" idx="1"/>
          </p:nvPr>
        </p:nvSpPr>
        <p:spPr>
          <a:xfrm>
            <a:off x="868800" y="1879600"/>
            <a:ext cx="2546400" cy="440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smtClean="0"/>
              <a:t>Click to edit Master text styles</a:t>
            </a:r>
          </a:p>
        </p:txBody>
      </p:sp>
      <p:sp>
        <p:nvSpPr>
          <p:cNvPr id="42" name="Google Shape;42;p7"/>
          <p:cNvSpPr txBox="1">
            <a:spLocks noGrp="1"/>
          </p:cNvSpPr>
          <p:nvPr>
            <p:ph type="body" idx="2"/>
          </p:nvPr>
        </p:nvSpPr>
        <p:spPr>
          <a:xfrm>
            <a:off x="3682419" y="1879600"/>
            <a:ext cx="2546400" cy="440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smtClean="0"/>
              <a:t>Click to edit Master text styles</a:t>
            </a:r>
          </a:p>
        </p:txBody>
      </p:sp>
      <p:sp>
        <p:nvSpPr>
          <p:cNvPr id="43" name="Google Shape;43;p7"/>
          <p:cNvSpPr txBox="1">
            <a:spLocks noGrp="1"/>
          </p:cNvSpPr>
          <p:nvPr>
            <p:ph type="body" idx="3"/>
          </p:nvPr>
        </p:nvSpPr>
        <p:spPr>
          <a:xfrm>
            <a:off x="6496039" y="1879600"/>
            <a:ext cx="2546400" cy="4408800"/>
          </a:xfrm>
          <a:prstGeom prst="rect">
            <a:avLst/>
          </a:prstGeom>
        </p:spPr>
        <p:txBody>
          <a:bodyPr spcFirstLastPara="1" wrap="square" lIns="0" tIns="0" rIns="0" bIns="0" anchor="t" anchorCtr="0">
            <a:noAutofit/>
          </a:bodyPr>
          <a:lstStyle>
            <a:lvl1pPr marL="609585" lvl="0" indent="-440256" rtl="0">
              <a:spcBef>
                <a:spcPts val="0"/>
              </a:spcBef>
              <a:spcAft>
                <a:spcPts val="0"/>
              </a:spcAft>
              <a:buSzPts val="1600"/>
              <a:buChar char="⇨"/>
              <a:defRPr sz="2100"/>
            </a:lvl1pPr>
            <a:lvl2pPr marL="1219170" lvl="1" indent="-440256" rtl="0">
              <a:spcBef>
                <a:spcPts val="1067"/>
              </a:spcBef>
              <a:spcAft>
                <a:spcPts val="0"/>
              </a:spcAft>
              <a:buSzPts val="1600"/>
              <a:buChar char="⇾"/>
              <a:defRPr sz="2100"/>
            </a:lvl2pPr>
            <a:lvl3pPr marL="1828754" lvl="2" indent="-440256" rtl="0">
              <a:spcBef>
                <a:spcPts val="1067"/>
              </a:spcBef>
              <a:spcAft>
                <a:spcPts val="0"/>
              </a:spcAft>
              <a:buSzPts val="1600"/>
              <a:buChar char="￫"/>
              <a:defRPr sz="2100"/>
            </a:lvl3pPr>
            <a:lvl4pPr marL="2438339" lvl="3" indent="-440256" rtl="0">
              <a:spcBef>
                <a:spcPts val="1067"/>
              </a:spcBef>
              <a:spcAft>
                <a:spcPts val="0"/>
              </a:spcAft>
              <a:buSzPts val="1600"/>
              <a:buChar char="●"/>
              <a:defRPr sz="2100"/>
            </a:lvl4pPr>
            <a:lvl5pPr marL="3047924" lvl="4" indent="-440256" rtl="0">
              <a:spcBef>
                <a:spcPts val="1067"/>
              </a:spcBef>
              <a:spcAft>
                <a:spcPts val="0"/>
              </a:spcAft>
              <a:buSzPts val="1600"/>
              <a:buChar char="○"/>
              <a:defRPr sz="2100"/>
            </a:lvl5pPr>
            <a:lvl6pPr marL="3657509" lvl="5" indent="-440256" rtl="0">
              <a:spcBef>
                <a:spcPts val="1067"/>
              </a:spcBef>
              <a:spcAft>
                <a:spcPts val="0"/>
              </a:spcAft>
              <a:buSzPts val="1600"/>
              <a:buChar char="■"/>
              <a:defRPr sz="2100"/>
            </a:lvl6pPr>
            <a:lvl7pPr marL="4267093" lvl="6" indent="-440256" rtl="0">
              <a:spcBef>
                <a:spcPts val="1067"/>
              </a:spcBef>
              <a:spcAft>
                <a:spcPts val="0"/>
              </a:spcAft>
              <a:buSzPts val="1600"/>
              <a:buChar char="●"/>
              <a:defRPr sz="2100"/>
            </a:lvl7pPr>
            <a:lvl8pPr marL="4876678" lvl="7" indent="-440256" rtl="0">
              <a:spcBef>
                <a:spcPts val="1067"/>
              </a:spcBef>
              <a:spcAft>
                <a:spcPts val="0"/>
              </a:spcAft>
              <a:buSzPts val="1600"/>
              <a:buChar char="○"/>
              <a:defRPr sz="2100"/>
            </a:lvl8pPr>
            <a:lvl9pPr marL="5486263" lvl="8" indent="-440256" rtl="0">
              <a:spcBef>
                <a:spcPts val="1067"/>
              </a:spcBef>
              <a:spcAft>
                <a:spcPts val="1067"/>
              </a:spcAft>
              <a:buSzPts val="1600"/>
              <a:buChar char="■"/>
              <a:defRPr sz="2100"/>
            </a:lvl9pPr>
          </a:lstStyle>
          <a:p>
            <a:pPr lvl="0"/>
            <a:r>
              <a:rPr lang="en-US" smtClean="0"/>
              <a:t>Click to edit Master text styles</a:t>
            </a:r>
          </a:p>
        </p:txBody>
      </p:sp>
      <p:sp>
        <p:nvSpPr>
          <p:cNvPr id="44" name="Google Shape;44;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accent1"/>
            </a:gs>
            <a:gs pos="50000">
              <a:schemeClr val="accent2"/>
            </a:gs>
            <a:gs pos="100000">
              <a:schemeClr val="accent3"/>
            </a:gs>
          </a:gsLst>
          <a:lin ang="5400012" scaled="0"/>
        </a:gradFill>
        <a:effectLst/>
      </p:bgPr>
    </p:bg>
    <p:spTree>
      <p:nvGrpSpPr>
        <p:cNvPr id="1" name="Shape 45"/>
        <p:cNvGrpSpPr/>
        <p:nvPr/>
      </p:nvGrpSpPr>
      <p:grpSpPr>
        <a:xfrm>
          <a:off x="0" y="0"/>
          <a:ext cx="0" cy="0"/>
          <a:chOff x="0" y="0"/>
          <a:chExt cx="0" cy="0"/>
        </a:xfrm>
      </p:grpSpPr>
      <p:sp>
        <p:nvSpPr>
          <p:cNvPr id="46" name="Google Shape;46;p8"/>
          <p:cNvSpPr/>
          <p:nvPr/>
        </p:nvSpPr>
        <p:spPr>
          <a:xfrm>
            <a:off x="5015866" y="1"/>
            <a:ext cx="7176452" cy="6840855"/>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8"/>
          <p:cNvSpPr/>
          <p:nvPr/>
        </p:nvSpPr>
        <p:spPr>
          <a:xfrm>
            <a:off x="0" y="-67"/>
            <a:ext cx="9911200" cy="6858000"/>
          </a:xfrm>
          <a:prstGeom prst="rect">
            <a:avLst/>
          </a:prstGeom>
          <a:solidFill>
            <a:schemeClr val="lt1"/>
          </a:solidFill>
          <a:ln>
            <a:noFill/>
          </a:ln>
          <a:effectLst>
            <a:outerShdw blurRad="57150" algn="bl" rotWithShape="0">
              <a:schemeClr val="dk1">
                <a:alpha val="30000"/>
              </a:schemeClr>
            </a:outerShdw>
          </a:effectLst>
        </p:spPr>
        <p:txBody>
          <a:bodyPr spcFirstLastPara="1" wrap="square" lIns="121897" tIns="121897" rIns="121897" bIns="121897"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64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3245549"/>
            <a:ext cx="3601845" cy="3612769"/>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8"/>
          <p:cNvSpPr txBox="1">
            <a:spLocks noGrp="1"/>
          </p:cNvSpPr>
          <p:nvPr>
            <p:ph type="title"/>
          </p:nvPr>
        </p:nvSpPr>
        <p:spPr>
          <a:xfrm>
            <a:off x="868800" y="838200"/>
            <a:ext cx="8173600" cy="5780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smtClean="0"/>
              <a:t>Click to edit Master title style</a:t>
            </a:r>
            <a:endParaRPr/>
          </a:p>
        </p:txBody>
      </p:sp>
      <p:sp>
        <p:nvSpPr>
          <p:cNvPr id="50" name="Google Shape;50;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chemeClr val="lt2"/>
            </a:gs>
            <a:gs pos="80000">
              <a:srgbClr val="002964">
                <a:alpha val="0"/>
              </a:srgbClr>
            </a:gs>
            <a:gs pos="100000">
              <a:srgbClr val="002964">
                <a:alpha val="0"/>
              </a:srgbClr>
            </a:gs>
          </a:gsLst>
          <a:lin ang="8099331" scaled="0"/>
        </a:gradFill>
        <a:effectLst/>
      </p:bgPr>
    </p:bg>
    <p:spTree>
      <p:nvGrpSpPr>
        <p:cNvPr id="1" name="Shape 51"/>
        <p:cNvGrpSpPr/>
        <p:nvPr/>
      </p:nvGrpSpPr>
      <p:grpSpPr>
        <a:xfrm>
          <a:off x="0" y="0"/>
          <a:ext cx="0" cy="0"/>
          <a:chOff x="0" y="0"/>
          <a:chExt cx="0" cy="0"/>
        </a:xfrm>
      </p:grpSpPr>
      <p:sp>
        <p:nvSpPr>
          <p:cNvPr id="52" name="Google Shape;52;p9"/>
          <p:cNvSpPr/>
          <p:nvPr/>
        </p:nvSpPr>
        <p:spPr>
          <a:xfrm>
            <a:off x="0" y="3245549"/>
            <a:ext cx="3601845" cy="3612769"/>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9"/>
          <p:cNvSpPr/>
          <p:nvPr/>
        </p:nvSpPr>
        <p:spPr>
          <a:xfrm>
            <a:off x="5015866" y="1"/>
            <a:ext cx="7176452" cy="6840855"/>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chemeClr val="lt1"/>
              </a:gs>
              <a:gs pos="80000">
                <a:srgbClr val="FFFFFF">
                  <a:alpha val="0"/>
                </a:srgbClr>
              </a:gs>
              <a:gs pos="100000">
                <a:srgbClr val="FFFFFF">
                  <a:alpha val="0"/>
                </a:srgbClr>
              </a:gs>
            </a:gsLst>
            <a:lin ang="8099331"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9"/>
          <p:cNvSpPr txBox="1">
            <a:spLocks noGrp="1"/>
          </p:cNvSpPr>
          <p:nvPr>
            <p:ph type="body" idx="1"/>
          </p:nvPr>
        </p:nvSpPr>
        <p:spPr>
          <a:xfrm>
            <a:off x="868800" y="5875067"/>
            <a:ext cx="10454400" cy="6928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smtClean="0"/>
              <a:t>Click to edit Master text styles</a:t>
            </a:r>
          </a:p>
        </p:txBody>
      </p:sp>
      <p:sp>
        <p:nvSpPr>
          <p:cNvPr id="55" name="Google Shape;55;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 type="blank">
  <p:cSld name="Blank color">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58" name="Google Shape;58;p10"/>
          <p:cNvSpPr/>
          <p:nvPr/>
        </p:nvSpPr>
        <p:spPr>
          <a:xfrm>
            <a:off x="650233" y="0"/>
            <a:ext cx="11541760" cy="6858189"/>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121897" tIns="60932" rIns="121897" bIns="60932"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8800" y="838200"/>
            <a:ext cx="8173600" cy="578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868800" y="1879601"/>
            <a:ext cx="8173600" cy="414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2000">
                <a:solidFill>
                  <a:schemeClr val="lt1"/>
                </a:solidFill>
                <a:latin typeface="Zilla Slab SemiBold"/>
                <a:ea typeface="Zilla Slab SemiBold"/>
                <a:cs typeface="Zilla Slab SemiBold"/>
                <a:sym typeface="Zilla Slab SemiBold"/>
              </a:defRPr>
            </a:lvl1pPr>
            <a:lvl2pPr lvl="1" algn="r" rtl="0">
              <a:buNone/>
              <a:defRPr sz="2000">
                <a:solidFill>
                  <a:schemeClr val="lt1"/>
                </a:solidFill>
                <a:latin typeface="Zilla Slab SemiBold"/>
                <a:ea typeface="Zilla Slab SemiBold"/>
                <a:cs typeface="Zilla Slab SemiBold"/>
                <a:sym typeface="Zilla Slab SemiBold"/>
              </a:defRPr>
            </a:lvl2pPr>
            <a:lvl3pPr lvl="2" algn="r" rtl="0">
              <a:buNone/>
              <a:defRPr sz="2000">
                <a:solidFill>
                  <a:schemeClr val="lt1"/>
                </a:solidFill>
                <a:latin typeface="Zilla Slab SemiBold"/>
                <a:ea typeface="Zilla Slab SemiBold"/>
                <a:cs typeface="Zilla Slab SemiBold"/>
                <a:sym typeface="Zilla Slab SemiBold"/>
              </a:defRPr>
            </a:lvl3pPr>
            <a:lvl4pPr lvl="3" algn="r" rtl="0">
              <a:buNone/>
              <a:defRPr sz="2000">
                <a:solidFill>
                  <a:schemeClr val="lt1"/>
                </a:solidFill>
                <a:latin typeface="Zilla Slab SemiBold"/>
                <a:ea typeface="Zilla Slab SemiBold"/>
                <a:cs typeface="Zilla Slab SemiBold"/>
                <a:sym typeface="Zilla Slab SemiBold"/>
              </a:defRPr>
            </a:lvl4pPr>
            <a:lvl5pPr lvl="4" algn="r" rtl="0">
              <a:buNone/>
              <a:defRPr sz="2000">
                <a:solidFill>
                  <a:schemeClr val="lt1"/>
                </a:solidFill>
                <a:latin typeface="Zilla Slab SemiBold"/>
                <a:ea typeface="Zilla Slab SemiBold"/>
                <a:cs typeface="Zilla Slab SemiBold"/>
                <a:sym typeface="Zilla Slab SemiBold"/>
              </a:defRPr>
            </a:lvl5pPr>
            <a:lvl6pPr lvl="5" algn="r" rtl="0">
              <a:buNone/>
              <a:defRPr sz="2000">
                <a:solidFill>
                  <a:schemeClr val="lt1"/>
                </a:solidFill>
                <a:latin typeface="Zilla Slab SemiBold"/>
                <a:ea typeface="Zilla Slab SemiBold"/>
                <a:cs typeface="Zilla Slab SemiBold"/>
                <a:sym typeface="Zilla Slab SemiBold"/>
              </a:defRPr>
            </a:lvl6pPr>
            <a:lvl7pPr lvl="6" algn="r" rtl="0">
              <a:buNone/>
              <a:defRPr sz="2000">
                <a:solidFill>
                  <a:schemeClr val="lt1"/>
                </a:solidFill>
                <a:latin typeface="Zilla Slab SemiBold"/>
                <a:ea typeface="Zilla Slab SemiBold"/>
                <a:cs typeface="Zilla Slab SemiBold"/>
                <a:sym typeface="Zilla Slab SemiBold"/>
              </a:defRPr>
            </a:lvl7pPr>
            <a:lvl8pPr lvl="7" algn="r" rtl="0">
              <a:buNone/>
              <a:defRPr sz="2000">
                <a:solidFill>
                  <a:schemeClr val="lt1"/>
                </a:solidFill>
                <a:latin typeface="Zilla Slab SemiBold"/>
                <a:ea typeface="Zilla Slab SemiBold"/>
                <a:cs typeface="Zilla Slab SemiBold"/>
                <a:sym typeface="Zilla Slab SemiBold"/>
              </a:defRPr>
            </a:lvl8pPr>
            <a:lvl9pPr lvl="8" algn="r" rtl="0">
              <a:buNone/>
              <a:defRPr sz="20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title"/>
          </p:nvPr>
        </p:nvSpPr>
        <p:spPr>
          <a:xfrm>
            <a:off x="0" y="163773"/>
            <a:ext cx="9831562" cy="1692322"/>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62626"/>
              </a:buClr>
              <a:buSzPts val="3200"/>
              <a:buFont typeface="Times New Roman"/>
              <a:buNone/>
            </a:pPr>
            <a:r>
              <a:rPr lang="en-US" sz="3200" b="1" i="0" u="none" strike="noStrike" cap="none" dirty="0">
                <a:solidFill>
                  <a:srgbClr val="FFC000"/>
                </a:solidFill>
                <a:latin typeface="Times New Roman"/>
                <a:ea typeface="Times New Roman"/>
                <a:cs typeface="Times New Roman"/>
                <a:sym typeface="Times New Roman"/>
              </a:rPr>
              <a:t>VOICE BASED INTELLIGENT VIRTUAL</a:t>
            </a:r>
            <a:br>
              <a:rPr lang="en-US" sz="3200" b="1" i="0" u="none" strike="noStrike" cap="none" dirty="0">
                <a:solidFill>
                  <a:srgbClr val="FFC000"/>
                </a:solidFill>
                <a:latin typeface="Times New Roman"/>
                <a:ea typeface="Times New Roman"/>
                <a:cs typeface="Times New Roman"/>
                <a:sym typeface="Times New Roman"/>
              </a:rPr>
            </a:br>
            <a:r>
              <a:rPr lang="en-US" sz="3200" b="1" i="0" u="none" strike="noStrike" cap="none" dirty="0">
                <a:solidFill>
                  <a:srgbClr val="FFC000"/>
                </a:solidFill>
                <a:latin typeface="Times New Roman"/>
                <a:ea typeface="Times New Roman"/>
                <a:cs typeface="Times New Roman"/>
                <a:sym typeface="Times New Roman"/>
              </a:rPr>
              <a:t>ASSISTANCE FOR WINDOWS</a:t>
            </a:r>
            <a:endParaRPr sz="3200" b="1" i="0" u="none" strike="noStrike" cap="none" dirty="0">
              <a:solidFill>
                <a:srgbClr val="FFC000"/>
              </a:solidFill>
              <a:latin typeface="Times New Roman"/>
              <a:ea typeface="Times New Roman"/>
              <a:cs typeface="Times New Roman"/>
              <a:sym typeface="Times New Roman"/>
            </a:endParaRPr>
          </a:p>
        </p:txBody>
      </p:sp>
      <p:sp>
        <p:nvSpPr>
          <p:cNvPr id="105" name="Google Shape;105;p1"/>
          <p:cNvSpPr txBox="1">
            <a:spLocks noGrp="1"/>
          </p:cNvSpPr>
          <p:nvPr>
            <p:ph sz="quarter" idx="13"/>
          </p:nvPr>
        </p:nvSpPr>
        <p:spPr>
          <a:xfrm>
            <a:off x="649149" y="2265527"/>
            <a:ext cx="4982836" cy="343818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1800"/>
              <a:buFont typeface="Noto Sans Symbols"/>
              <a:buNone/>
            </a:pPr>
            <a:r>
              <a:rPr lang="en-US" sz="1800" b="1" i="0" u="none" strike="noStrike" cap="none" dirty="0">
                <a:solidFill>
                  <a:schemeClr val="accent3">
                    <a:lumMod val="60000"/>
                    <a:lumOff val="40000"/>
                  </a:schemeClr>
                </a:solidFill>
                <a:latin typeface="Times New Roman"/>
                <a:ea typeface="Times New Roman"/>
                <a:cs typeface="Times New Roman"/>
                <a:sym typeface="Times New Roman"/>
              </a:rPr>
              <a:t>TEAM MEMBERS:</a:t>
            </a:r>
            <a:endParaRPr sz="1800" b="1" i="0" u="none" strike="noStrike" cap="none" dirty="0">
              <a:solidFill>
                <a:schemeClr val="accent3">
                  <a:lumMod val="60000"/>
                  <a:lumOff val="40000"/>
                </a:schemeClr>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chemeClr val="bg1">
                    <a:lumMod val="85000"/>
                  </a:schemeClr>
                </a:solidFill>
                <a:latin typeface="Times New Roman"/>
                <a:ea typeface="Times New Roman"/>
                <a:cs typeface="Times New Roman"/>
                <a:sym typeface="Times New Roman"/>
              </a:rPr>
              <a:t>MALA.M                       </a:t>
            </a:r>
            <a:r>
              <a:rPr lang="en-US" sz="2000" b="0" i="0" u="none" strike="noStrike" cap="none" dirty="0" smtClean="0">
                <a:solidFill>
                  <a:schemeClr val="bg1">
                    <a:lumMod val="85000"/>
                  </a:schemeClr>
                </a:solidFill>
                <a:latin typeface="Times New Roman"/>
                <a:ea typeface="Times New Roman"/>
                <a:cs typeface="Times New Roman"/>
                <a:sym typeface="Times New Roman"/>
              </a:rPr>
              <a:t>-  211417104140                                      </a:t>
            </a:r>
            <a:endParaRPr b="1" dirty="0">
              <a:solidFill>
                <a:schemeClr val="bg1">
                  <a:lumMod val="85000"/>
                </a:schemeClr>
              </a:solidFill>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chemeClr val="bg1">
                    <a:lumMod val="85000"/>
                  </a:schemeClr>
                </a:solidFill>
                <a:latin typeface="Times New Roman"/>
                <a:ea typeface="Times New Roman"/>
                <a:cs typeface="Times New Roman"/>
                <a:sym typeface="Times New Roman"/>
              </a:rPr>
              <a:t>BHUVANESHWARI.S  - 211417104313                     </a:t>
            </a:r>
            <a:endParaRPr sz="2000" b="0" i="0" u="none" strike="noStrike" cap="none" dirty="0">
              <a:solidFill>
                <a:schemeClr val="bg1">
                  <a:lumMod val="85000"/>
                </a:schemeClr>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chemeClr val="bg1">
                    <a:lumMod val="85000"/>
                  </a:schemeClr>
                </a:solidFill>
                <a:latin typeface="Times New Roman"/>
                <a:ea typeface="Times New Roman"/>
                <a:cs typeface="Times New Roman"/>
                <a:sym typeface="Times New Roman"/>
              </a:rPr>
              <a:t>SELVA SHANKARI.S   - 211416104</a:t>
            </a:r>
            <a:r>
              <a:rPr lang="en-US" sz="2000" dirty="0">
                <a:solidFill>
                  <a:schemeClr val="bg1">
                    <a:lumMod val="85000"/>
                  </a:schemeClr>
                </a:solidFill>
                <a:latin typeface="Times New Roman"/>
                <a:ea typeface="Times New Roman"/>
                <a:cs typeface="Times New Roman"/>
                <a:sym typeface="Times New Roman"/>
              </a:rPr>
              <a:t>329</a:t>
            </a:r>
            <a:r>
              <a:rPr lang="en-US" sz="2000" b="0" i="0" u="none" strike="noStrike" cap="none" dirty="0">
                <a:solidFill>
                  <a:schemeClr val="bg1">
                    <a:lumMod val="85000"/>
                  </a:schemeClr>
                </a:solidFill>
                <a:latin typeface="Times New Roman"/>
                <a:ea typeface="Times New Roman"/>
                <a:cs typeface="Times New Roman"/>
                <a:sym typeface="Times New Roman"/>
              </a:rPr>
              <a:t>                        </a:t>
            </a:r>
            <a:endParaRPr dirty="0">
              <a:solidFill>
                <a:schemeClr val="bg1">
                  <a:lumMod val="85000"/>
                </a:schemeClr>
              </a:solidFill>
            </a:endParaRPr>
          </a:p>
          <a:p>
            <a:pPr marL="0" lvl="0" indent="0" algn="l" rtl="0">
              <a:lnSpc>
                <a:spcPct val="100000"/>
              </a:lnSpc>
              <a:spcBef>
                <a:spcPts val="1000"/>
              </a:spcBef>
              <a:spcAft>
                <a:spcPts val="0"/>
              </a:spcAft>
              <a:buClr>
                <a:schemeClr val="accent1"/>
              </a:buClr>
              <a:buSzPts val="2000"/>
              <a:buFont typeface="Noto Sans Symbols"/>
              <a:buNone/>
            </a:pPr>
            <a:r>
              <a:rPr lang="en-US" sz="2000" b="0" i="0" u="none" strike="noStrike" cap="none" dirty="0">
                <a:solidFill>
                  <a:srgbClr val="262626"/>
                </a:solidFill>
                <a:latin typeface="Times New Roman"/>
                <a:ea typeface="Times New Roman"/>
                <a:cs typeface="Times New Roman"/>
                <a:sym typeface="Times New Roman"/>
              </a:rPr>
              <a:t>                                                                                               </a:t>
            </a:r>
            <a:endParaRPr sz="2000" b="0" i="0" u="none" strike="noStrike" cap="none" dirty="0">
              <a:solidFill>
                <a:srgbClr val="262626"/>
              </a:solidFill>
              <a:latin typeface="Times New Roman"/>
              <a:ea typeface="Times New Roman"/>
              <a:cs typeface="Times New Roman"/>
              <a:sym typeface="Times New Roman"/>
            </a:endParaRPr>
          </a:p>
        </p:txBody>
      </p:sp>
      <p:sp>
        <p:nvSpPr>
          <p:cNvPr id="106" name="Google Shape;106;p1"/>
          <p:cNvSpPr txBox="1">
            <a:spLocks noGrp="1"/>
          </p:cNvSpPr>
          <p:nvPr>
            <p:ph sz="quarter" idx="14"/>
          </p:nvPr>
        </p:nvSpPr>
        <p:spPr>
          <a:xfrm>
            <a:off x="6679071" y="2960373"/>
            <a:ext cx="4313864" cy="2676152"/>
          </a:xfrm>
          <a:prstGeom prst="rect">
            <a:avLst/>
          </a:prstGeom>
          <a:noFill/>
          <a:ln>
            <a:noFill/>
          </a:ln>
        </p:spPr>
        <p:txBody>
          <a:bodyPr spcFirstLastPara="1" wrap="square" lIns="91425" tIns="45700" rIns="91425" bIns="45700" anchor="t" anchorCtr="0">
            <a:normAutofit/>
          </a:bodyPr>
          <a:lstStyle/>
          <a:p>
            <a:pPr marL="365760" lvl="0" indent="-283464" algn="ctr" rtl="0">
              <a:lnSpc>
                <a:spcPct val="100000"/>
              </a:lnSpc>
              <a:spcBef>
                <a:spcPts val="0"/>
              </a:spcBef>
              <a:spcAft>
                <a:spcPts val="0"/>
              </a:spcAft>
              <a:buSzPts val="1600"/>
              <a:buNone/>
            </a:pPr>
            <a:r>
              <a:rPr lang="en-US" sz="2000" b="1" dirty="0">
                <a:solidFill>
                  <a:schemeClr val="accent3">
                    <a:lumMod val="60000"/>
                    <a:lumOff val="40000"/>
                  </a:schemeClr>
                </a:solidFill>
                <a:latin typeface="Times New Roman"/>
                <a:ea typeface="Times New Roman"/>
                <a:cs typeface="Times New Roman"/>
                <a:sym typeface="Times New Roman"/>
              </a:rPr>
              <a:t>GUIDED BY</a:t>
            </a:r>
            <a:endParaRPr dirty="0">
              <a:solidFill>
                <a:schemeClr val="accent3">
                  <a:lumMod val="60000"/>
                  <a:lumOff val="40000"/>
                </a:schemeClr>
              </a:solidFill>
            </a:endParaRPr>
          </a:p>
          <a:p>
            <a:pPr marL="365760" lvl="0" indent="-283464" algn="ctr" rtl="0">
              <a:lnSpc>
                <a:spcPct val="100000"/>
              </a:lnSpc>
              <a:spcBef>
                <a:spcPts val="600"/>
              </a:spcBef>
              <a:spcAft>
                <a:spcPts val="0"/>
              </a:spcAft>
              <a:buSzPts val="1600"/>
              <a:buNone/>
            </a:pPr>
            <a:r>
              <a:rPr lang="en-US" sz="2000" dirty="0">
                <a:solidFill>
                  <a:schemeClr val="bg1">
                    <a:lumMod val="85000"/>
                  </a:schemeClr>
                </a:solidFill>
                <a:latin typeface="Times New Roman"/>
                <a:ea typeface="Times New Roman"/>
                <a:cs typeface="Times New Roman"/>
                <a:sym typeface="Times New Roman"/>
              </a:rPr>
              <a:t>Mrs. SANGEETHA </a:t>
            </a:r>
            <a:r>
              <a:rPr lang="en-US" sz="2000" dirty="0" smtClean="0">
                <a:solidFill>
                  <a:schemeClr val="bg1">
                    <a:lumMod val="85000"/>
                  </a:schemeClr>
                </a:solidFill>
                <a:latin typeface="Times New Roman"/>
                <a:ea typeface="Times New Roman"/>
                <a:cs typeface="Times New Roman"/>
                <a:sym typeface="Times New Roman"/>
              </a:rPr>
              <a:t>KRISHNAN</a:t>
            </a:r>
            <a:endParaRPr dirty="0">
              <a:solidFill>
                <a:schemeClr val="bg1">
                  <a:lumMod val="85000"/>
                </a:schemeClr>
              </a:solidFill>
            </a:endParaRPr>
          </a:p>
          <a:p>
            <a:pPr marL="0" lvl="0" indent="0" algn="ctr" rtl="0">
              <a:lnSpc>
                <a:spcPct val="100000"/>
              </a:lnSpc>
              <a:spcBef>
                <a:spcPts val="600"/>
              </a:spcBef>
              <a:spcAft>
                <a:spcPts val="0"/>
              </a:spcAft>
              <a:buSzPts val="2000"/>
              <a:buNone/>
            </a:pPr>
            <a:r>
              <a:rPr lang="en-US" sz="2000" dirty="0" smtClean="0">
                <a:solidFill>
                  <a:schemeClr val="bg1">
                    <a:lumMod val="85000"/>
                  </a:schemeClr>
                </a:solidFill>
                <a:latin typeface="Times New Roman"/>
                <a:ea typeface="Times New Roman"/>
                <a:cs typeface="Times New Roman"/>
                <a:sym typeface="Times New Roman"/>
              </a:rPr>
              <a:t>ASSISTANT </a:t>
            </a:r>
            <a:r>
              <a:rPr lang="en-US" sz="2000" dirty="0">
                <a:solidFill>
                  <a:schemeClr val="bg1">
                    <a:lumMod val="85000"/>
                  </a:schemeClr>
                </a:solidFill>
                <a:latin typeface="Times New Roman"/>
                <a:ea typeface="Times New Roman"/>
                <a:cs typeface="Times New Roman"/>
                <a:sym typeface="Times New Roman"/>
              </a:rPr>
              <a:t>PROFESSOR</a:t>
            </a:r>
            <a:endParaRPr dirty="0">
              <a:solidFill>
                <a:schemeClr val="bg1">
                  <a:lumMod val="85000"/>
                </a:schemeClr>
              </a:solidFill>
            </a:endParaRPr>
          </a:p>
          <a:p>
            <a:pPr marL="0" lvl="0" indent="0" algn="ctr" rtl="0">
              <a:lnSpc>
                <a:spcPct val="100000"/>
              </a:lnSpc>
              <a:spcBef>
                <a:spcPts val="600"/>
              </a:spcBef>
              <a:spcAft>
                <a:spcPts val="0"/>
              </a:spcAft>
              <a:buSzPts val="2000"/>
              <a:buNone/>
            </a:pPr>
            <a:r>
              <a:rPr lang="en-US" sz="2000" dirty="0">
                <a:solidFill>
                  <a:schemeClr val="bg1">
                    <a:lumMod val="85000"/>
                  </a:schemeClr>
                </a:solidFill>
                <a:latin typeface="Times New Roman"/>
                <a:ea typeface="Times New Roman"/>
                <a:cs typeface="Times New Roman"/>
                <a:sym typeface="Times New Roman"/>
              </a:rPr>
              <a:t>DEPARTMENT OF CSE</a:t>
            </a:r>
            <a:endParaRPr sz="2000" dirty="0">
              <a:solidFill>
                <a:schemeClr val="bg1">
                  <a:lumMod val="85000"/>
                </a:schemeClr>
              </a:solidFill>
            </a:endParaRPr>
          </a:p>
          <a:p>
            <a:pPr marL="0" lvl="0" indent="0" algn="ctr" rtl="0">
              <a:lnSpc>
                <a:spcPct val="100000"/>
              </a:lnSpc>
              <a:spcBef>
                <a:spcPts val="600"/>
              </a:spcBef>
              <a:spcAft>
                <a:spcPts val="0"/>
              </a:spcAft>
              <a:buSzPts val="2000"/>
              <a:buNone/>
            </a:pPr>
            <a:r>
              <a:rPr lang="en-US" dirty="0">
                <a:solidFill>
                  <a:srgbClr val="262626"/>
                </a:solidFill>
                <a:latin typeface="Times New Roman"/>
                <a:ea typeface="Times New Roman"/>
                <a:cs typeface="Times New Roman"/>
                <a:sym typeface="Times New Roman"/>
              </a:rPr>
              <a:t>                                                                                         </a:t>
            </a:r>
            <a:endParaRPr dirty="0"/>
          </a:p>
          <a:p>
            <a:pPr marL="365760" lvl="0" indent="-141223" algn="l" rtl="0">
              <a:lnSpc>
                <a:spcPct val="100000"/>
              </a:lnSpc>
              <a:spcBef>
                <a:spcPts val="600"/>
              </a:spcBef>
              <a:spcAft>
                <a:spcPts val="0"/>
              </a:spcAft>
              <a:buSzPts val="2240"/>
              <a:buNone/>
            </a:pPr>
            <a:endParaRPr dirty="0">
              <a:solidFill>
                <a:srgbClr val="262626"/>
              </a:solidFill>
            </a:endParaRPr>
          </a:p>
        </p:txBody>
      </p:sp>
      <p:pic>
        <p:nvPicPr>
          <p:cNvPr id="75778" name="Picture 2" descr="This AI Can Preserve A Person&amp;#39;s Voice With Just A Few Hours Of Recordings –  Intelligent Living"/>
          <p:cNvPicPr>
            <a:picLocks noChangeAspect="1" noChangeArrowheads="1"/>
          </p:cNvPicPr>
          <p:nvPr/>
        </p:nvPicPr>
        <p:blipFill>
          <a:blip r:embed="rId3"/>
          <a:srcRect/>
          <a:stretch>
            <a:fillRect/>
          </a:stretch>
        </p:blipFill>
        <p:spPr bwMode="auto">
          <a:xfrm>
            <a:off x="9075761" y="182803"/>
            <a:ext cx="2802340" cy="2109871"/>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1"/>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145A"/>
              </a:buClr>
              <a:buSzPts val="2800"/>
              <a:buFont typeface="Times New Roman"/>
              <a:buNone/>
            </a:pPr>
            <a:r>
              <a:rPr lang="en-US" sz="2800" dirty="0">
                <a:solidFill>
                  <a:schemeClr val="tx2"/>
                </a:solidFill>
                <a:latin typeface="Times New Roman"/>
                <a:ea typeface="Times New Roman"/>
                <a:cs typeface="Times New Roman"/>
                <a:sym typeface="Times New Roman"/>
              </a:rPr>
              <a:t>TECHNOLOGY </a:t>
            </a:r>
            <a:r>
              <a:rPr lang="en-US" sz="2800" dirty="0" smtClean="0">
                <a:solidFill>
                  <a:schemeClr val="tx2"/>
                </a:solidFill>
                <a:latin typeface="Times New Roman"/>
                <a:ea typeface="Times New Roman"/>
                <a:cs typeface="Times New Roman"/>
                <a:sym typeface="Times New Roman"/>
              </a:rPr>
              <a:t>STACK (CONTD..):</a:t>
            </a:r>
            <a:br>
              <a:rPr lang="en-US" sz="2800" dirty="0" smtClean="0">
                <a:solidFill>
                  <a:schemeClr val="tx2"/>
                </a:solidFill>
                <a:latin typeface="Times New Roman"/>
                <a:ea typeface="Times New Roman"/>
                <a:cs typeface="Times New Roman"/>
                <a:sym typeface="Times New Roman"/>
              </a:rPr>
            </a:br>
            <a:endParaRPr sz="2800" dirty="0">
              <a:solidFill>
                <a:schemeClr val="tx2"/>
              </a:solidFill>
            </a:endParaRPr>
          </a:p>
        </p:txBody>
      </p:sp>
      <p:sp>
        <p:nvSpPr>
          <p:cNvPr id="161" name="Google Shape;161;p41"/>
          <p:cNvSpPr txBox="1">
            <a:spLocks noGrp="1"/>
          </p:cNvSpPr>
          <p:nvPr>
            <p:ph sz="quarter" idx="13"/>
          </p:nvPr>
        </p:nvSpPr>
        <p:spPr>
          <a:xfrm>
            <a:off x="1425696" y="1770347"/>
            <a:ext cx="8915400" cy="377762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Font typeface="Noto Sans Symbols"/>
              <a:buNone/>
            </a:pPr>
            <a:r>
              <a:rPr lang="en-US" sz="2000" b="1" dirty="0">
                <a:latin typeface="Times New Roman"/>
                <a:ea typeface="Times New Roman"/>
                <a:cs typeface="Times New Roman"/>
                <a:sym typeface="Times New Roman"/>
              </a:rPr>
              <a:t>PYTHON</a:t>
            </a:r>
            <a:endParaRPr dirty="0"/>
          </a:p>
          <a:p>
            <a:pPr marL="0" lvl="0" indent="0" algn="l" rtl="0">
              <a:lnSpc>
                <a:spcPct val="100000"/>
              </a:lnSpc>
              <a:spcBef>
                <a:spcPts val="600"/>
              </a:spcBef>
              <a:spcAft>
                <a:spcPts val="0"/>
              </a:spcAft>
              <a:buSzPts val="2560"/>
              <a:buFont typeface="Noto Sans Symbols"/>
              <a:buNone/>
            </a:pPr>
            <a:endParaRPr b="1" dirty="0">
              <a:latin typeface="Times New Roman"/>
              <a:ea typeface="Times New Roman"/>
              <a:cs typeface="Times New Roman"/>
              <a:sym typeface="Times New Roman"/>
            </a:endParaRPr>
          </a:p>
          <a:p>
            <a:pPr marL="0" lvl="0" indent="0" algn="l" rtl="0">
              <a:lnSpc>
                <a:spcPct val="100000"/>
              </a:lnSpc>
              <a:spcBef>
                <a:spcPts val="600"/>
              </a:spcBef>
              <a:spcAft>
                <a:spcPts val="0"/>
              </a:spcAft>
              <a:buSzPts val="1600"/>
              <a:buFont typeface="Noto Sans Symbols"/>
              <a:buNone/>
            </a:pPr>
            <a:r>
              <a:rPr lang="en-US" sz="2000" dirty="0">
                <a:latin typeface="Times New Roman"/>
                <a:ea typeface="Times New Roman"/>
                <a:cs typeface="Times New Roman"/>
                <a:sym typeface="Times New Roman"/>
              </a:rPr>
              <a:t>Python packages</a:t>
            </a:r>
            <a:endParaRPr dirty="0"/>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PySimple</a:t>
            </a:r>
            <a:r>
              <a:rPr lang="en-US" sz="2000" dirty="0">
                <a:latin typeface="Times New Roman"/>
                <a:ea typeface="Times New Roman"/>
                <a:cs typeface="Times New Roman"/>
                <a:sym typeface="Times New Roman"/>
              </a:rPr>
              <a:t> GUI</a:t>
            </a:r>
            <a:endParaRPr dirty="0"/>
          </a:p>
          <a:p>
            <a:pPr marL="365760" lvl="0" indent="-283464" algn="l" rtl="0">
              <a:lnSpc>
                <a:spcPct val="100000"/>
              </a:lnSpc>
              <a:spcBef>
                <a:spcPts val="600"/>
              </a:spcBef>
              <a:spcAft>
                <a:spcPts val="0"/>
              </a:spcAft>
              <a:buSzPts val="1600"/>
              <a:buChar char="⚫"/>
            </a:pPr>
            <a:r>
              <a:rPr lang="en-US" sz="2000" dirty="0">
                <a:latin typeface="Times New Roman"/>
                <a:ea typeface="Times New Roman"/>
                <a:cs typeface="Times New Roman"/>
                <a:sym typeface="Times New Roman"/>
              </a:rPr>
              <a:t>Pyttsx3</a:t>
            </a:r>
            <a:endParaRPr dirty="0"/>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speechRecognition</a:t>
            </a:r>
            <a:endParaRPr sz="2000" dirty="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600"/>
              <a:buChar char="⚫"/>
            </a:pPr>
            <a:r>
              <a:rPr lang="en-US" sz="2000" dirty="0" err="1">
                <a:latin typeface="Times New Roman"/>
                <a:ea typeface="Times New Roman"/>
                <a:cs typeface="Times New Roman"/>
                <a:sym typeface="Times New Roman"/>
              </a:rPr>
              <a:t>PyAudio</a:t>
            </a:r>
            <a:endParaRPr sz="2000" dirty="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600"/>
              <a:buChar char="⚫"/>
            </a:pPr>
            <a:r>
              <a:rPr lang="en-US" sz="2000" dirty="0" smtClean="0">
                <a:latin typeface="Times New Roman"/>
                <a:ea typeface="Times New Roman"/>
                <a:cs typeface="Times New Roman"/>
                <a:sym typeface="Times New Roman"/>
              </a:rPr>
              <a:t>Requests</a:t>
            </a:r>
          </a:p>
          <a:p>
            <a:pPr marL="365760" lvl="0" indent="-283464" algn="l" rtl="0">
              <a:lnSpc>
                <a:spcPct val="100000"/>
              </a:lnSpc>
              <a:spcBef>
                <a:spcPts val="600"/>
              </a:spcBef>
              <a:spcAft>
                <a:spcPts val="0"/>
              </a:spcAft>
              <a:buSzPts val="1600"/>
              <a:buChar char="⚫"/>
            </a:pPr>
            <a:r>
              <a:rPr lang="en-US" sz="2000" dirty="0" err="1" smtClean="0">
                <a:latin typeface="Times New Roman"/>
                <a:cs typeface="Times New Roman"/>
                <a:sym typeface="Times New Roman"/>
              </a:rPr>
              <a:t>Json</a:t>
            </a:r>
            <a:endParaRPr lang="en-US" sz="2000" dirty="0" smtClean="0">
              <a:latin typeface="Times New Roman"/>
              <a:cs typeface="Times New Roman"/>
              <a:sym typeface="Times New Roman"/>
            </a:endParaRPr>
          </a:p>
          <a:p>
            <a:pPr marL="365760" lvl="0" indent="-283464" algn="l" rtl="0">
              <a:lnSpc>
                <a:spcPct val="100000"/>
              </a:lnSpc>
              <a:spcBef>
                <a:spcPts val="600"/>
              </a:spcBef>
              <a:spcAft>
                <a:spcPts val="0"/>
              </a:spcAft>
              <a:buSzPts val="1600"/>
              <a:buChar char="⚫"/>
            </a:pPr>
            <a:endParaRPr dirty="0"/>
          </a:p>
          <a:p>
            <a:pPr marL="365760" lvl="0" indent="-120903" algn="l" rtl="0">
              <a:lnSpc>
                <a:spcPct val="100000"/>
              </a:lnSpc>
              <a:spcBef>
                <a:spcPts val="600"/>
              </a:spcBef>
              <a:spcAft>
                <a:spcPts val="0"/>
              </a:spcAft>
              <a:buSzPts val="2560"/>
              <a:buNone/>
            </a:pPr>
            <a:endParaRPr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1474789" y="670070"/>
            <a:ext cx="8912225" cy="5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SYSTEM ARCHITECTURE</a:t>
            </a:r>
            <a:endParaRPr sz="2800" dirty="0">
              <a:solidFill>
                <a:schemeClr val="tx2"/>
              </a:solidFill>
            </a:endParaRPr>
          </a:p>
        </p:txBody>
      </p:sp>
      <p:pic>
        <p:nvPicPr>
          <p:cNvPr id="167" name="Google Shape;167;p10"/>
          <p:cNvPicPr preferRelativeResize="0"/>
          <p:nvPr/>
        </p:nvPicPr>
        <p:blipFill rotWithShape="1">
          <a:blip r:embed="rId3">
            <a:alphaModFix/>
          </a:blip>
          <a:srcRect/>
          <a:stretch/>
        </p:blipFill>
        <p:spPr>
          <a:xfrm>
            <a:off x="1660467" y="1768359"/>
            <a:ext cx="8766175" cy="4068763"/>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1"/>
          <p:cNvSpPr txBox="1">
            <a:spLocks noGrp="1"/>
          </p:cNvSpPr>
          <p:nvPr>
            <p:ph type="title"/>
          </p:nvPr>
        </p:nvSpPr>
        <p:spPr>
          <a:xfrm>
            <a:off x="807642" y="390774"/>
            <a:ext cx="8911687" cy="4818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USE CASE DIAGRAM</a:t>
            </a:r>
            <a:endParaRPr sz="2800" dirty="0">
              <a:solidFill>
                <a:schemeClr val="tx2"/>
              </a:solidFill>
            </a:endParaRPr>
          </a:p>
        </p:txBody>
      </p:sp>
      <p:pic>
        <p:nvPicPr>
          <p:cNvPr id="5" name="Content Placeholder 4"/>
          <p:cNvPicPr>
            <a:picLocks noGrp="1"/>
          </p:cNvPicPr>
          <p:nvPr>
            <p:ph sz="quarter" idx="13"/>
          </p:nvPr>
        </p:nvPicPr>
        <p:blipFill>
          <a:blip r:embed="rId3" cstate="print"/>
          <a:srcRect/>
          <a:stretch>
            <a:fillRect/>
          </a:stretch>
        </p:blipFill>
        <p:spPr bwMode="auto">
          <a:xfrm>
            <a:off x="1405719" y="1214651"/>
            <a:ext cx="9717206" cy="51179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1285044" y="681540"/>
            <a:ext cx="8912225" cy="334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chemeClr val="tx2"/>
                </a:solidFill>
                <a:latin typeface="Times New Roman"/>
                <a:ea typeface="Times New Roman"/>
                <a:cs typeface="Times New Roman"/>
                <a:sym typeface="Times New Roman"/>
              </a:rPr>
              <a:t>STATE DIAGRAM</a:t>
            </a:r>
            <a:endParaRPr sz="2800" dirty="0">
              <a:solidFill>
                <a:schemeClr val="tx2"/>
              </a:solidFill>
            </a:endParaRPr>
          </a:p>
        </p:txBody>
      </p:sp>
      <p:pic>
        <p:nvPicPr>
          <p:cNvPr id="5" name="Content Placeholder 4" descr="state dia.png"/>
          <p:cNvPicPr>
            <a:picLocks noGrp="1" noChangeAspect="1"/>
          </p:cNvPicPr>
          <p:nvPr>
            <p:ph sz="quarter" idx="13"/>
          </p:nvPr>
        </p:nvPicPr>
        <p:blipFill>
          <a:blip r:embed="rId3"/>
          <a:stretch>
            <a:fillRect/>
          </a:stretch>
        </p:blipFill>
        <p:spPr>
          <a:xfrm>
            <a:off x="1665026" y="1727920"/>
            <a:ext cx="9103057" cy="437718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084427" y="626841"/>
            <a:ext cx="9067800" cy="6191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COLLABORATION DIAGRAM</a:t>
            </a:r>
            <a:endParaRPr dirty="0">
              <a:solidFill>
                <a:schemeClr val="tx2"/>
              </a:solidFill>
            </a:endParaRPr>
          </a:p>
        </p:txBody>
      </p:sp>
      <p:pic>
        <p:nvPicPr>
          <p:cNvPr id="185" name="Google Shape;185;p13"/>
          <p:cNvPicPr preferRelativeResize="0">
            <a:picLocks noGrp="1"/>
          </p:cNvPicPr>
          <p:nvPr>
            <p:ph sz="quarter" idx="13"/>
          </p:nvPr>
        </p:nvPicPr>
        <p:blipFill rotWithShape="1">
          <a:blip r:embed="rId3">
            <a:alphaModFix/>
          </a:blip>
          <a:stretch/>
        </p:blipFill>
        <p:spPr>
          <a:xfrm>
            <a:off x="900752" y="1760561"/>
            <a:ext cx="10153934" cy="4285397"/>
          </a:xfrm>
          <a:prstGeom prst="rect">
            <a:avLst/>
          </a:prstGeom>
          <a:noFill/>
          <a:ln>
            <a:noFill/>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560008" y="330856"/>
            <a:ext cx="8912225" cy="5064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ACTIVITY DIAGRAM</a:t>
            </a:r>
            <a:endParaRPr sz="2800" dirty="0">
              <a:solidFill>
                <a:schemeClr val="tx2"/>
              </a:solidFill>
            </a:endParaRPr>
          </a:p>
        </p:txBody>
      </p:sp>
      <p:pic>
        <p:nvPicPr>
          <p:cNvPr id="191" name="Google Shape;191;p14"/>
          <p:cNvPicPr preferRelativeResize="0">
            <a:picLocks noGrp="1"/>
          </p:cNvPicPr>
          <p:nvPr>
            <p:ph sz="quarter" idx="13"/>
          </p:nvPr>
        </p:nvPicPr>
        <p:blipFill rotWithShape="1">
          <a:blip r:embed="rId3">
            <a:alphaModFix/>
          </a:blip>
          <a:stretch/>
        </p:blipFill>
        <p:spPr>
          <a:xfrm>
            <a:off x="2470246" y="1119117"/>
            <a:ext cx="7642746" cy="5390866"/>
          </a:xfrm>
          <a:prstGeom prst="rect">
            <a:avLst/>
          </a:prstGeom>
          <a:noFill/>
          <a:ln>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title"/>
          </p:nvPr>
        </p:nvSpPr>
        <p:spPr>
          <a:xfrm>
            <a:off x="1175862" y="653576"/>
            <a:ext cx="8912225" cy="5778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SEQUENCE DIAGRAM</a:t>
            </a:r>
            <a:endParaRPr sz="2800" i="0" u="none" strike="noStrike" cap="none" dirty="0">
              <a:solidFill>
                <a:schemeClr val="tx2"/>
              </a:solidFill>
              <a:latin typeface="Times New Roman"/>
              <a:ea typeface="Times New Roman"/>
              <a:cs typeface="Times New Roman"/>
              <a:sym typeface="Times New Roman"/>
            </a:endParaRPr>
          </a:p>
        </p:txBody>
      </p:sp>
      <p:pic>
        <p:nvPicPr>
          <p:cNvPr id="197" name="Google Shape;197;p15"/>
          <p:cNvPicPr preferRelativeResize="0">
            <a:picLocks noGrp="1"/>
          </p:cNvPicPr>
          <p:nvPr>
            <p:ph sz="quarter" idx="13"/>
          </p:nvPr>
        </p:nvPicPr>
        <p:blipFill rotWithShape="1">
          <a:blip r:embed="rId3">
            <a:alphaModFix/>
          </a:blip>
          <a:stretch/>
        </p:blipFill>
        <p:spPr>
          <a:xfrm>
            <a:off x="996286" y="1351128"/>
            <a:ext cx="9376012" cy="4995080"/>
          </a:xfrm>
          <a:prstGeom prst="rect">
            <a:avLst/>
          </a:prstGeom>
          <a:noFill/>
          <a:ln>
            <a:noFill/>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MODULE DESCRIPTION</a:t>
            </a:r>
            <a:endParaRPr sz="2800" dirty="0">
              <a:solidFill>
                <a:schemeClr val="tx2"/>
              </a:solidFill>
            </a:endParaRPr>
          </a:p>
        </p:txBody>
      </p:sp>
      <p:sp>
        <p:nvSpPr>
          <p:cNvPr id="203" name="Google Shape;203;p16"/>
          <p:cNvSpPr txBox="1">
            <a:spLocks noGrp="1"/>
          </p:cNvSpPr>
          <p:nvPr>
            <p:ph sz="quarter" idx="13"/>
          </p:nvPr>
        </p:nvSpPr>
        <p:spPr>
          <a:xfrm>
            <a:off x="1962195" y="1044441"/>
            <a:ext cx="8915400" cy="4841284"/>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1800"/>
              <a:buFont typeface="Noto Sans Symbols"/>
              <a:buNone/>
            </a:pPr>
            <a:r>
              <a:rPr lang="en-US" sz="1800" b="0" i="0" u="none" strike="noStrike" cap="none" dirty="0">
                <a:solidFill>
                  <a:srgbClr val="3F3F3F"/>
                </a:solidFill>
                <a:latin typeface="Times New Roman"/>
                <a:ea typeface="Times New Roman"/>
                <a:cs typeface="Times New Roman"/>
                <a:sym typeface="Times New Roman"/>
              </a:rPr>
              <a:t>                    </a:t>
            </a:r>
            <a:endParaRPr dirty="0"/>
          </a:p>
          <a:p>
            <a:pPr marL="0" marR="0" lvl="0" indent="0" algn="l" rtl="0">
              <a:lnSpc>
                <a:spcPct val="100000"/>
              </a:lnSpc>
              <a:spcBef>
                <a:spcPts val="1000"/>
              </a:spcBef>
              <a:spcAft>
                <a:spcPts val="0"/>
              </a:spcAft>
              <a:buClr>
                <a:schemeClr val="accent1"/>
              </a:buClr>
              <a:buSzPts val="1800"/>
              <a:buFont typeface="Noto Sans Symbols"/>
              <a:buNone/>
            </a:pPr>
            <a:endParaRPr sz="1800" b="0" i="0" u="none" strike="noStrike" cap="none" dirty="0">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r>
              <a:rPr lang="en-US" sz="2000" b="0" i="0" u="none" strike="noStrike" cap="none" dirty="0">
                <a:solidFill>
                  <a:schemeClr val="tx1"/>
                </a:solidFill>
                <a:latin typeface="Times New Roman"/>
                <a:ea typeface="Times New Roman"/>
                <a:cs typeface="Times New Roman"/>
                <a:sym typeface="Times New Roman"/>
              </a:rPr>
              <a:t>There are three modules in our project .The list of modules are as follows:</a:t>
            </a:r>
            <a:endParaRPr sz="2000" dirty="0">
              <a:solidFill>
                <a:schemeClr val="tx1"/>
              </a:solidFill>
            </a:endParaRPr>
          </a:p>
          <a:p>
            <a:pPr marL="914400" marR="0" lvl="2" indent="0" algn="l" rtl="0">
              <a:lnSpc>
                <a:spcPct val="100000"/>
              </a:lnSpc>
              <a:spcBef>
                <a:spcPts val="1000"/>
              </a:spcBef>
              <a:spcAft>
                <a:spcPts val="0"/>
              </a:spcAft>
              <a:buClr>
                <a:schemeClr val="accent1"/>
              </a:buClr>
              <a:buSzPts val="1600"/>
              <a:buFont typeface="Noto Sans Symbols"/>
              <a:buNone/>
            </a:pP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Speech to text</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Command execution</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Text to speech</a:t>
            </a:r>
            <a:endParaRPr sz="2000" b="0" i="0" u="none" strike="noStrike" cap="none" dirty="0">
              <a:solidFill>
                <a:schemeClr val="tx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r>
              <a:rPr lang="en-US" sz="2000" b="0" i="0" u="none" strike="noStrike" cap="none" dirty="0">
                <a:solidFill>
                  <a:srgbClr val="3F3F3F"/>
                </a:solidFill>
                <a:latin typeface="Times New Roman"/>
                <a:ea typeface="Times New Roman"/>
                <a:cs typeface="Times New Roman"/>
                <a:sym typeface="Times New Roman"/>
              </a:rPr>
              <a:t> </a:t>
            </a:r>
            <a:endParaRPr sz="2000" b="0" i="0" u="none" strike="noStrike" cap="none" dirty="0">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1800"/>
              <a:buFont typeface="Noto Sans Symbols"/>
              <a:buNone/>
            </a:pPr>
            <a:endParaRPr sz="18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1341267" y="663826"/>
            <a:ext cx="8911687" cy="5685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MODULE 1</a:t>
            </a:r>
            <a:r>
              <a:rPr lang="en-US" sz="2800" i="0" u="none" strike="noStrike" cap="none" dirty="0" smtClean="0">
                <a:solidFill>
                  <a:schemeClr val="tx2"/>
                </a:solidFill>
                <a:latin typeface="Times New Roman"/>
                <a:ea typeface="Times New Roman"/>
                <a:cs typeface="Times New Roman"/>
                <a:sym typeface="Times New Roman"/>
              </a:rPr>
              <a:t>: SPEECH </a:t>
            </a:r>
            <a:r>
              <a:rPr lang="en-US" sz="2800" i="0" u="none" strike="noStrike" cap="none" dirty="0">
                <a:solidFill>
                  <a:schemeClr val="tx2"/>
                </a:solidFill>
                <a:latin typeface="Times New Roman"/>
                <a:ea typeface="Times New Roman"/>
                <a:cs typeface="Times New Roman"/>
                <a:sym typeface="Times New Roman"/>
              </a:rPr>
              <a:t>TO TEXT MODULE</a:t>
            </a:r>
            <a:endParaRPr sz="2800" dirty="0">
              <a:solidFill>
                <a:schemeClr val="tx2"/>
              </a:solidFill>
            </a:endParaRPr>
          </a:p>
        </p:txBody>
      </p:sp>
      <p:sp>
        <p:nvSpPr>
          <p:cNvPr id="209" name="Google Shape;209;p17"/>
          <p:cNvSpPr txBox="1">
            <a:spLocks noGrp="1"/>
          </p:cNvSpPr>
          <p:nvPr>
            <p:ph sz="quarter" idx="13"/>
          </p:nvPr>
        </p:nvSpPr>
        <p:spPr>
          <a:xfrm>
            <a:off x="1256142" y="1827497"/>
            <a:ext cx="8915400" cy="43815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User will ask the computer to run command by giving input as speech.</a:t>
            </a:r>
            <a:endParaRPr sz="2000" dirty="0">
              <a:solidFill>
                <a:schemeClr val="tx1"/>
              </a:solidFill>
            </a:endParaRPr>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The speech processing system includes a speech recognizer residing on a first computing device and a speech model server residing on a second computing device.</a:t>
            </a:r>
            <a:endParaRPr sz="2000" dirty="0">
              <a:solidFill>
                <a:schemeClr val="tx1"/>
              </a:solidFill>
            </a:endParaRPr>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 The speech recognizer receives speech training data and processes it into an intermediate representation of the speech training data.</a:t>
            </a:r>
            <a:endParaRPr sz="2000" b="0" i="0" u="none" strike="noStrike" cap="none" dirty="0">
              <a:solidFill>
                <a:schemeClr val="tx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1201798" y="477134"/>
            <a:ext cx="8911687" cy="8456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MODULE 2 : COMMAND EXECUTION </a:t>
            </a:r>
            <a:r>
              <a:rPr lang="en-US" sz="2400" b="1" i="0" u="none" strike="noStrike" cap="none" dirty="0">
                <a:solidFill>
                  <a:schemeClr val="tx2"/>
                </a:solidFill>
                <a:latin typeface="Times New Roman"/>
                <a:ea typeface="Times New Roman"/>
                <a:cs typeface="Times New Roman"/>
                <a:sym typeface="Times New Roman"/>
              </a:rPr>
              <a:t> </a:t>
            </a:r>
            <a:endParaRPr sz="2400" b="0" i="0" u="none" strike="noStrike" cap="none" dirty="0">
              <a:solidFill>
                <a:schemeClr val="tx2"/>
              </a:solidFill>
              <a:latin typeface="Century Gothic"/>
              <a:ea typeface="Century Gothic"/>
              <a:cs typeface="Century Gothic"/>
              <a:sym typeface="Century Gothic"/>
            </a:endParaRPr>
          </a:p>
        </p:txBody>
      </p:sp>
      <p:sp>
        <p:nvSpPr>
          <p:cNvPr id="215" name="Google Shape;215;p18"/>
          <p:cNvSpPr txBox="1">
            <a:spLocks noGrp="1"/>
          </p:cNvSpPr>
          <p:nvPr>
            <p:ph sz="quarter" idx="13"/>
          </p:nvPr>
        </p:nvSpPr>
        <p:spPr>
          <a:xfrm>
            <a:off x="946197" y="1764070"/>
            <a:ext cx="8915400" cy="4924425"/>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Command Execution: Based on command received from the user, system will execute the command (if available). e.g. Open Notepad, Paint, Google Chrome, etc. </a:t>
            </a:r>
            <a:endParaRPr sz="2000" dirty="0">
              <a:solidFill>
                <a:schemeClr val="tx1"/>
              </a:solidFill>
            </a:endParaRPr>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System accept various command such as opening of specific applications, writing a note and saving it, opening web URL, Search for any query or details and shutdown &amp; Restart command</a:t>
            </a:r>
            <a:endParaRPr sz="2000" b="0" i="0" u="none" strike="noStrike" cap="none" dirty="0">
              <a:solidFill>
                <a:schemeClr val="tx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743840" y="428170"/>
            <a:ext cx="8911687" cy="5444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dirty="0">
                <a:solidFill>
                  <a:srgbClr val="FFC000"/>
                </a:solidFill>
                <a:latin typeface="Times New Roman"/>
                <a:ea typeface="Times New Roman"/>
                <a:cs typeface="Times New Roman"/>
                <a:sym typeface="Times New Roman"/>
              </a:rPr>
              <a:t>ABSTRACT</a:t>
            </a:r>
            <a:endParaRPr sz="2800" dirty="0">
              <a:solidFill>
                <a:srgbClr val="FFC000"/>
              </a:solidFill>
              <a:latin typeface="Times New Roman"/>
              <a:ea typeface="Times New Roman"/>
              <a:cs typeface="Times New Roman"/>
              <a:sym typeface="Times New Roman"/>
            </a:endParaRPr>
          </a:p>
        </p:txBody>
      </p:sp>
      <p:sp>
        <p:nvSpPr>
          <p:cNvPr id="112" name="Google Shape;112;p2"/>
          <p:cNvSpPr txBox="1">
            <a:spLocks noGrp="1"/>
          </p:cNvSpPr>
          <p:nvPr>
            <p:ph sz="quarter" idx="13"/>
          </p:nvPr>
        </p:nvSpPr>
        <p:spPr>
          <a:xfrm>
            <a:off x="1449977" y="1358537"/>
            <a:ext cx="10564087" cy="48724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700"/>
              <a:buFont typeface="Noto Sans Symbols"/>
              <a:buChar char="❑"/>
            </a:pPr>
            <a:r>
              <a:rPr lang="en-US" sz="2000" b="0" i="0" u="none" strike="noStrike" cap="none" dirty="0">
                <a:latin typeface="Times New Roman"/>
                <a:ea typeface="Times New Roman"/>
                <a:cs typeface="Times New Roman"/>
                <a:sym typeface="Times New Roman"/>
              </a:rPr>
              <a:t>PDAs(Personal Digital Assistants) also known as virtual assistants enhances a user’s productivity by proactively providing the information the user needs in the right context (i.e., time and place)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reactively answers a user’s questions and completes the tasks through natural language.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are now also deployed in tablets, laptops, desktop PCs, and headless devices (e.g., Amazon Echo), and some are also even integrated into operating systems.</a:t>
            </a:r>
            <a:endParaRPr sz="20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make use of some core set of technologies, such as machine learning, speech recognition, LU, question answering (QA) and personalization</a:t>
            </a:r>
            <a:r>
              <a:rPr lang="en-US" sz="2000" b="0" i="0" u="none" strike="noStrike" cap="none" dirty="0">
                <a:solidFill>
                  <a:srgbClr val="3F3F3F"/>
                </a:solidFill>
                <a:latin typeface="Century Gothic"/>
                <a:ea typeface="Century Gothic"/>
                <a:cs typeface="Century Gothic"/>
                <a:sym typeface="Century Gothic"/>
              </a:rPr>
              <a:t>.</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The scenarios that the PDAs support can be divided into  proactive and reactive assistance.</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Even though proactive and reactive parts of the current PDA architectures are built in isolation, in principle they can use a single architecture to enable both types of experiences.</a:t>
            </a:r>
            <a:endParaRPr sz="2000" dirty="0"/>
          </a:p>
          <a:p>
            <a:pPr marL="342900" marR="0" lvl="0" indent="-342900" algn="l" rtl="0">
              <a:lnSpc>
                <a:spcPct val="100000"/>
              </a:lnSpc>
              <a:spcBef>
                <a:spcPts val="1000"/>
              </a:spcBef>
              <a:spcAft>
                <a:spcPts val="0"/>
              </a:spcAft>
              <a:buClr>
                <a:schemeClr val="accent1"/>
              </a:buClr>
              <a:buSzPts val="17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PDAs are complex systems with many components in the system stack, spanning client and multiple cloud services, and it is hard to separate any one component from the rest.</a:t>
            </a:r>
            <a:endParaRPr sz="2000" dirty="0"/>
          </a:p>
          <a:p>
            <a:pPr marL="342900" marR="0" lvl="0" indent="-234950" algn="l" rtl="0">
              <a:lnSpc>
                <a:spcPct val="100000"/>
              </a:lnSpc>
              <a:spcBef>
                <a:spcPts val="1000"/>
              </a:spcBef>
              <a:spcAft>
                <a:spcPts val="0"/>
              </a:spcAft>
              <a:buClr>
                <a:schemeClr val="accent1"/>
              </a:buClr>
              <a:buSzPts val="17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1354990" y="496076"/>
            <a:ext cx="8911687" cy="13252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400" b="0" i="0" u="none" strike="noStrike" cap="none" dirty="0">
                <a:solidFill>
                  <a:schemeClr val="tx2"/>
                </a:solidFill>
                <a:latin typeface="Times New Roman"/>
                <a:ea typeface="Times New Roman"/>
                <a:cs typeface="Times New Roman"/>
                <a:sym typeface="Times New Roman"/>
              </a:rPr>
              <a:t> </a:t>
            </a:r>
            <a:br>
              <a:rPr lang="en-US" sz="2400" b="0" i="0" u="none" strike="noStrike" cap="none" dirty="0">
                <a:solidFill>
                  <a:schemeClr val="tx2"/>
                </a:solidFill>
                <a:latin typeface="Times New Roman"/>
                <a:ea typeface="Times New Roman"/>
                <a:cs typeface="Times New Roman"/>
                <a:sym typeface="Times New Roman"/>
              </a:rPr>
            </a:br>
            <a:r>
              <a:rPr lang="en-US" sz="2800" i="0" u="none" strike="noStrike" cap="none" dirty="0">
                <a:solidFill>
                  <a:schemeClr val="tx2"/>
                </a:solidFill>
                <a:latin typeface="Times New Roman"/>
                <a:ea typeface="Times New Roman"/>
                <a:cs typeface="Times New Roman"/>
                <a:sym typeface="Times New Roman"/>
              </a:rPr>
              <a:t>MODULE 3:TEXT TO SPEECH</a:t>
            </a:r>
            <a:r>
              <a:rPr lang="en-US" sz="2400" b="1" i="0" u="none" strike="noStrike" cap="none" dirty="0">
                <a:solidFill>
                  <a:schemeClr val="tx2"/>
                </a:solidFill>
                <a:latin typeface="Times New Roman"/>
                <a:ea typeface="Times New Roman"/>
                <a:cs typeface="Times New Roman"/>
                <a:sym typeface="Times New Roman"/>
              </a:rPr>
              <a:t/>
            </a:r>
            <a:br>
              <a:rPr lang="en-US" sz="2400" b="1" i="0" u="none" strike="noStrike" cap="none" dirty="0">
                <a:solidFill>
                  <a:schemeClr val="tx2"/>
                </a:solidFill>
                <a:latin typeface="Times New Roman"/>
                <a:ea typeface="Times New Roman"/>
                <a:cs typeface="Times New Roman"/>
                <a:sym typeface="Times New Roman"/>
              </a:rPr>
            </a:br>
            <a:endParaRPr sz="2400" b="0" i="0" u="none" strike="noStrike" cap="none" dirty="0">
              <a:solidFill>
                <a:schemeClr val="tx2"/>
              </a:solidFill>
              <a:latin typeface="Times New Roman"/>
              <a:ea typeface="Times New Roman"/>
              <a:cs typeface="Times New Roman"/>
              <a:sym typeface="Times New Roman"/>
            </a:endParaRPr>
          </a:p>
        </p:txBody>
      </p:sp>
      <p:sp>
        <p:nvSpPr>
          <p:cNvPr id="221" name="Google Shape;221;p19"/>
          <p:cNvSpPr txBox="1">
            <a:spLocks noGrp="1"/>
          </p:cNvSpPr>
          <p:nvPr>
            <p:ph sz="quarter" idx="13"/>
          </p:nvPr>
        </p:nvSpPr>
        <p:spPr>
          <a:xfrm>
            <a:off x="1351277" y="2120162"/>
            <a:ext cx="8915400" cy="443071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Once a command is received, application speaks the command which makes user experience more interactive with the system.</a:t>
            </a:r>
            <a:endParaRPr sz="2000" dirty="0">
              <a:solidFill>
                <a:schemeClr val="tx1"/>
              </a:solidFill>
            </a:endParaRPr>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The converter has been compiled in a library which provides an Application Programming Interface (API) to the applications</a:t>
            </a:r>
            <a:r>
              <a:rPr lang="en-US" sz="2400" b="0" i="0" u="none" strike="noStrike" cap="none" dirty="0">
                <a:solidFill>
                  <a:schemeClr val="tx1"/>
                </a:solidFill>
                <a:latin typeface="Times New Roman"/>
                <a:ea typeface="Times New Roman"/>
                <a:cs typeface="Times New Roman"/>
                <a:sym typeface="Times New Roman"/>
              </a:rPr>
              <a:t>. </a:t>
            </a:r>
            <a:endParaRPr sz="2400" b="0" i="0" u="none" strike="noStrike" cap="none" dirty="0">
              <a:solidFill>
                <a:schemeClr val="tx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title"/>
          </p:nvPr>
        </p:nvSpPr>
        <p:spPr>
          <a:xfrm>
            <a:off x="630185" y="191069"/>
            <a:ext cx="8911687" cy="128089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145A"/>
              </a:buClr>
              <a:buSzPct val="138709"/>
              <a:buFont typeface="Times New Roman"/>
              <a:buNone/>
            </a:pPr>
            <a:r>
              <a:rPr lang="en-US" dirty="0">
                <a:solidFill>
                  <a:srgbClr val="002060"/>
                </a:solidFill>
                <a:latin typeface="Times New Roman"/>
                <a:ea typeface="Times New Roman"/>
                <a:cs typeface="Times New Roman"/>
                <a:sym typeface="Times New Roman"/>
              </a:rPr>
              <a:t> </a:t>
            </a:r>
            <a:br>
              <a:rPr lang="en-US" dirty="0">
                <a:solidFill>
                  <a:srgbClr val="002060"/>
                </a:solidFill>
                <a:latin typeface="Times New Roman"/>
                <a:ea typeface="Times New Roman"/>
                <a:cs typeface="Times New Roman"/>
                <a:sym typeface="Times New Roman"/>
              </a:rPr>
            </a:br>
            <a:r>
              <a:rPr lang="en-US" sz="3100" dirty="0">
                <a:solidFill>
                  <a:schemeClr val="tx2"/>
                </a:solidFill>
                <a:latin typeface="Times New Roman"/>
                <a:ea typeface="Times New Roman"/>
                <a:cs typeface="Times New Roman"/>
                <a:sym typeface="Times New Roman"/>
              </a:rPr>
              <a:t>TESTING</a:t>
            </a:r>
            <a:r>
              <a:rPr lang="en-US" sz="3100" dirty="0">
                <a:solidFill>
                  <a:srgbClr val="002060"/>
                </a:solidFill>
                <a:latin typeface="Times New Roman"/>
                <a:ea typeface="Times New Roman"/>
                <a:cs typeface="Times New Roman"/>
                <a:sym typeface="Times New Roman"/>
              </a:rPr>
              <a:t/>
            </a:r>
            <a:br>
              <a:rPr lang="en-US" sz="3100" dirty="0">
                <a:solidFill>
                  <a:srgbClr val="002060"/>
                </a:solidFill>
                <a:latin typeface="Times New Roman"/>
                <a:ea typeface="Times New Roman"/>
                <a:cs typeface="Times New Roman"/>
                <a:sym typeface="Times New Roman"/>
              </a:rPr>
            </a:br>
            <a:endParaRPr sz="3100" dirty="0">
              <a:solidFill>
                <a:srgbClr val="002060"/>
              </a:solidFill>
            </a:endParaRPr>
          </a:p>
        </p:txBody>
      </p:sp>
      <p:sp>
        <p:nvSpPr>
          <p:cNvPr id="227" name="Google Shape;227;p42"/>
          <p:cNvSpPr txBox="1">
            <a:spLocks noGrp="1"/>
          </p:cNvSpPr>
          <p:nvPr>
            <p:ph sz="quarter" idx="13"/>
          </p:nvPr>
        </p:nvSpPr>
        <p:spPr>
          <a:xfrm>
            <a:off x="832513" y="1078173"/>
            <a:ext cx="9361914" cy="49012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0000"/>
              <a:buNone/>
            </a:pPr>
            <a:r>
              <a:rPr lang="en-US" cap="none" dirty="0" smtClean="0">
                <a:solidFill>
                  <a:schemeClr val="tx2"/>
                </a:solidFill>
                <a:latin typeface="Times New Roman" pitchFamily="18" charset="0"/>
                <a:ea typeface="Times New Roman"/>
                <a:cs typeface="Times New Roman" pitchFamily="18" charset="0"/>
                <a:sym typeface="Times New Roman"/>
              </a:rPr>
              <a:t>Black-box </a:t>
            </a:r>
            <a:r>
              <a:rPr lang="en-US" cap="none" dirty="0" smtClean="0">
                <a:solidFill>
                  <a:schemeClr val="tx2"/>
                </a:solidFill>
                <a:latin typeface="Times New Roman" pitchFamily="18" charset="0"/>
                <a:ea typeface="Times New Roman"/>
                <a:cs typeface="Times New Roman" pitchFamily="18" charset="0"/>
                <a:sym typeface="Times New Roman"/>
              </a:rPr>
              <a:t>testing</a:t>
            </a:r>
            <a:endParaRPr lang="en-US" dirty="0" smtClean="0">
              <a:solidFill>
                <a:schemeClr val="tx2"/>
              </a:solidFill>
              <a:latin typeface="Times New Roman" pitchFamily="18" charset="0"/>
              <a:ea typeface="Times New Roman"/>
              <a:cs typeface="Times New Roman" pitchFamily="18" charset="0"/>
            </a:endParaRPr>
          </a:p>
          <a:p>
            <a:pPr marL="0" lvl="0" indent="0" algn="l" rtl="0">
              <a:lnSpc>
                <a:spcPct val="100000"/>
              </a:lnSpc>
              <a:spcBef>
                <a:spcPts val="0"/>
              </a:spcBef>
              <a:spcAft>
                <a:spcPts val="0"/>
              </a:spcAft>
              <a:buSzPct val="80000"/>
              <a:buFont typeface="Wingdings" pitchFamily="2" charset="2"/>
              <a:buChar char="q"/>
            </a:pPr>
            <a:r>
              <a:rPr lang="en-US" sz="2000" cap="none" dirty="0" smtClean="0">
                <a:latin typeface="Times New Roman" pitchFamily="18" charset="0"/>
                <a:ea typeface="Times New Roman"/>
                <a:cs typeface="Times New Roman" pitchFamily="18" charset="0"/>
                <a:sym typeface="Times New Roman"/>
              </a:rPr>
              <a:t>It </a:t>
            </a:r>
            <a:r>
              <a:rPr lang="en-US" sz="2000" cap="none" dirty="0" smtClean="0">
                <a:latin typeface="Times New Roman" pitchFamily="18" charset="0"/>
                <a:ea typeface="Times New Roman"/>
                <a:cs typeface="Times New Roman" pitchFamily="18" charset="0"/>
                <a:sym typeface="Times New Roman"/>
              </a:rPr>
              <a:t>is carried out to test functionality of the program. It is also called ‘behavioral’ testing. The tester in this case, has a set of input values and respective desired results. On providing input, if the output matches with the desired results, the program is tested ‘ok’, and problematic otherwise</a:t>
            </a:r>
            <a:r>
              <a:rPr lang="en-US" sz="2000" cap="none" dirty="0" smtClean="0">
                <a:latin typeface="Times New Roman" pitchFamily="18" charset="0"/>
                <a:ea typeface="Times New Roman"/>
                <a:cs typeface="Times New Roman" pitchFamily="18" charset="0"/>
                <a:sym typeface="Times New Roman"/>
              </a:rPr>
              <a:t>.</a:t>
            </a:r>
          </a:p>
          <a:p>
            <a:pPr marL="0" lvl="0" indent="0" algn="l" rtl="0">
              <a:lnSpc>
                <a:spcPct val="100000"/>
              </a:lnSpc>
              <a:spcBef>
                <a:spcPts val="0"/>
              </a:spcBef>
              <a:spcAft>
                <a:spcPts val="0"/>
              </a:spcAft>
              <a:buSzPct val="80000"/>
              <a:buFont typeface="Wingdings" pitchFamily="2" charset="2"/>
              <a:buChar char="q"/>
            </a:pPr>
            <a:endParaRPr lang="en-US" sz="2000"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ct val="80000"/>
              <a:buNone/>
            </a:pPr>
            <a:r>
              <a:rPr lang="en-US" cap="none" dirty="0" smtClean="0">
                <a:solidFill>
                  <a:schemeClr val="tx2"/>
                </a:solidFill>
                <a:latin typeface="Times New Roman" pitchFamily="18" charset="0"/>
                <a:ea typeface="Times New Roman"/>
                <a:cs typeface="Times New Roman" pitchFamily="18" charset="0"/>
                <a:sym typeface="Times New Roman"/>
              </a:rPr>
              <a:t>White-box </a:t>
            </a:r>
            <a:r>
              <a:rPr lang="en-US" cap="none" dirty="0" smtClean="0">
                <a:solidFill>
                  <a:schemeClr val="tx2"/>
                </a:solidFill>
                <a:latin typeface="Times New Roman" pitchFamily="18" charset="0"/>
                <a:ea typeface="Times New Roman"/>
                <a:cs typeface="Times New Roman" pitchFamily="18" charset="0"/>
                <a:sym typeface="Times New Roman"/>
              </a:rPr>
              <a:t>testing</a:t>
            </a:r>
            <a:endParaRPr lang="en-US" dirty="0" smtClean="0">
              <a:solidFill>
                <a:schemeClr val="tx2"/>
              </a:solidFill>
              <a:latin typeface="Times New Roman" pitchFamily="18" charset="0"/>
              <a:ea typeface="Times New Roman"/>
              <a:cs typeface="Times New Roman" pitchFamily="18" charset="0"/>
            </a:endParaRPr>
          </a:p>
          <a:p>
            <a:pPr marL="0" lvl="0" indent="0" algn="l" rtl="0">
              <a:lnSpc>
                <a:spcPct val="100000"/>
              </a:lnSpc>
              <a:spcBef>
                <a:spcPts val="600"/>
              </a:spcBef>
              <a:spcAft>
                <a:spcPts val="0"/>
              </a:spcAft>
              <a:buSzPct val="80000"/>
              <a:buFont typeface="Wingdings" pitchFamily="2" charset="2"/>
              <a:buChar char="q"/>
            </a:pPr>
            <a:r>
              <a:rPr lang="en-US" sz="2000" cap="none" dirty="0" smtClean="0">
                <a:latin typeface="Times New Roman" pitchFamily="18" charset="0"/>
                <a:ea typeface="Times New Roman"/>
                <a:cs typeface="Times New Roman" pitchFamily="18" charset="0"/>
                <a:sym typeface="Times New Roman"/>
              </a:rPr>
              <a:t>It is conducted to test program and its implementation, in order to improve code efficiency or structure. It is also known as ‘structural’ testing.</a:t>
            </a:r>
          </a:p>
          <a:p>
            <a:pPr marL="0" lvl="0" indent="0" algn="l" rtl="0">
              <a:lnSpc>
                <a:spcPct val="100000"/>
              </a:lnSpc>
              <a:spcBef>
                <a:spcPts val="600"/>
              </a:spcBef>
              <a:spcAft>
                <a:spcPts val="0"/>
              </a:spcAft>
              <a:buSzPct val="80000"/>
              <a:buFont typeface="Wingdings" pitchFamily="2" charset="2"/>
              <a:buChar char="q"/>
            </a:pPr>
            <a:endParaRPr lang="en-US" sz="2000"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ct val="80000"/>
              <a:buNone/>
            </a:pPr>
            <a:r>
              <a:rPr lang="en-US" cap="none" dirty="0" smtClean="0">
                <a:solidFill>
                  <a:schemeClr val="tx2"/>
                </a:solidFill>
                <a:latin typeface="Times New Roman" pitchFamily="18" charset="0"/>
                <a:ea typeface="Times New Roman"/>
                <a:cs typeface="Times New Roman" pitchFamily="18" charset="0"/>
                <a:sym typeface="Times New Roman"/>
              </a:rPr>
              <a:t>Unit testing</a:t>
            </a:r>
            <a:endParaRPr lang="en-US" dirty="0" smtClean="0">
              <a:solidFill>
                <a:schemeClr val="tx2"/>
              </a:solidFill>
              <a:latin typeface="Times New Roman" pitchFamily="18" charset="0"/>
              <a:ea typeface="Times New Roman"/>
              <a:cs typeface="Times New Roman" pitchFamily="18" charset="0"/>
            </a:endParaRPr>
          </a:p>
          <a:p>
            <a:pPr marL="0" lvl="0" indent="0" algn="l" rtl="0">
              <a:lnSpc>
                <a:spcPct val="100000"/>
              </a:lnSpc>
              <a:spcBef>
                <a:spcPts val="600"/>
              </a:spcBef>
              <a:spcAft>
                <a:spcPts val="0"/>
              </a:spcAft>
              <a:buSzPct val="80000"/>
              <a:buFont typeface="Wingdings" pitchFamily="2" charset="2"/>
              <a:buChar char="q"/>
            </a:pPr>
            <a:r>
              <a:rPr lang="en-US" sz="2000" cap="none" dirty="0" smtClean="0">
                <a:latin typeface="Times New Roman" pitchFamily="18" charset="0"/>
                <a:ea typeface="Times New Roman"/>
                <a:cs typeface="Times New Roman" pitchFamily="18" charset="0"/>
                <a:sym typeface="Times New Roman"/>
              </a:rPr>
              <a:t>While </a:t>
            </a:r>
            <a:r>
              <a:rPr lang="en-US" sz="2000" cap="none" dirty="0" smtClean="0">
                <a:latin typeface="Times New Roman" pitchFamily="18" charset="0"/>
                <a:ea typeface="Times New Roman"/>
                <a:cs typeface="Times New Roman" pitchFamily="18" charset="0"/>
                <a:sym typeface="Times New Roman"/>
              </a:rPr>
              <a:t>coding, the programmer performs some tests on that unit of program to know if it is error free. Testing is performed under white-box testing approach. Unit testing helps developers decide that individual units of the program are working as per requirement and are error free.</a:t>
            </a:r>
            <a:endParaRPr lang="en-US" sz="2000" cap="none" dirty="0" smtClean="0">
              <a:latin typeface="Times New Roman" pitchFamily="18" charset="0"/>
              <a:cs typeface="Times New Roman" pitchFamily="18" charset="0"/>
            </a:endParaRPr>
          </a:p>
          <a:p>
            <a:pPr marL="365760" lvl="0" indent="-133096" algn="l" rtl="0">
              <a:lnSpc>
                <a:spcPct val="100000"/>
              </a:lnSpc>
              <a:spcBef>
                <a:spcPts val="600"/>
              </a:spcBef>
              <a:spcAft>
                <a:spcPts val="0"/>
              </a:spcAft>
              <a:buSzPct val="80000"/>
              <a:buFont typeface="Noto Sans Symbols"/>
              <a:buNone/>
            </a:pPr>
            <a:endParaRPr lang="en-US" cap="none"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3"/>
          <p:cNvSpPr txBox="1">
            <a:spLocks noGrp="1"/>
          </p:cNvSpPr>
          <p:nvPr>
            <p:ph type="title"/>
          </p:nvPr>
        </p:nvSpPr>
        <p:spPr>
          <a:xfrm>
            <a:off x="1154258" y="376500"/>
            <a:ext cx="8911687" cy="128089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00145A"/>
              </a:buClr>
              <a:buSzPct val="100000"/>
              <a:buFont typeface="Times New Roman"/>
              <a:buNone/>
            </a:pPr>
            <a:r>
              <a:rPr lang="en-US" dirty="0">
                <a:solidFill>
                  <a:schemeClr val="tx2"/>
                </a:solidFill>
                <a:latin typeface="Times New Roman"/>
                <a:ea typeface="Times New Roman"/>
                <a:cs typeface="Times New Roman"/>
                <a:sym typeface="Times New Roman"/>
              </a:rPr>
              <a:t> </a:t>
            </a:r>
            <a:br>
              <a:rPr lang="en-US" dirty="0">
                <a:solidFill>
                  <a:schemeClr val="tx2"/>
                </a:solidFill>
                <a:latin typeface="Times New Roman"/>
                <a:ea typeface="Times New Roman"/>
                <a:cs typeface="Times New Roman"/>
                <a:sym typeface="Times New Roman"/>
              </a:rPr>
            </a:br>
            <a:r>
              <a:rPr lang="en-US" sz="3100" dirty="0" smtClean="0">
                <a:solidFill>
                  <a:schemeClr val="tx2"/>
                </a:solidFill>
                <a:latin typeface="Times New Roman"/>
                <a:ea typeface="Times New Roman"/>
                <a:cs typeface="Times New Roman"/>
                <a:sym typeface="Times New Roman"/>
              </a:rPr>
              <a:t>TESTING (</a:t>
            </a:r>
            <a:r>
              <a:rPr lang="en-US" sz="3100" dirty="0" err="1" smtClean="0">
                <a:solidFill>
                  <a:schemeClr val="tx2"/>
                </a:solidFill>
                <a:latin typeface="Times New Roman"/>
                <a:ea typeface="Times New Roman"/>
                <a:cs typeface="Times New Roman"/>
                <a:sym typeface="Times New Roman"/>
              </a:rPr>
              <a:t>contd</a:t>
            </a:r>
            <a:r>
              <a:rPr lang="en-US" sz="3100" dirty="0" smtClean="0">
                <a:solidFill>
                  <a:schemeClr val="tx2"/>
                </a:solidFill>
                <a:latin typeface="Times New Roman"/>
                <a:ea typeface="Times New Roman"/>
                <a:cs typeface="Times New Roman"/>
                <a:sym typeface="Times New Roman"/>
              </a:rPr>
              <a:t>:)</a:t>
            </a:r>
            <a:r>
              <a:rPr lang="en-US" b="1" dirty="0">
                <a:solidFill>
                  <a:schemeClr val="tx2"/>
                </a:solidFill>
                <a:latin typeface="Times New Roman"/>
                <a:ea typeface="Times New Roman"/>
                <a:cs typeface="Times New Roman"/>
                <a:sym typeface="Times New Roman"/>
              </a:rPr>
              <a:t/>
            </a:r>
            <a:br>
              <a:rPr lang="en-US" b="1" dirty="0">
                <a:solidFill>
                  <a:schemeClr val="tx2"/>
                </a:solidFill>
                <a:latin typeface="Times New Roman"/>
                <a:ea typeface="Times New Roman"/>
                <a:cs typeface="Times New Roman"/>
                <a:sym typeface="Times New Roman"/>
              </a:rPr>
            </a:br>
            <a:endParaRPr dirty="0">
              <a:solidFill>
                <a:schemeClr val="tx2"/>
              </a:solidFill>
            </a:endParaRPr>
          </a:p>
        </p:txBody>
      </p:sp>
      <p:sp>
        <p:nvSpPr>
          <p:cNvPr id="233" name="Google Shape;233;p43"/>
          <p:cNvSpPr txBox="1">
            <a:spLocks noGrp="1"/>
          </p:cNvSpPr>
          <p:nvPr>
            <p:ph sz="quarter" idx="13"/>
          </p:nvPr>
        </p:nvSpPr>
        <p:spPr>
          <a:xfrm>
            <a:off x="913774" y="1815152"/>
            <a:ext cx="10363826" cy="39760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cap="none" dirty="0" smtClean="0">
                <a:solidFill>
                  <a:schemeClr val="tx2"/>
                </a:solidFill>
                <a:latin typeface="Times New Roman" pitchFamily="18" charset="0"/>
                <a:ea typeface="Times New Roman"/>
                <a:cs typeface="Times New Roman" pitchFamily="18" charset="0"/>
                <a:sym typeface="Times New Roman"/>
              </a:rPr>
              <a:t>System Testing</a:t>
            </a:r>
            <a:endParaRPr lang="en-US" cap="none" dirty="0" smtClean="0">
              <a:solidFill>
                <a:schemeClr val="tx2"/>
              </a:solidFill>
              <a:latin typeface="Times New Roman" pitchFamily="18" charset="0"/>
              <a:cs typeface="Times New Roman" pitchFamily="18" charset="0"/>
            </a:endParaRPr>
          </a:p>
          <a:p>
            <a:pPr marL="365760" lvl="0" indent="-283464" algn="l" rtl="0">
              <a:lnSpc>
                <a:spcPct val="100000"/>
              </a:lnSpc>
              <a:spcBef>
                <a:spcPts val="600"/>
              </a:spcBef>
              <a:spcAft>
                <a:spcPts val="0"/>
              </a:spcAft>
              <a:buSzPts val="1600"/>
              <a:buFont typeface="Wingdings" pitchFamily="2" charset="2"/>
              <a:buChar char="q"/>
            </a:pPr>
            <a:r>
              <a:rPr lang="en-US" sz="2000" cap="none" dirty="0" smtClean="0">
                <a:latin typeface="Times New Roman" pitchFamily="18" charset="0"/>
                <a:ea typeface="Times New Roman"/>
                <a:cs typeface="Times New Roman" pitchFamily="18" charset="0"/>
                <a:sym typeface="Times New Roman"/>
              </a:rPr>
              <a:t>The </a:t>
            </a:r>
            <a:r>
              <a:rPr lang="en-US" sz="2000" cap="none" dirty="0" smtClean="0">
                <a:latin typeface="Times New Roman" pitchFamily="18" charset="0"/>
                <a:ea typeface="Times New Roman"/>
                <a:cs typeface="Times New Roman" pitchFamily="18" charset="0"/>
                <a:sym typeface="Times New Roman"/>
              </a:rPr>
              <a:t>software is compiled as product and then it is tested as a whole. This can be accomplished using one or more of the following tests</a:t>
            </a:r>
            <a:endParaRPr lang="en-US" cap="none" dirty="0" smtClean="0">
              <a:latin typeface="Times New Roman" pitchFamily="18" charset="0"/>
              <a:cs typeface="Times New Roman" pitchFamily="18" charset="0"/>
            </a:endParaRPr>
          </a:p>
          <a:p>
            <a:pPr marL="0" lvl="0" indent="0" algn="l" rtl="0">
              <a:lnSpc>
                <a:spcPct val="100000"/>
              </a:lnSpc>
              <a:spcBef>
                <a:spcPts val="600"/>
              </a:spcBef>
              <a:spcAft>
                <a:spcPts val="0"/>
              </a:spcAft>
              <a:buSzPts val="1600"/>
              <a:buNone/>
            </a:pPr>
            <a:r>
              <a:rPr lang="en-US" cap="none" dirty="0" smtClean="0">
                <a:solidFill>
                  <a:schemeClr val="tx2"/>
                </a:solidFill>
                <a:latin typeface="Times New Roman" pitchFamily="18" charset="0"/>
                <a:ea typeface="Times New Roman"/>
                <a:cs typeface="Times New Roman" pitchFamily="18" charset="0"/>
                <a:sym typeface="Times New Roman"/>
              </a:rPr>
              <a:t>Integration Testing</a:t>
            </a:r>
            <a:endParaRPr lang="en-US" cap="none" dirty="0" smtClean="0">
              <a:solidFill>
                <a:schemeClr val="tx2"/>
              </a:solidFill>
              <a:latin typeface="Times New Roman" pitchFamily="18" charset="0"/>
              <a:cs typeface="Times New Roman" pitchFamily="18" charset="0"/>
            </a:endParaRPr>
          </a:p>
          <a:p>
            <a:pPr marL="365760" lvl="0" indent="-283464" algn="l" rtl="0">
              <a:lnSpc>
                <a:spcPct val="100000"/>
              </a:lnSpc>
              <a:spcBef>
                <a:spcPts val="600"/>
              </a:spcBef>
              <a:spcAft>
                <a:spcPts val="0"/>
              </a:spcAft>
              <a:buSzPts val="1600"/>
              <a:buFont typeface="Wingdings" pitchFamily="2" charset="2"/>
              <a:buChar char="q"/>
            </a:pPr>
            <a:r>
              <a:rPr lang="en-US" sz="2000" cap="none" dirty="0" smtClean="0">
                <a:latin typeface="Times New Roman" pitchFamily="18" charset="0"/>
                <a:ea typeface="Times New Roman"/>
                <a:cs typeface="Times New Roman" pitchFamily="18" charset="0"/>
                <a:sym typeface="Times New Roman"/>
              </a:rPr>
              <a:t>Even </a:t>
            </a:r>
            <a:r>
              <a:rPr lang="en-US" sz="2000" cap="none" dirty="0" smtClean="0">
                <a:latin typeface="Times New Roman" pitchFamily="18" charset="0"/>
                <a:ea typeface="Times New Roman"/>
                <a:cs typeface="Times New Roman" pitchFamily="18" charset="0"/>
                <a:sym typeface="Times New Roman"/>
              </a:rPr>
              <a:t>if the units of software are working fine individually, there is a need to find out if the units if integrated together would also work without errors. For example, argument passing and data </a:t>
            </a:r>
            <a:r>
              <a:rPr lang="en-US" sz="2000" cap="none" dirty="0" err="1" smtClean="0">
                <a:latin typeface="Times New Roman" pitchFamily="18" charset="0"/>
                <a:ea typeface="Times New Roman"/>
                <a:cs typeface="Times New Roman" pitchFamily="18" charset="0"/>
                <a:sym typeface="Times New Roman"/>
              </a:rPr>
              <a:t>updation</a:t>
            </a:r>
            <a:r>
              <a:rPr lang="en-US" sz="2000" cap="none" dirty="0" smtClean="0">
                <a:latin typeface="Times New Roman" pitchFamily="18" charset="0"/>
                <a:ea typeface="Times New Roman"/>
                <a:cs typeface="Times New Roman" pitchFamily="18" charset="0"/>
                <a:sym typeface="Times New Roman"/>
              </a:rPr>
              <a:t> etc.</a:t>
            </a:r>
            <a:endParaRPr lang="en-US" cap="none" dirty="0" smtClean="0">
              <a:latin typeface="Times New Roman" pitchFamily="18" charset="0"/>
              <a:cs typeface="Times New Roman" pitchFamily="18" charset="0"/>
            </a:endParaRPr>
          </a:p>
          <a:p>
            <a:pPr marL="365760" lvl="0" indent="-120903" algn="l" rtl="0">
              <a:lnSpc>
                <a:spcPct val="100000"/>
              </a:lnSpc>
              <a:spcBef>
                <a:spcPts val="600"/>
              </a:spcBef>
              <a:spcAft>
                <a:spcPts val="0"/>
              </a:spcAft>
              <a:buSzPts val="2560"/>
              <a:buNone/>
            </a:pPr>
            <a:endParaRPr dirty="0"/>
          </a:p>
          <a:p>
            <a:pPr marL="365760" lvl="0" indent="-120903" algn="l" rtl="0">
              <a:lnSpc>
                <a:spcPct val="100000"/>
              </a:lnSpc>
              <a:spcBef>
                <a:spcPts val="600"/>
              </a:spcBef>
              <a:spcAft>
                <a:spcPts val="0"/>
              </a:spcAft>
              <a:buSzPts val="2560"/>
              <a:buNone/>
            </a:pPr>
            <a:endParaRPr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713230" y="384761"/>
            <a:ext cx="10182691" cy="79748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dirty="0">
                <a:solidFill>
                  <a:schemeClr val="tx2"/>
                </a:solidFill>
                <a:latin typeface="Times New Roman"/>
                <a:ea typeface="Times New Roman"/>
                <a:cs typeface="Times New Roman"/>
                <a:sym typeface="Times New Roman"/>
              </a:rPr>
              <a:t>PEFORMANCE ANALYSIS</a:t>
            </a:r>
            <a:endParaRPr sz="2800" dirty="0">
              <a:solidFill>
                <a:schemeClr val="tx2"/>
              </a:solidFill>
              <a:latin typeface="Times New Roman"/>
              <a:ea typeface="Times New Roman"/>
              <a:cs typeface="Times New Roman"/>
              <a:sym typeface="Times New Roman"/>
            </a:endParaRPr>
          </a:p>
        </p:txBody>
      </p:sp>
      <p:sp>
        <p:nvSpPr>
          <p:cNvPr id="239" name="Google Shape;239;p20"/>
          <p:cNvSpPr txBox="1">
            <a:spLocks noGrp="1"/>
          </p:cNvSpPr>
          <p:nvPr>
            <p:ph sz="quarter" idx="13"/>
          </p:nvPr>
        </p:nvSpPr>
        <p:spPr>
          <a:xfrm>
            <a:off x="1084060" y="1290069"/>
            <a:ext cx="8915400" cy="416841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000"/>
              <a:buFont typeface="Wingdings" pitchFamily="2" charset="2"/>
              <a:buChar char="q"/>
            </a:pPr>
            <a:r>
              <a:rPr lang="en-US" sz="2000" cap="none" dirty="0" smtClean="0">
                <a:solidFill>
                  <a:schemeClr val="tx2"/>
                </a:solidFill>
                <a:latin typeface="Times New Roman"/>
                <a:ea typeface="Times New Roman"/>
                <a:cs typeface="Times New Roman"/>
                <a:sym typeface="Times New Roman"/>
              </a:rPr>
              <a:t>TECHNICAL FEASIBILITY: </a:t>
            </a:r>
            <a:endParaRPr lang="en-US" sz="2000" cap="none" dirty="0" smtClean="0">
              <a:solidFill>
                <a:schemeClr val="tx2"/>
              </a:solidFill>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2000"/>
              <a:buNone/>
            </a:pPr>
            <a:r>
              <a:rPr lang="en-US" sz="2000"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     </a:t>
            </a:r>
            <a:r>
              <a:rPr lang="en-US" sz="2000" cap="none" dirty="0" smtClean="0">
                <a:latin typeface="Times New Roman"/>
                <a:ea typeface="Times New Roman"/>
                <a:cs typeface="Times New Roman"/>
                <a:sym typeface="Times New Roman"/>
              </a:rPr>
              <a:t>for </a:t>
            </a:r>
            <a:r>
              <a:rPr lang="en-US" sz="2000" cap="none" dirty="0" smtClean="0">
                <a:latin typeface="Times New Roman"/>
                <a:ea typeface="Times New Roman"/>
                <a:cs typeface="Times New Roman"/>
                <a:sym typeface="Times New Roman"/>
              </a:rPr>
              <a:t>the real time project, we are using python  and the platform used for python  is anaconda which is platform independent. Therefore the project  is technically  feasible.</a:t>
            </a:r>
            <a:endParaRPr lang="en-US" sz="2000" cap="none" dirty="0" smtClean="0">
              <a:latin typeface="Calibri"/>
              <a:ea typeface="Calibri"/>
              <a:cs typeface="Calibri"/>
              <a:sym typeface="Calibri"/>
            </a:endParaRPr>
          </a:p>
          <a:p>
            <a:pPr marL="342900" lvl="0" indent="-342900" algn="l" rtl="0">
              <a:lnSpc>
                <a:spcPct val="100000"/>
              </a:lnSpc>
              <a:spcBef>
                <a:spcPts val="1000"/>
              </a:spcBef>
              <a:spcAft>
                <a:spcPts val="0"/>
              </a:spcAft>
              <a:buSzPts val="2000"/>
              <a:buFont typeface="Wingdings" pitchFamily="2" charset="2"/>
              <a:buChar char="q"/>
            </a:pPr>
            <a:r>
              <a:rPr lang="en-US" sz="2000" cap="none" dirty="0" smtClean="0">
                <a:solidFill>
                  <a:schemeClr val="tx2"/>
                </a:solidFill>
                <a:latin typeface="Times New Roman"/>
                <a:ea typeface="Times New Roman"/>
                <a:cs typeface="Times New Roman"/>
                <a:sym typeface="Times New Roman"/>
              </a:rPr>
              <a:t>Economic feasibility</a:t>
            </a:r>
            <a:r>
              <a:rPr lang="en-US" sz="2000" cap="none" dirty="0" smtClean="0">
                <a:solidFill>
                  <a:schemeClr val="tx2"/>
                </a:solidFill>
                <a:latin typeface="Times New Roman"/>
                <a:ea typeface="Times New Roman"/>
                <a:cs typeface="Times New Roman"/>
                <a:sym typeface="Times New Roman"/>
              </a:rPr>
              <a:t>:</a:t>
            </a:r>
          </a:p>
          <a:p>
            <a:pPr marL="342900" lvl="0" indent="-342900" algn="l" rtl="0">
              <a:lnSpc>
                <a:spcPct val="100000"/>
              </a:lnSpc>
              <a:spcBef>
                <a:spcPts val="1000"/>
              </a:spcBef>
              <a:spcAft>
                <a:spcPts val="0"/>
              </a:spcAft>
              <a:buSzPts val="2000"/>
              <a:buNone/>
            </a:pPr>
            <a:r>
              <a:rPr lang="en-US" sz="2000" dirty="0" smtClean="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    </a:t>
            </a:r>
            <a:r>
              <a:rPr lang="en-US" sz="2000" cap="none" dirty="0" smtClean="0">
                <a:latin typeface="Times New Roman"/>
                <a:ea typeface="Times New Roman"/>
                <a:cs typeface="Times New Roman"/>
                <a:sym typeface="Times New Roman"/>
              </a:rPr>
              <a:t> </a:t>
            </a:r>
            <a:r>
              <a:rPr lang="en-US" sz="2000" cap="none" dirty="0" smtClean="0">
                <a:latin typeface="Times New Roman"/>
                <a:ea typeface="Times New Roman"/>
                <a:cs typeface="Times New Roman"/>
                <a:sym typeface="Times New Roman"/>
              </a:rPr>
              <a:t>this project we are dealing the project in hardware manner, therefore the cost may be economically high. But in this we are using python programming it reduces the lines of code and increases the performance. </a:t>
            </a:r>
            <a:endParaRPr lang="en-US" sz="2000" cap="none" dirty="0">
              <a:latin typeface="Calibri"/>
              <a:ea typeface="Calibri"/>
              <a:cs typeface="Calibri"/>
              <a:sym typeface="Calibri"/>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913776" y="1173707"/>
            <a:ext cx="10194492" cy="418026"/>
          </a:xfrm>
          <a:prstGeom prst="rect">
            <a:avLst/>
          </a:prstGeom>
          <a:noFill/>
          <a:ln>
            <a:noFill/>
          </a:ln>
        </p:spPr>
        <p:txBody>
          <a:bodyPr spcFirstLastPara="1" wrap="square" lIns="91425" tIns="45700" rIns="91425" bIns="45700" anchor="ctr" anchorCtr="0">
            <a:noAutofit/>
          </a:bodyPr>
          <a:lstStyle/>
          <a:p>
            <a:pPr lvl="0" algn="l">
              <a:spcBef>
                <a:spcPts val="0"/>
              </a:spcBef>
              <a:buClr>
                <a:srgbClr val="00145A"/>
              </a:buClr>
              <a:buSzPts val="2800"/>
            </a:pPr>
            <a:r>
              <a:rPr lang="en-US" sz="2800" dirty="0" smtClean="0">
                <a:solidFill>
                  <a:schemeClr val="bg1"/>
                </a:solidFill>
                <a:latin typeface="Times New Roman" pitchFamily="18" charset="0"/>
                <a:ea typeface="Times New Roman"/>
                <a:cs typeface="Times New Roman" pitchFamily="18" charset="0"/>
                <a:sym typeface="Times New Roman"/>
              </a:rPr>
              <a:t>SCREENSHOTS</a:t>
            </a:r>
            <a:br>
              <a:rPr lang="en-US" sz="2800" dirty="0" smtClean="0">
                <a:solidFill>
                  <a:schemeClr val="bg1"/>
                </a:solidFill>
                <a:latin typeface="Times New Roman" pitchFamily="18" charset="0"/>
                <a:ea typeface="Times New Roman"/>
                <a:cs typeface="Times New Roman" pitchFamily="18" charset="0"/>
                <a:sym typeface="Times New Roman"/>
              </a:rPr>
            </a:br>
            <a:r>
              <a:rPr lang="en-US" sz="2800" dirty="0" smtClean="0">
                <a:solidFill>
                  <a:schemeClr val="bg1"/>
                </a:solidFill>
                <a:latin typeface="Times New Roman" pitchFamily="18" charset="0"/>
                <a:ea typeface="Times New Roman"/>
                <a:cs typeface="Times New Roman" pitchFamily="18" charset="0"/>
                <a:sym typeface="Times New Roman"/>
              </a:rPr>
              <a:t/>
            </a:r>
            <a:br>
              <a:rPr lang="en-US" sz="2800" dirty="0" smtClean="0">
                <a:solidFill>
                  <a:schemeClr val="bg1"/>
                </a:solidFill>
                <a:latin typeface="Times New Roman" pitchFamily="18" charset="0"/>
                <a:ea typeface="Times New Roman"/>
                <a:cs typeface="Times New Roman" pitchFamily="18" charset="0"/>
                <a:sym typeface="Times New Roman"/>
              </a:rPr>
            </a:br>
            <a:r>
              <a:rPr lang="en-US" sz="2800" dirty="0">
                <a:solidFill>
                  <a:schemeClr val="bg1"/>
                </a:solidFill>
                <a:latin typeface="Times New Roman" pitchFamily="18" charset="0"/>
                <a:ea typeface="Times New Roman"/>
                <a:cs typeface="Times New Roman" pitchFamily="18" charset="0"/>
                <a:sym typeface="Times New Roman"/>
              </a:rPr>
              <a:t/>
            </a:r>
            <a:br>
              <a:rPr lang="en-US" sz="2800" dirty="0">
                <a:solidFill>
                  <a:schemeClr val="bg1"/>
                </a:solidFill>
                <a:latin typeface="Times New Roman" pitchFamily="18" charset="0"/>
                <a:ea typeface="Times New Roman"/>
                <a:cs typeface="Times New Roman" pitchFamily="18" charset="0"/>
                <a:sym typeface="Times New Roman"/>
              </a:rPr>
            </a:br>
            <a:endParaRPr sz="28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rotWithShape="1">
          <a:blip r:embed="rId3"/>
          <a:srcRect l="27917" t="15320" r="27083" b="19300"/>
          <a:stretch/>
        </p:blipFill>
        <p:spPr>
          <a:xfrm>
            <a:off x="1187355" y="1280555"/>
            <a:ext cx="9023445" cy="5154112"/>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31555" t="17855" r="32294" b="14588"/>
          <a:stretch/>
        </p:blipFill>
        <p:spPr>
          <a:xfrm>
            <a:off x="702733" y="1023582"/>
            <a:ext cx="10278534" cy="5504217"/>
          </a:xfrm>
          <a:prstGeom prst="rect">
            <a:avLst/>
          </a:prstGeom>
        </p:spPr>
      </p:pic>
    </p:spTree>
    <p:extLst>
      <p:ext uri="{BB962C8B-B14F-4D97-AF65-F5344CB8AC3E}">
        <p14:creationId xmlns="" xmlns:p14="http://schemas.microsoft.com/office/powerpoint/2010/main" val="28863188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30390" t="24093" r="31641" b="27445"/>
          <a:stretch/>
        </p:blipFill>
        <p:spPr>
          <a:xfrm>
            <a:off x="1060354" y="832513"/>
            <a:ext cx="10041467" cy="5272712"/>
          </a:xfrm>
          <a:prstGeom prst="rect">
            <a:avLst/>
          </a:prstGeom>
        </p:spPr>
      </p:pic>
    </p:spTree>
    <p:extLst>
      <p:ext uri="{BB962C8B-B14F-4D97-AF65-F5344CB8AC3E}">
        <p14:creationId xmlns="" xmlns:p14="http://schemas.microsoft.com/office/powerpoint/2010/main" val="26320969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29694" t="23103" r="30250" b="11621"/>
          <a:stretch/>
        </p:blipFill>
        <p:spPr>
          <a:xfrm>
            <a:off x="832640" y="1005006"/>
            <a:ext cx="10344876" cy="5297961"/>
          </a:xfrm>
          <a:prstGeom prst="rect">
            <a:avLst/>
          </a:prstGeom>
        </p:spPr>
      </p:pic>
    </p:spTree>
    <p:extLst>
      <p:ext uri="{BB962C8B-B14F-4D97-AF65-F5344CB8AC3E}">
        <p14:creationId xmlns="" xmlns:p14="http://schemas.microsoft.com/office/powerpoint/2010/main" val="40269519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rotWithShape="1">
          <a:blip r:embed="rId2"/>
          <a:srcRect l="31641" t="29284" r="32615" b="14588"/>
          <a:stretch/>
        </p:blipFill>
        <p:spPr>
          <a:xfrm>
            <a:off x="1024467" y="1617134"/>
            <a:ext cx="10092265" cy="4817533"/>
          </a:xfrm>
          <a:prstGeom prst="rect">
            <a:avLst/>
          </a:prstGeom>
        </p:spPr>
      </p:pic>
      <p:sp>
        <p:nvSpPr>
          <p:cNvPr id="5" name="Title 4"/>
          <p:cNvSpPr>
            <a:spLocks noGrp="1"/>
          </p:cNvSpPr>
          <p:nvPr>
            <p:ph type="title"/>
          </p:nvPr>
        </p:nvSpPr>
        <p:spPr/>
        <p:txBody>
          <a:bodyPr/>
          <a:lstStyle/>
          <a:p>
            <a:endParaRPr lang="en-US"/>
          </a:p>
        </p:txBody>
      </p:sp>
    </p:spTree>
    <p:extLst>
      <p:ext uri="{BB962C8B-B14F-4D97-AF65-F5344CB8AC3E}">
        <p14:creationId xmlns="" xmlns:p14="http://schemas.microsoft.com/office/powerpoint/2010/main" val="22713227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flipH="1">
            <a:off x="1553106" y="300992"/>
            <a:ext cx="9503967" cy="8553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CONCLUSION</a:t>
            </a:r>
            <a:endParaRPr sz="2800" dirty="0">
              <a:solidFill>
                <a:schemeClr val="tx2"/>
              </a:solidFill>
            </a:endParaRPr>
          </a:p>
        </p:txBody>
      </p:sp>
      <p:sp>
        <p:nvSpPr>
          <p:cNvPr id="263" name="Google Shape;263;p21"/>
          <p:cNvSpPr txBox="1">
            <a:spLocks noGrp="1"/>
          </p:cNvSpPr>
          <p:nvPr>
            <p:ph sz="quarter" idx="13"/>
          </p:nvPr>
        </p:nvSpPr>
        <p:spPr>
          <a:xfrm>
            <a:off x="1566169" y="1144996"/>
            <a:ext cx="10625833" cy="62767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1"/>
              </a:buClr>
              <a:buSzPts val="2300"/>
              <a:buFont typeface="Noto Sans Symbols"/>
              <a:buChar char="🠶"/>
            </a:pPr>
            <a:r>
              <a:rPr lang="en-US" sz="23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In this project we proposed an voice recognition system called Personal Digital Assistance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Here, we proposed a spoken dialog content generation system which relies on user-generated content.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Personal Digital Assistant helpful for normal people and blind/visually impaired by having the natural dialogue with the system.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The modules of this system makes it flexible , easy to use and easy to add additional features without disturbing current system functionality.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In this research, a method to effectively collect usergenerated contents was proposed, and also surveys were conducted on the number of contributors and the content type.</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As future work, we would like to investigate if recognition of the virtual assistant’s speech by users is improved when the system simultaneously provides corresponding visual information.</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1052484" y="233393"/>
            <a:ext cx="8911687" cy="472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FFC000"/>
                </a:solidFill>
                <a:latin typeface="Times New Roman"/>
                <a:ea typeface="Times New Roman"/>
                <a:cs typeface="Times New Roman"/>
                <a:sym typeface="Times New Roman"/>
              </a:rPr>
              <a:t>LITERATURE </a:t>
            </a:r>
            <a:r>
              <a:rPr lang="en-US" sz="2800" i="0" u="none" strike="noStrike" cap="none" dirty="0" smtClean="0">
                <a:solidFill>
                  <a:srgbClr val="FFC000"/>
                </a:solidFill>
                <a:latin typeface="Times New Roman"/>
                <a:ea typeface="Times New Roman"/>
                <a:cs typeface="Times New Roman"/>
                <a:sym typeface="Times New Roman"/>
              </a:rPr>
              <a:t>SURVEY:</a:t>
            </a:r>
            <a:endParaRPr sz="2800" dirty="0">
              <a:solidFill>
                <a:srgbClr val="FFC000"/>
              </a:solidFill>
            </a:endParaRPr>
          </a:p>
        </p:txBody>
      </p:sp>
      <p:graphicFrame>
        <p:nvGraphicFramePr>
          <p:cNvPr id="118" name="Google Shape;118;p3"/>
          <p:cNvGraphicFramePr/>
          <p:nvPr/>
        </p:nvGraphicFramePr>
        <p:xfrm>
          <a:off x="1062229" y="874042"/>
          <a:ext cx="10373450" cy="5669300"/>
        </p:xfrm>
        <a:graphic>
          <a:graphicData uri="http://schemas.openxmlformats.org/drawingml/2006/table">
            <a:tbl>
              <a:tblPr firstRow="1" bandRow="1">
                <a:noFill/>
                <a:tableStyleId>{AB1281EB-71DB-44E7-8D22-68A053AAF460}</a:tableStyleId>
              </a:tblPr>
              <a:tblGrid>
                <a:gridCol w="859100">
                  <a:extLst>
                    <a:ext uri="{9D8B030D-6E8A-4147-A177-3AD203B41FA5}">
                      <a16:colId xmlns="" xmlns:a16="http://schemas.microsoft.com/office/drawing/2014/main" val="20000"/>
                    </a:ext>
                  </a:extLst>
                </a:gridCol>
                <a:gridCol w="1751300">
                  <a:extLst>
                    <a:ext uri="{9D8B030D-6E8A-4147-A177-3AD203B41FA5}">
                      <a16:colId xmlns="" xmlns:a16="http://schemas.microsoft.com/office/drawing/2014/main" val="20001"/>
                    </a:ext>
                  </a:extLst>
                </a:gridCol>
                <a:gridCol w="1323750">
                  <a:extLst>
                    <a:ext uri="{9D8B030D-6E8A-4147-A177-3AD203B41FA5}">
                      <a16:colId xmlns="" xmlns:a16="http://schemas.microsoft.com/office/drawing/2014/main" val="20002"/>
                    </a:ext>
                  </a:extLst>
                </a:gridCol>
                <a:gridCol w="2135725">
                  <a:extLst>
                    <a:ext uri="{9D8B030D-6E8A-4147-A177-3AD203B41FA5}">
                      <a16:colId xmlns="" xmlns:a16="http://schemas.microsoft.com/office/drawing/2014/main" val="20003"/>
                    </a:ext>
                  </a:extLst>
                </a:gridCol>
                <a:gridCol w="1855950">
                  <a:extLst>
                    <a:ext uri="{9D8B030D-6E8A-4147-A177-3AD203B41FA5}">
                      <a16:colId xmlns="" xmlns:a16="http://schemas.microsoft.com/office/drawing/2014/main" val="20004"/>
                    </a:ext>
                  </a:extLst>
                </a:gridCol>
                <a:gridCol w="2447625">
                  <a:extLst>
                    <a:ext uri="{9D8B030D-6E8A-4147-A177-3AD203B41FA5}">
                      <a16:colId xmlns="" xmlns:a16="http://schemas.microsoft.com/office/drawing/2014/main" val="20005"/>
                    </a:ext>
                  </a:extLst>
                </a:gridCol>
              </a:tblGrid>
              <a:tr h="62512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Year</a:t>
                      </a: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Author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 xmlns:a16="http://schemas.microsoft.com/office/drawing/2014/main" val="10000"/>
                  </a:ext>
                </a:extLst>
              </a:tr>
              <a:tr h="4430200">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2010</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Interacting with Embodied Conversational Agents</a:t>
                      </a:r>
                      <a:endParaRPr sz="1800" u="none" strike="noStrike" cap="none" dirty="0"/>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Elizabeth Andre,</a:t>
                      </a:r>
                      <a:endParaRPr sz="1800" u="none" strike="noStrike" cap="none"/>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Catherine Pelachaud</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It focuses to develop more </a:t>
                      </a:r>
                      <a:r>
                        <a:rPr lang="en-US" sz="2000" b="0" i="0" u="none" strike="noStrike" cap="none" dirty="0" smtClean="0">
                          <a:solidFill>
                            <a:schemeClr val="dk1"/>
                          </a:solidFill>
                          <a:latin typeface="Times New Roman"/>
                          <a:ea typeface="Times New Roman"/>
                          <a:cs typeface="Times New Roman"/>
                          <a:sym typeface="Times New Roman"/>
                        </a:rPr>
                        <a:t>human-</a:t>
                      </a:r>
                      <a:r>
                        <a:rPr lang="en-US" sz="2000" b="0" i="0" u="none" strike="noStrike" cap="none" dirty="0" err="1" smtClean="0">
                          <a:solidFill>
                            <a:schemeClr val="dk1"/>
                          </a:solidFill>
                          <a:latin typeface="Times New Roman"/>
                          <a:ea typeface="Times New Roman"/>
                          <a:cs typeface="Times New Roman"/>
                          <a:sym typeface="Times New Roman"/>
                        </a:rPr>
                        <a:t>centred</a:t>
                      </a:r>
                      <a:r>
                        <a:rPr lang="en-US" sz="2000" b="0" i="0" u="none" strike="noStrike" cap="none" dirty="0" smtClean="0">
                          <a:solidFill>
                            <a:schemeClr val="dk1"/>
                          </a:solidFill>
                          <a:latin typeface="Times New Roman"/>
                          <a:ea typeface="Times New Roman"/>
                          <a:cs typeface="Times New Roman"/>
                          <a:sym typeface="Times New Roman"/>
                        </a:rPr>
                        <a:t> , </a:t>
                      </a:r>
                      <a:r>
                        <a:rPr lang="en-US" sz="2000" b="0" i="0" u="none" strike="noStrike" cap="none" dirty="0">
                          <a:solidFill>
                            <a:schemeClr val="dk1"/>
                          </a:solidFill>
                          <a:latin typeface="Times New Roman"/>
                          <a:ea typeface="Times New Roman"/>
                          <a:cs typeface="Times New Roman"/>
                          <a:sym typeface="Times New Roman"/>
                        </a:rPr>
                        <a:t>personalized and more engaging speech-based interactive systems immediately leads to the embodied conversational agent (ECA) that employs gestures, mimics and speech to communicate with the human user.</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Gesture</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recognition has gained</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Considerable</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attention in</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emerging</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Applications</a:t>
                      </a: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solidFill>
                            <a:schemeClr val="dk1"/>
                          </a:solidFill>
                          <a:latin typeface="Times New Roman"/>
                          <a:ea typeface="Times New Roman"/>
                          <a:cs typeface="Times New Roman"/>
                          <a:sym typeface="Times New Roman"/>
                        </a:rPr>
                        <a:t>to provide a better user experience for human- computer interaction</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These solutions are either easily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affected by the Environmental noise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or incapable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of sensing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fine-grained</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 gestures at the </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finger level.</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Century Gothic"/>
                        <a:buNone/>
                      </a:pPr>
                      <a:r>
                        <a:rPr lang="en-US" sz="1800" u="none" strike="noStrike" cap="none" dirty="0">
                          <a:solidFill>
                            <a:schemeClr val="dk1"/>
                          </a:solidFill>
                          <a:latin typeface="Century Gothic"/>
                          <a:ea typeface="Century Gothic"/>
                          <a:cs typeface="Century Gothic"/>
                          <a:sym typeface="Century Gothic"/>
                        </a:rPr>
                        <a:t> </a:t>
                      </a:r>
                      <a:endParaRPr sz="1800" u="none" strike="noStrike" cap="none" dirty="0"/>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1789049" y="104775"/>
            <a:ext cx="8912225" cy="74771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100000"/>
              <a:buFont typeface="Times New Roman"/>
              <a:buNone/>
            </a:pPr>
            <a:r>
              <a:rPr lang="en-US" sz="2400" b="1" i="0" u="none" strike="noStrike" cap="none" dirty="0">
                <a:solidFill>
                  <a:schemeClr val="tx2"/>
                </a:solidFill>
                <a:latin typeface="Times New Roman"/>
                <a:ea typeface="Times New Roman"/>
                <a:cs typeface="Times New Roman"/>
                <a:sym typeface="Times New Roman"/>
              </a:rPr>
              <a:t/>
            </a:r>
            <a:br>
              <a:rPr lang="en-US" sz="2400" b="1" i="0" u="none" strike="noStrike" cap="none" dirty="0">
                <a:solidFill>
                  <a:schemeClr val="tx2"/>
                </a:solidFill>
                <a:latin typeface="Times New Roman"/>
                <a:ea typeface="Times New Roman"/>
                <a:cs typeface="Times New Roman"/>
                <a:sym typeface="Times New Roman"/>
              </a:rPr>
            </a:br>
            <a:r>
              <a:rPr lang="en-US" sz="3100" i="0" u="none" strike="noStrike" cap="none" dirty="0">
                <a:solidFill>
                  <a:schemeClr val="tx2"/>
                </a:solidFill>
                <a:latin typeface="Times New Roman"/>
                <a:ea typeface="Times New Roman"/>
                <a:cs typeface="Times New Roman"/>
                <a:sym typeface="Times New Roman"/>
              </a:rPr>
              <a:t>REFERENCES</a:t>
            </a:r>
            <a:endParaRPr sz="3100" dirty="0">
              <a:solidFill>
                <a:schemeClr val="tx2"/>
              </a:solidFill>
            </a:endParaRPr>
          </a:p>
        </p:txBody>
      </p:sp>
      <p:sp>
        <p:nvSpPr>
          <p:cNvPr id="269" name="Google Shape;269;p22"/>
          <p:cNvSpPr txBox="1">
            <a:spLocks noGrp="1"/>
          </p:cNvSpPr>
          <p:nvPr>
            <p:ph sz="quarter" idx="13"/>
          </p:nvPr>
        </p:nvSpPr>
        <p:spPr>
          <a:xfrm>
            <a:off x="1563689" y="852490"/>
            <a:ext cx="9972545" cy="6111059"/>
          </a:xfrm>
          <a:prstGeom prst="rect">
            <a:avLst/>
          </a:prstGeom>
          <a:noFill/>
          <a:ln>
            <a:noFill/>
          </a:ln>
        </p:spPr>
        <p:txBody>
          <a:bodyPr spcFirstLastPara="1" wrap="square" lIns="91425" tIns="45700" rIns="91425" bIns="45700" anchor="t" anchorCtr="0">
            <a:noAutofit/>
          </a:bodyPr>
          <a:lstStyle/>
          <a:p>
            <a:pPr marL="342900" lvl="0" indent="-196850" algn="l" rtl="0">
              <a:lnSpc>
                <a:spcPct val="100000"/>
              </a:lnSpc>
              <a:spcBef>
                <a:spcPts val="0"/>
              </a:spcBef>
              <a:spcAft>
                <a:spcPts val="0"/>
              </a:spcAft>
              <a:buClr>
                <a:schemeClr val="accent1"/>
              </a:buClr>
              <a:buSzPts val="2300"/>
              <a:buFont typeface="Noto Sans Symbols"/>
              <a:buNone/>
            </a:pPr>
            <a:endParaRPr sz="2300" b="0" i="0" u="none" strike="noStrike" cap="none">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A. Lee, K. Oura, K. Tokuda, in 2013 IEEE International Conference on Acoustics, Speech and Signal Processing. MMDAgent - A fully open-source toolkit for voice interaction systems</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H. Kawanami, S. Takeuchi, R. Torres, H. Saruwatari, K. Shikano, in Proceedings of the Asia-Pacific Signal and Information Processing Association Annual Summit and Conference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K. VanLehn, P.W. Jordan, C.P. Rosé, D. Bhembe, M. Böttner, A. Gaydos, M. Makatchev, U. Pappuswamy, M. Ringenberg, A. Roque, et al., in International Conference on Intelligent Tutoring Systems. The architecture of why2-atlas: </a:t>
            </a:r>
            <a:endParaRPr sz="2000"/>
          </a:p>
          <a:p>
            <a:pPr marL="342900" lvl="0" indent="-342900" algn="l" rtl="0">
              <a:lnSpc>
                <a:spcPct val="100000"/>
              </a:lnSpc>
              <a:spcBef>
                <a:spcPts val="1000"/>
              </a:spcBef>
              <a:spcAft>
                <a:spcPts val="0"/>
              </a:spcAft>
              <a:buClr>
                <a:schemeClr val="accent1"/>
              </a:buClr>
              <a:buSzPts val="2300"/>
              <a:buFont typeface="Noto Sans Symbols"/>
              <a:buChar char="🠶"/>
            </a:pPr>
            <a:r>
              <a:rPr lang="en-US" sz="2000" b="0" i="0" u="none" strike="noStrike" cap="none">
                <a:solidFill>
                  <a:schemeClr val="dk1"/>
                </a:solidFill>
                <a:latin typeface="Times New Roman"/>
                <a:ea typeface="Times New Roman"/>
                <a:cs typeface="Times New Roman"/>
                <a:sym typeface="Times New Roman"/>
              </a:rPr>
              <a:t>S. Seneff, E. Hurley, R. Lau, C. Pao, P. Schmid, and V. Zue, “Galaxy-II: A reference architecture for conversational system development,”</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M. Henderson, B. Thomson, S. Young. Word-based dialog state tracking with recurrent neural networks.</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300"/>
              <a:buFont typeface="Noto Sans Symbols"/>
              <a:buNone/>
            </a:pPr>
            <a:endParaRPr sz="23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1858965" y="461190"/>
            <a:ext cx="8912225" cy="7465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chemeClr val="tx2"/>
                </a:solidFill>
                <a:latin typeface="Times New Roman"/>
                <a:ea typeface="Times New Roman"/>
                <a:cs typeface="Times New Roman"/>
                <a:sym typeface="Times New Roman"/>
              </a:rPr>
              <a:t>REFERENCES(CONTD..)</a:t>
            </a:r>
            <a:endParaRPr sz="2800" dirty="0">
              <a:solidFill>
                <a:schemeClr val="tx2"/>
              </a:solidFill>
            </a:endParaRPr>
          </a:p>
        </p:txBody>
      </p:sp>
      <p:sp>
        <p:nvSpPr>
          <p:cNvPr id="275" name="Google Shape;275;p23"/>
          <p:cNvSpPr txBox="1">
            <a:spLocks noGrp="1"/>
          </p:cNvSpPr>
          <p:nvPr>
            <p:ph sz="quarter" idx="13"/>
          </p:nvPr>
        </p:nvSpPr>
        <p:spPr>
          <a:xfrm>
            <a:off x="1638300" y="1207754"/>
            <a:ext cx="8915400" cy="565024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J.D. Williams, S. Young, Partially observable Markov decision processes for spoken dialog systems. Comput. Speech Lang.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M. Henderson, B. Thomson, S. Young. Word-based dialog state tracking with recurrent neural networks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R. Nishimura, D. Yamamoto, T. Uchiya, I. Takumi, in Proceedings of the Second International Conference on Human-agent Interaction. HAI ’14. Development of a dialogue scenario editor on a web browser for a spoken dialogue system (ACM, New York, 2014)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HTS Working Group, Open JTalk: The Japanese TTS System </a:t>
            </a:r>
            <a:endParaRPr sz="2000"/>
          </a:p>
          <a:p>
            <a:pPr marL="342900" lvl="0" indent="-342900" algn="l" rtl="0">
              <a:lnSpc>
                <a:spcPct val="100000"/>
              </a:lnSpc>
              <a:spcBef>
                <a:spcPts val="1000"/>
              </a:spcBef>
              <a:spcAft>
                <a:spcPts val="0"/>
              </a:spcAft>
              <a:buClr>
                <a:schemeClr val="accent1"/>
              </a:buClr>
              <a:buSzPts val="2400"/>
              <a:buFont typeface="Noto Sans Symbols"/>
              <a:buChar char="🠶"/>
            </a:pPr>
            <a:r>
              <a:rPr lang="en-US" sz="2000" b="0" i="0" u="none" strike="noStrike" cap="none">
                <a:solidFill>
                  <a:schemeClr val="dk1"/>
                </a:solidFill>
                <a:latin typeface="Times New Roman"/>
                <a:ea typeface="Times New Roman"/>
                <a:cs typeface="Times New Roman"/>
                <a:sym typeface="Times New Roman"/>
              </a:rPr>
              <a:t>A. Lee, T. Kawahara, in Proceedings of the Asia-Pacific Signal and Information Processing Association Annual Summit and Conference 2009 (APSIPA2009). Recent development of open-source speech recognition engine julius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smtClean="0">
                <a:solidFill>
                  <a:schemeClr val="accent1">
                    <a:lumMod val="75000"/>
                  </a:schemeClr>
                </a:solidFill>
                <a:latin typeface="Times New Roman" pitchFamily="18" charset="0"/>
                <a:cs typeface="Times New Roman" pitchFamily="18" charset="0"/>
              </a:rPr>
              <a:t>THANK YOU</a:t>
            </a:r>
            <a:endParaRPr lang="en-IN" sz="66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0575587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408" y="185790"/>
            <a:ext cx="8911687" cy="57827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FFC000"/>
                </a:solidFill>
                <a:latin typeface="Times New Roman"/>
                <a:ea typeface="Times New Roman"/>
                <a:cs typeface="Times New Roman"/>
                <a:sym typeface="Times New Roman"/>
              </a:rPr>
              <a:t>LITERATURE SURVEY(CONTD..):</a:t>
            </a:r>
            <a:endParaRPr sz="2800" dirty="0">
              <a:solidFill>
                <a:srgbClr val="FFC000"/>
              </a:solidFill>
            </a:endParaRPr>
          </a:p>
        </p:txBody>
      </p:sp>
      <p:graphicFrame>
        <p:nvGraphicFramePr>
          <p:cNvPr id="124" name="Google Shape;124;p7"/>
          <p:cNvGraphicFramePr/>
          <p:nvPr>
            <p:extLst>
              <p:ext uri="{D42A27DB-BD31-4B8C-83A1-F6EECF244321}">
                <p14:modId xmlns="" xmlns:p14="http://schemas.microsoft.com/office/powerpoint/2010/main" val="1151673118"/>
              </p:ext>
            </p:extLst>
          </p:nvPr>
        </p:nvGraphicFramePr>
        <p:xfrm>
          <a:off x="573207" y="836076"/>
          <a:ext cx="10836738" cy="5249746"/>
        </p:xfrm>
        <a:graphic>
          <a:graphicData uri="http://schemas.openxmlformats.org/drawingml/2006/table">
            <a:tbl>
              <a:tblPr firstRow="1" bandRow="1">
                <a:noFill/>
                <a:tableStyleId>{AB1281EB-71DB-44E7-8D22-68A053AAF460}</a:tableStyleId>
              </a:tblPr>
              <a:tblGrid>
                <a:gridCol w="726221">
                  <a:extLst>
                    <a:ext uri="{9D8B030D-6E8A-4147-A177-3AD203B41FA5}">
                      <a16:colId xmlns="" xmlns:a16="http://schemas.microsoft.com/office/drawing/2014/main" val="20000"/>
                    </a:ext>
                  </a:extLst>
                </a:gridCol>
                <a:gridCol w="1575053">
                  <a:extLst>
                    <a:ext uri="{9D8B030D-6E8A-4147-A177-3AD203B41FA5}">
                      <a16:colId xmlns="" xmlns:a16="http://schemas.microsoft.com/office/drawing/2014/main" val="20001"/>
                    </a:ext>
                  </a:extLst>
                </a:gridCol>
                <a:gridCol w="1546758">
                  <a:extLst>
                    <a:ext uri="{9D8B030D-6E8A-4147-A177-3AD203B41FA5}">
                      <a16:colId xmlns="" xmlns:a16="http://schemas.microsoft.com/office/drawing/2014/main" val="20002"/>
                    </a:ext>
                  </a:extLst>
                </a:gridCol>
                <a:gridCol w="2405019">
                  <a:extLst>
                    <a:ext uri="{9D8B030D-6E8A-4147-A177-3AD203B41FA5}">
                      <a16:colId xmlns="" xmlns:a16="http://schemas.microsoft.com/office/drawing/2014/main" val="20003"/>
                    </a:ext>
                  </a:extLst>
                </a:gridCol>
                <a:gridCol w="2103213">
                  <a:extLst>
                    <a:ext uri="{9D8B030D-6E8A-4147-A177-3AD203B41FA5}">
                      <a16:colId xmlns="" xmlns:a16="http://schemas.microsoft.com/office/drawing/2014/main" val="20004"/>
                    </a:ext>
                  </a:extLst>
                </a:gridCol>
                <a:gridCol w="2480474">
                  <a:extLst>
                    <a:ext uri="{9D8B030D-6E8A-4147-A177-3AD203B41FA5}">
                      <a16:colId xmlns="" xmlns:a16="http://schemas.microsoft.com/office/drawing/2014/main" val="20005"/>
                    </a:ext>
                  </a:extLst>
                </a:gridCol>
              </a:tblGrid>
              <a:tr h="672675">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66040" marR="5080" lvl="0" indent="0" algn="l" rtl="0">
                        <a:lnSpc>
                          <a:spcPct val="150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1800" u="none" strike="noStrike" cap="none"/>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Authors</a:t>
                      </a:r>
                      <a:endParaRPr sz="1800" u="none" strike="noStrike" cap="none" dirty="0"/>
                    </a:p>
                  </a:txBody>
                  <a:tcPr marL="91450" marR="91450" marT="45725" marB="45725"/>
                </a:tc>
                <a:tc>
                  <a:txBody>
                    <a:bodyPr/>
                    <a:lstStyle/>
                    <a:p>
                      <a:pPr marL="64770" marR="81915" lvl="0" indent="0" algn="l" rtl="0">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1800" u="none" strike="noStrike" cap="none"/>
                    </a:p>
                  </a:txBody>
                  <a:tcPr marL="0" marR="0" marT="0" marB="0"/>
                </a:tc>
                <a:tc>
                  <a:txBody>
                    <a:bodyPr/>
                    <a:lstStyle/>
                    <a:p>
                      <a:pPr marL="64770" marR="242570" lvl="0" indent="0" algn="l" rtl="0">
                        <a:lnSpc>
                          <a:spcPct val="115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1800" u="none" strike="noStrike" cap="none"/>
                    </a:p>
                  </a:txBody>
                  <a:tcPr marL="0" marR="0" marT="0" marB="0"/>
                </a:tc>
                <a:tc>
                  <a:txBody>
                    <a:bodyPr/>
                    <a:lstStyle/>
                    <a:p>
                      <a:pPr marL="64135" marR="203834" lvl="0" indent="0" algn="l" rtl="0">
                        <a:lnSpc>
                          <a:spcPct val="11500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1800" u="none" strike="noStrike" cap="none"/>
                    </a:p>
                  </a:txBody>
                  <a:tcPr marL="0" marR="0" marT="0" marB="0"/>
                </a:tc>
                <a:extLst>
                  <a:ext uri="{0D108BD9-81ED-4DB2-BD59-A6C34878D82A}">
                    <a16:rowId xmlns="" xmlns:a16="http://schemas.microsoft.com/office/drawing/2014/main" val="10000"/>
                  </a:ext>
                </a:extLst>
              </a:tr>
              <a:tr h="4577071">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2013</a:t>
                      </a: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66040" marR="5080" lvl="0" indent="0" algn="l" rtl="0">
                        <a:lnSpc>
                          <a:spcPct val="150000"/>
                        </a:lnSpc>
                        <a:spcBef>
                          <a:spcPts val="0"/>
                        </a:spcBef>
                        <a:spcAft>
                          <a:spcPts val="0"/>
                        </a:spcAft>
                        <a:buClr>
                          <a:schemeClr val="dk1"/>
                        </a:buClr>
                        <a:buSzPts val="2000"/>
                        <a:buFont typeface="Times New Roman"/>
                        <a:buNone/>
                      </a:pPr>
                      <a:r>
                        <a:rPr lang="en-US" sz="2000" u="none" strike="noStrike" cap="none" dirty="0" err="1" smtClean="0">
                          <a:latin typeface="Times New Roman"/>
                          <a:ea typeface="Times New Roman"/>
                          <a:cs typeface="Times New Roman"/>
                          <a:sym typeface="Times New Roman"/>
                        </a:rPr>
                        <a:t>Mmdaget</a:t>
                      </a:r>
                      <a:r>
                        <a:rPr lang="en-US" sz="2000" u="none" strike="noStrike" cap="none" dirty="0" smtClean="0">
                          <a:latin typeface="Times New Roman"/>
                          <a:ea typeface="Times New Roman"/>
                          <a:cs typeface="Times New Roman"/>
                          <a:sym typeface="Times New Roman"/>
                        </a:rPr>
                        <a:t> - A Fully Open-source Toolkit For Voice Interaction Systems </a:t>
                      </a:r>
                      <a:endParaRPr lang="en-US" sz="20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Century Gothic"/>
                        <a:buNone/>
                      </a:pPr>
                      <a:endParaRPr sz="20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err="1">
                          <a:latin typeface="Times New Roman"/>
                          <a:ea typeface="Times New Roman"/>
                          <a:cs typeface="Times New Roman"/>
                          <a:sym typeface="Times New Roman"/>
                        </a:rPr>
                        <a:t>Gokiso-cho</a:t>
                      </a:r>
                      <a:r>
                        <a:rPr lang="en-US" sz="2000" u="none" strike="noStrike" cap="none" dirty="0">
                          <a:latin typeface="Times New Roman"/>
                          <a:ea typeface="Times New Roman"/>
                          <a:cs typeface="Times New Roman"/>
                          <a:sym typeface="Times New Roman"/>
                        </a:rPr>
                        <a:t>, Showa-</a:t>
                      </a:r>
                      <a:r>
                        <a:rPr lang="en-US" sz="2000" u="none" strike="noStrike" cap="none" dirty="0" err="1">
                          <a:latin typeface="Times New Roman"/>
                          <a:ea typeface="Times New Roman"/>
                          <a:cs typeface="Times New Roman"/>
                          <a:sym typeface="Times New Roman"/>
                        </a:rPr>
                        <a:t>ku</a:t>
                      </a:r>
                      <a:r>
                        <a:rPr lang="en-US" sz="2000" u="none" strike="noStrike" cap="none" dirty="0">
                          <a:latin typeface="Times New Roman"/>
                          <a:ea typeface="Times New Roman"/>
                          <a:cs typeface="Times New Roman"/>
                          <a:sym typeface="Times New Roman"/>
                        </a:rPr>
                        <a:t>, Nagoya</a:t>
                      </a:r>
                      <a:endParaRPr sz="1800" u="none" strike="noStrike" cap="none" dirty="0"/>
                    </a:p>
                  </a:txBody>
                  <a:tcPr marL="91450" marR="91450" marT="45725" marB="45725"/>
                </a:tc>
                <a:tc>
                  <a:txBody>
                    <a:bodyPr/>
                    <a:lstStyle/>
                    <a:p>
                      <a:pPr marL="64770" marR="0" lvl="0" indent="0" algn="l" rtl="0">
                        <a:lnSpc>
                          <a:spcPct val="7950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development of an open-source toolkit which makes it possible to explore a vast variety of aspects in speech interactions at spoken dialog systems and speech interfaces.</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On-line speaker interpolation is supported, so one can merge several speaker model at run time to produce speech of various speaking styles. </a:t>
                      </a:r>
                      <a:endParaRPr sz="2000" u="none" strike="noStrike" cap="none">
                        <a:latin typeface="Times New Roman"/>
                        <a:ea typeface="Times New Roman"/>
                        <a:cs typeface="Times New Roman"/>
                        <a:sym typeface="Times New Roman"/>
                      </a:endParaRPr>
                    </a:p>
                  </a:txBody>
                  <a:tcPr marL="0" marR="0" marT="0" marB="0"/>
                </a:tc>
                <a:tc>
                  <a:txBody>
                    <a:bodyPr/>
                    <a:lstStyle/>
                    <a:p>
                      <a:pPr marL="64135" marR="0" lvl="0" indent="0" algn="l" rtl="0">
                        <a:lnSpc>
                          <a:spcPct val="80250"/>
                        </a:lnSpc>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Existing datasets have been collected under controlled laboratory conditions and methods have</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been not evaluated across multiple datasets</a:t>
                      </a:r>
                      <a:endParaRPr sz="200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solidFill>
                            <a:schemeClr val="dk1"/>
                          </a:solidFill>
                          <a:latin typeface="Times New Roman"/>
                          <a:ea typeface="Times New Roman"/>
                          <a:cs typeface="Times New Roman"/>
                          <a:sym typeface="Times New Roman"/>
                        </a:rPr>
                        <a:t> </a:t>
                      </a:r>
                      <a:endParaRPr sz="1800" u="none" strike="noStrike" cap="none" dirty="0"/>
                    </a:p>
                    <a:p>
                      <a:pPr marL="64135" marR="0" lvl="0" indent="0" algn="l" rtl="0">
                        <a:lnSpc>
                          <a:spcPct val="80250"/>
                        </a:lnSpc>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txBody>
                  <a:tcPr marL="0" marR="0" marT="0" marB="0"/>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061454" y="315478"/>
            <a:ext cx="8911687" cy="4481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rgbClr val="FFC000"/>
                </a:solidFill>
                <a:latin typeface="Times New Roman"/>
                <a:ea typeface="Times New Roman"/>
                <a:cs typeface="Times New Roman"/>
                <a:sym typeface="Times New Roman"/>
              </a:rPr>
              <a:t>LITERATURE SURVEY(CONTD..):</a:t>
            </a:r>
            <a:endParaRPr sz="2800" dirty="0">
              <a:solidFill>
                <a:srgbClr val="FFC000"/>
              </a:solidFill>
            </a:endParaRPr>
          </a:p>
        </p:txBody>
      </p:sp>
      <p:graphicFrame>
        <p:nvGraphicFramePr>
          <p:cNvPr id="130" name="Google Shape;130;p5"/>
          <p:cNvGraphicFramePr/>
          <p:nvPr/>
        </p:nvGraphicFramePr>
        <p:xfrm>
          <a:off x="956906" y="903874"/>
          <a:ext cx="10394525" cy="5512525"/>
        </p:xfrm>
        <a:graphic>
          <a:graphicData uri="http://schemas.openxmlformats.org/drawingml/2006/table">
            <a:tbl>
              <a:tblPr firstRow="1" bandRow="1">
                <a:noFill/>
                <a:tableStyleId>{AB1281EB-71DB-44E7-8D22-68A053AAF460}</a:tableStyleId>
              </a:tblPr>
              <a:tblGrid>
                <a:gridCol w="705325">
                  <a:extLst>
                    <a:ext uri="{9D8B030D-6E8A-4147-A177-3AD203B41FA5}">
                      <a16:colId xmlns="" xmlns:a16="http://schemas.microsoft.com/office/drawing/2014/main" val="20000"/>
                    </a:ext>
                  </a:extLst>
                </a:gridCol>
                <a:gridCol w="1701075">
                  <a:extLst>
                    <a:ext uri="{9D8B030D-6E8A-4147-A177-3AD203B41FA5}">
                      <a16:colId xmlns="" xmlns:a16="http://schemas.microsoft.com/office/drawing/2014/main" val="20001"/>
                    </a:ext>
                  </a:extLst>
                </a:gridCol>
                <a:gridCol w="2123200">
                  <a:extLst>
                    <a:ext uri="{9D8B030D-6E8A-4147-A177-3AD203B41FA5}">
                      <a16:colId xmlns="" xmlns:a16="http://schemas.microsoft.com/office/drawing/2014/main" val="20002"/>
                    </a:ext>
                  </a:extLst>
                </a:gridCol>
                <a:gridCol w="2127175">
                  <a:extLst>
                    <a:ext uri="{9D8B030D-6E8A-4147-A177-3AD203B41FA5}">
                      <a16:colId xmlns="" xmlns:a16="http://schemas.microsoft.com/office/drawing/2014/main" val="20003"/>
                    </a:ext>
                  </a:extLst>
                </a:gridCol>
                <a:gridCol w="1941350">
                  <a:extLst>
                    <a:ext uri="{9D8B030D-6E8A-4147-A177-3AD203B41FA5}">
                      <a16:colId xmlns="" xmlns:a16="http://schemas.microsoft.com/office/drawing/2014/main" val="20004"/>
                    </a:ext>
                  </a:extLst>
                </a:gridCol>
                <a:gridCol w="1796400">
                  <a:extLst>
                    <a:ext uri="{9D8B030D-6E8A-4147-A177-3AD203B41FA5}">
                      <a16:colId xmlns="" xmlns:a16="http://schemas.microsoft.com/office/drawing/2014/main" val="20005"/>
                    </a:ext>
                  </a:extLst>
                </a:gridCol>
              </a:tblGrid>
              <a:tr h="751700">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Authors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 xmlns:a16="http://schemas.microsoft.com/office/drawing/2014/main" val="10000"/>
                  </a:ext>
                </a:extLst>
              </a:tr>
              <a:tr h="4760825">
                <a:tc>
                  <a:txBody>
                    <a:bodyPr/>
                    <a:lstStyle/>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dirty="0">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2017</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The Technology Behind Personal Digital Assistants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Ruhi Sarikaya</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enhancing a user’s productivity by  proactively providing the information the user and reactively answering a user’s questions and completing tasks through natural language</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Expanded association.</a:t>
                      </a:r>
                      <a:endParaRPr sz="1800" u="none" strike="noStrike" cap="none"/>
                    </a:p>
                    <a:p>
                      <a:pPr marL="0" marR="0" lvl="0" indent="0" algn="l" rtl="0">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Broad Internet Connectivity </a:t>
                      </a:r>
                      <a:endParaRPr sz="20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Operation errors.</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Lack of competence.</a:t>
                      </a:r>
                      <a:endParaRPr sz="1800" u="none" strike="noStrike" cap="none" dirty="0"/>
                    </a:p>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Speech recognition challenges</a:t>
                      </a:r>
                      <a:endParaRPr sz="1800" u="none" strike="noStrike" cap="none" dirty="0"/>
                    </a:p>
                  </a:txBody>
                  <a:tcPr marL="91450" marR="91450" marT="45725" marB="45725"/>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840164" y="194619"/>
            <a:ext cx="8911687" cy="52039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400"/>
              <a:buFont typeface="Times New Roman"/>
              <a:buNone/>
            </a:pPr>
            <a:r>
              <a:rPr lang="en-US" sz="2800" i="0" u="none" strike="noStrike" cap="none" dirty="0">
                <a:solidFill>
                  <a:srgbClr val="FFC000"/>
                </a:solidFill>
                <a:latin typeface="Times New Roman"/>
                <a:ea typeface="Times New Roman"/>
                <a:cs typeface="Times New Roman"/>
                <a:sym typeface="Times New Roman"/>
              </a:rPr>
              <a:t>LITERATURE SURVEY(CONTD..):</a:t>
            </a:r>
            <a:endParaRPr sz="2800" dirty="0">
              <a:solidFill>
                <a:srgbClr val="FFC000"/>
              </a:solidFill>
            </a:endParaRPr>
          </a:p>
        </p:txBody>
      </p:sp>
      <p:graphicFrame>
        <p:nvGraphicFramePr>
          <p:cNvPr id="136" name="Google Shape;136;p6"/>
          <p:cNvGraphicFramePr/>
          <p:nvPr/>
        </p:nvGraphicFramePr>
        <p:xfrm>
          <a:off x="758817" y="862150"/>
          <a:ext cx="10206450" cy="5374877"/>
        </p:xfrm>
        <a:graphic>
          <a:graphicData uri="http://schemas.openxmlformats.org/drawingml/2006/table">
            <a:tbl>
              <a:tblPr firstRow="1" bandRow="1">
                <a:noFill/>
                <a:tableStyleId>{AB1281EB-71DB-44E7-8D22-68A053AAF460}</a:tableStyleId>
              </a:tblPr>
              <a:tblGrid>
                <a:gridCol w="805350">
                  <a:extLst>
                    <a:ext uri="{9D8B030D-6E8A-4147-A177-3AD203B41FA5}">
                      <a16:colId xmlns="" xmlns:a16="http://schemas.microsoft.com/office/drawing/2014/main" val="20000"/>
                    </a:ext>
                  </a:extLst>
                </a:gridCol>
                <a:gridCol w="1667925">
                  <a:extLst>
                    <a:ext uri="{9D8B030D-6E8A-4147-A177-3AD203B41FA5}">
                      <a16:colId xmlns="" xmlns:a16="http://schemas.microsoft.com/office/drawing/2014/main" val="20001"/>
                    </a:ext>
                  </a:extLst>
                </a:gridCol>
                <a:gridCol w="1895250">
                  <a:extLst>
                    <a:ext uri="{9D8B030D-6E8A-4147-A177-3AD203B41FA5}">
                      <a16:colId xmlns="" xmlns:a16="http://schemas.microsoft.com/office/drawing/2014/main" val="20002"/>
                    </a:ext>
                  </a:extLst>
                </a:gridCol>
                <a:gridCol w="2219475">
                  <a:extLst>
                    <a:ext uri="{9D8B030D-6E8A-4147-A177-3AD203B41FA5}">
                      <a16:colId xmlns="" xmlns:a16="http://schemas.microsoft.com/office/drawing/2014/main" val="20003"/>
                    </a:ext>
                  </a:extLst>
                </a:gridCol>
                <a:gridCol w="1924550">
                  <a:extLst>
                    <a:ext uri="{9D8B030D-6E8A-4147-A177-3AD203B41FA5}">
                      <a16:colId xmlns="" xmlns:a16="http://schemas.microsoft.com/office/drawing/2014/main" val="20004"/>
                    </a:ext>
                  </a:extLst>
                </a:gridCol>
                <a:gridCol w="1693900">
                  <a:extLst>
                    <a:ext uri="{9D8B030D-6E8A-4147-A177-3AD203B41FA5}">
                      <a16:colId xmlns="" xmlns:a16="http://schemas.microsoft.com/office/drawing/2014/main" val="20005"/>
                    </a:ext>
                  </a:extLst>
                </a:gridCol>
              </a:tblGrid>
              <a:tr h="778425">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dirty="0">
                          <a:latin typeface="Times New Roman"/>
                          <a:ea typeface="Times New Roman"/>
                          <a:cs typeface="Times New Roman"/>
                          <a:sym typeface="Times New Roman"/>
                        </a:rPr>
                        <a:t>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Authors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Advantages</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Times New Roman"/>
                        <a:buNone/>
                      </a:pPr>
                      <a:r>
                        <a:rPr lang="en-US" sz="1800" b="1" u="none" strike="noStrike" cap="none">
                          <a:latin typeface="Times New Roman"/>
                          <a:ea typeface="Times New Roman"/>
                          <a:cs typeface="Times New Roman"/>
                          <a:sym typeface="Times New Roman"/>
                        </a:rPr>
                        <a:t>Disadvantages</a:t>
                      </a:r>
                      <a:endParaRPr sz="1800" u="none" strike="noStrike" cap="none"/>
                    </a:p>
                  </a:txBody>
                  <a:tcPr marL="91450" marR="91450" marT="45725" marB="45725"/>
                </a:tc>
                <a:extLst>
                  <a:ext uri="{0D108BD9-81ED-4DB2-BD59-A6C34878D82A}">
                    <a16:rowId xmlns="" xmlns:a16="http://schemas.microsoft.com/office/drawing/2014/main" val="10000"/>
                  </a:ext>
                </a:extLst>
              </a:tr>
              <a:tr h="4596452">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2018</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Web-based environment for user generation of spoken dialog for virtual assistants</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Century Gothic"/>
                        <a:buNone/>
                      </a:pPr>
                      <a:endParaRPr sz="20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Ryota Nishimura , Daisuke Yamamoto, Takahiro Uchiya and Ichi Takumi</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focuses on a web-based spoken dialog generation environment which enables users to edit dialogs with a video virtual assistant is developed and to also select the 3D motions and tone of voice for the assistant.</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b="0" i="0" u="none" strike="noStrike" cap="none" dirty="0">
                          <a:solidFill>
                            <a:schemeClr val="dk1"/>
                          </a:solidFill>
                          <a:latin typeface="Times New Roman"/>
                          <a:ea typeface="Times New Roman"/>
                          <a:cs typeface="Times New Roman"/>
                          <a:sym typeface="Times New Roman"/>
                        </a:rPr>
                        <a:t>Allows anyone to easily edit spoken dialog content and other virtual </a:t>
                      </a:r>
                      <a:endParaRPr lang="en-US" sz="2000" b="0" i="0" u="none" strike="noStrike" cap="none" dirty="0" smtClean="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0" i="0" u="none" strike="noStrike" cap="none" dirty="0" smtClean="0">
                          <a:solidFill>
                            <a:schemeClr val="dk1"/>
                          </a:solidFill>
                          <a:latin typeface="Times New Roman"/>
                          <a:ea typeface="Times New Roman"/>
                          <a:cs typeface="Times New Roman"/>
                          <a:sym typeface="Times New Roman"/>
                        </a:rPr>
                        <a:t>video</a:t>
                      </a:r>
                      <a:r>
                        <a:rPr lang="en-US" sz="2000" b="0" i="0" u="none" strike="noStrike" cap="none" dirty="0">
                          <a:solidFill>
                            <a:schemeClr val="dk1"/>
                          </a:solidFill>
                          <a:latin typeface="Times New Roman"/>
                          <a:ea typeface="Times New Roman"/>
                          <a:cs typeface="Times New Roman"/>
                          <a:sym typeface="Times New Roman"/>
                        </a:rPr>
                        <a:t> assistant </a:t>
                      </a:r>
                      <a:endParaRPr lang="en-US" sz="2000" b="0" i="0" u="none" strike="noStrike" cap="none" dirty="0" smtClean="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0" i="0" u="none" strike="noStrike" cap="none" dirty="0" smtClean="0">
                          <a:solidFill>
                            <a:schemeClr val="dk1"/>
                          </a:solidFill>
                          <a:latin typeface="Times New Roman"/>
                          <a:ea typeface="Times New Roman"/>
                          <a:cs typeface="Times New Roman"/>
                          <a:sym typeface="Times New Roman"/>
                        </a:rPr>
                        <a:t>features </a:t>
                      </a:r>
                      <a:r>
                        <a:rPr lang="en-US" sz="2000" b="0" i="0" u="none" strike="noStrike" cap="none" dirty="0">
                          <a:solidFill>
                            <a:schemeClr val="dk1"/>
                          </a:solidFill>
                          <a:latin typeface="Times New Roman"/>
                          <a:ea typeface="Times New Roman"/>
                          <a:cs typeface="Times New Roman"/>
                          <a:sym typeface="Times New Roman"/>
                        </a:rPr>
                        <a:t>such as tone of voice, facial expression, and body motion</a:t>
                      </a:r>
                      <a:endParaRPr sz="20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Detailed information can be difficult to convey using .</a:t>
                      </a:r>
                      <a:endParaRPr sz="1800" u="none" strike="noStrike" cap="none" dirty="0"/>
                    </a:p>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Users may be unaware of what topics they can talk about.</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925560" y="263809"/>
            <a:ext cx="8911687" cy="4360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rgbClr val="FFC000"/>
                </a:solidFill>
                <a:latin typeface="Times New Roman"/>
                <a:ea typeface="Times New Roman"/>
                <a:cs typeface="Times New Roman"/>
                <a:sym typeface="Times New Roman"/>
              </a:rPr>
              <a:t>LITERATURE </a:t>
            </a:r>
            <a:r>
              <a:rPr lang="en-US" sz="2800" i="0" u="none" strike="noStrike" cap="none" dirty="0" smtClean="0">
                <a:solidFill>
                  <a:srgbClr val="FFC000"/>
                </a:solidFill>
                <a:latin typeface="Times New Roman"/>
                <a:ea typeface="Times New Roman"/>
                <a:cs typeface="Times New Roman"/>
                <a:sym typeface="Times New Roman"/>
              </a:rPr>
              <a:t>SURVEY(CONTD..):</a:t>
            </a:r>
            <a:endParaRPr sz="2800" i="0" u="none" strike="noStrike" cap="none" dirty="0">
              <a:solidFill>
                <a:srgbClr val="FFC000"/>
              </a:solidFill>
              <a:latin typeface="Times New Roman"/>
              <a:ea typeface="Times New Roman"/>
              <a:cs typeface="Times New Roman"/>
              <a:sym typeface="Times New Roman"/>
            </a:endParaRPr>
          </a:p>
        </p:txBody>
      </p:sp>
      <p:graphicFrame>
        <p:nvGraphicFramePr>
          <p:cNvPr id="143" name="Google Shape;143;p4"/>
          <p:cNvGraphicFramePr/>
          <p:nvPr/>
        </p:nvGraphicFramePr>
        <p:xfrm>
          <a:off x="879334" y="1010629"/>
          <a:ext cx="10637900" cy="5398930"/>
        </p:xfrm>
        <a:graphic>
          <a:graphicData uri="http://schemas.openxmlformats.org/drawingml/2006/table">
            <a:tbl>
              <a:tblPr firstRow="1" bandRow="1">
                <a:noFill/>
                <a:tableStyleId>{AB1281EB-71DB-44E7-8D22-68A053AAF460}</a:tableStyleId>
              </a:tblPr>
              <a:tblGrid>
                <a:gridCol w="708525">
                  <a:extLst>
                    <a:ext uri="{9D8B030D-6E8A-4147-A177-3AD203B41FA5}">
                      <a16:colId xmlns="" xmlns:a16="http://schemas.microsoft.com/office/drawing/2014/main" val="20000"/>
                    </a:ext>
                  </a:extLst>
                </a:gridCol>
                <a:gridCol w="1374350">
                  <a:extLst>
                    <a:ext uri="{9D8B030D-6E8A-4147-A177-3AD203B41FA5}">
                      <a16:colId xmlns="" xmlns:a16="http://schemas.microsoft.com/office/drawing/2014/main" val="20001"/>
                    </a:ext>
                  </a:extLst>
                </a:gridCol>
                <a:gridCol w="1858950">
                  <a:extLst>
                    <a:ext uri="{9D8B030D-6E8A-4147-A177-3AD203B41FA5}">
                      <a16:colId xmlns="" xmlns:a16="http://schemas.microsoft.com/office/drawing/2014/main" val="20002"/>
                    </a:ext>
                  </a:extLst>
                </a:gridCol>
                <a:gridCol w="2313450">
                  <a:extLst>
                    <a:ext uri="{9D8B030D-6E8A-4147-A177-3AD203B41FA5}">
                      <a16:colId xmlns="" xmlns:a16="http://schemas.microsoft.com/office/drawing/2014/main" val="20003"/>
                    </a:ext>
                  </a:extLst>
                </a:gridCol>
                <a:gridCol w="2328625">
                  <a:extLst>
                    <a:ext uri="{9D8B030D-6E8A-4147-A177-3AD203B41FA5}">
                      <a16:colId xmlns="" xmlns:a16="http://schemas.microsoft.com/office/drawing/2014/main" val="20004"/>
                    </a:ext>
                  </a:extLst>
                </a:gridCol>
                <a:gridCol w="2054000">
                  <a:extLst>
                    <a:ext uri="{9D8B030D-6E8A-4147-A177-3AD203B41FA5}">
                      <a16:colId xmlns="" xmlns:a16="http://schemas.microsoft.com/office/drawing/2014/main" val="20005"/>
                    </a:ext>
                  </a:extLst>
                </a:gridCol>
              </a:tblGrid>
              <a:tr h="473950">
                <a:tc>
                  <a:txBody>
                    <a:bodyPr/>
                    <a:lstStyle/>
                    <a:p>
                      <a:pPr marL="66675" marR="0" lvl="0" indent="0" algn="l" rtl="0">
                        <a:lnSpc>
                          <a:spcPct val="80250"/>
                        </a:lnSpc>
                        <a:spcBef>
                          <a:spcPts val="0"/>
                        </a:spcBef>
                        <a:spcAft>
                          <a:spcPts val="0"/>
                        </a:spcAft>
                        <a:buClr>
                          <a:schemeClr val="dk1"/>
                        </a:buClr>
                        <a:buSzPts val="2000"/>
                        <a:buFont typeface="Gill Sans"/>
                        <a:buNone/>
                      </a:pPr>
                      <a:endParaRPr sz="2000" b="1" u="none" strike="noStrike" cap="none" dirty="0">
                        <a:latin typeface="Times New Roman"/>
                        <a:ea typeface="Times New Roman"/>
                        <a:cs typeface="Times New Roman"/>
                        <a:sym typeface="Times New Roman"/>
                      </a:endParaRPr>
                    </a:p>
                    <a:p>
                      <a:pPr marL="66675" marR="0" lvl="0" indent="0" algn="l" rtl="0">
                        <a:lnSpc>
                          <a:spcPct val="80250"/>
                        </a:lnSpc>
                        <a:spcBef>
                          <a:spcPts val="0"/>
                        </a:spcBef>
                        <a:spcAft>
                          <a:spcPts val="0"/>
                        </a:spcAft>
                        <a:buClr>
                          <a:schemeClr val="dk1"/>
                        </a:buClr>
                        <a:buSzPts val="2000"/>
                        <a:buFont typeface="Times New Roman"/>
                        <a:buNone/>
                      </a:pPr>
                      <a:r>
                        <a:rPr lang="en-US" sz="2000" b="1" u="none" strike="noStrike" cap="none" dirty="0">
                          <a:latin typeface="Times New Roman"/>
                          <a:ea typeface="Times New Roman"/>
                          <a:cs typeface="Times New Roman"/>
                          <a:sym typeface="Times New Roman"/>
                        </a:rPr>
                        <a:t>Year</a:t>
                      </a:r>
                      <a:endParaRPr sz="2000" u="none" strike="noStrike" cap="none" dirty="0">
                        <a:latin typeface="Times New Roman"/>
                        <a:ea typeface="Times New Roman"/>
                        <a:cs typeface="Times New Roman"/>
                        <a:sym typeface="Times New Roman"/>
                      </a:endParaRPr>
                    </a:p>
                  </a:txBody>
                  <a:tcPr marL="0" marR="0" marT="0" marB="0"/>
                </a:tc>
                <a:tc>
                  <a:txBody>
                    <a:bodyPr/>
                    <a:lstStyle/>
                    <a:p>
                      <a:pPr marL="6604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604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Title</a:t>
                      </a:r>
                      <a:endParaRPr sz="2000" u="none" strike="noStrike" cap="none">
                        <a:latin typeface="Times New Roman"/>
                        <a:ea typeface="Times New Roman"/>
                        <a:cs typeface="Times New Roman"/>
                        <a:sym typeface="Times New Roman"/>
                      </a:endParaRPr>
                    </a:p>
                  </a:txBody>
                  <a:tcPr marL="0" marR="0" marT="0" marB="0"/>
                </a:tc>
                <a:tc>
                  <a:txBody>
                    <a:bodyPr/>
                    <a:lstStyle/>
                    <a:p>
                      <a:pPr marL="65405"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5405"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Authors</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477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Description</a:t>
                      </a:r>
                      <a:endParaRPr sz="2000" u="none" strike="noStrike" cap="none">
                        <a:latin typeface="Times New Roman"/>
                        <a:ea typeface="Times New Roman"/>
                        <a:cs typeface="Times New Roman"/>
                        <a:sym typeface="Times New Roman"/>
                      </a:endParaRPr>
                    </a:p>
                  </a:txBody>
                  <a:tcPr marL="0" marR="0" marT="0" marB="0"/>
                </a:tc>
                <a:tc>
                  <a:txBody>
                    <a:bodyPr/>
                    <a:lstStyle/>
                    <a:p>
                      <a:pPr marL="64770"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64770"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Advantages</a:t>
                      </a:r>
                      <a:endParaRPr sz="2000" u="none" strike="noStrike" cap="none">
                        <a:latin typeface="Times New Roman"/>
                        <a:ea typeface="Times New Roman"/>
                        <a:cs typeface="Times New Roman"/>
                        <a:sym typeface="Times New Roman"/>
                      </a:endParaRPr>
                    </a:p>
                  </a:txBody>
                  <a:tcPr marL="0" marR="0" marT="0" marB="0"/>
                </a:tc>
                <a:tc>
                  <a:txBody>
                    <a:bodyPr/>
                    <a:lstStyle/>
                    <a:p>
                      <a:pPr marL="191135" marR="0" lvl="0" indent="0" algn="l" rtl="0">
                        <a:lnSpc>
                          <a:spcPct val="80250"/>
                        </a:lnSpc>
                        <a:spcBef>
                          <a:spcPts val="0"/>
                        </a:spcBef>
                        <a:spcAft>
                          <a:spcPts val="0"/>
                        </a:spcAft>
                        <a:buClr>
                          <a:schemeClr val="dk1"/>
                        </a:buClr>
                        <a:buSzPts val="2000"/>
                        <a:buFont typeface="Gill Sans"/>
                        <a:buNone/>
                      </a:pPr>
                      <a:endParaRPr sz="2000" b="1" u="none" strike="noStrike" cap="none">
                        <a:latin typeface="Times New Roman"/>
                        <a:ea typeface="Times New Roman"/>
                        <a:cs typeface="Times New Roman"/>
                        <a:sym typeface="Times New Roman"/>
                      </a:endParaRPr>
                    </a:p>
                    <a:p>
                      <a:pPr marL="191135" marR="0" lvl="0" indent="0" algn="l" rtl="0">
                        <a:lnSpc>
                          <a:spcPct val="80250"/>
                        </a:lnSpc>
                        <a:spcBef>
                          <a:spcPts val="0"/>
                        </a:spcBef>
                        <a:spcAft>
                          <a:spcPts val="0"/>
                        </a:spcAft>
                        <a:buClr>
                          <a:schemeClr val="dk1"/>
                        </a:buClr>
                        <a:buSzPts val="2000"/>
                        <a:buFont typeface="Times New Roman"/>
                        <a:buNone/>
                      </a:pPr>
                      <a:r>
                        <a:rPr lang="en-US" sz="2000" b="1" u="none" strike="noStrike" cap="none">
                          <a:latin typeface="Times New Roman"/>
                          <a:ea typeface="Times New Roman"/>
                          <a:cs typeface="Times New Roman"/>
                          <a:sym typeface="Times New Roman"/>
                        </a:rPr>
                        <a:t>Disadvantages</a:t>
                      </a:r>
                      <a:endParaRPr sz="2000" u="none" strike="noStrike" cap="none">
                        <a:latin typeface="Times New Roman"/>
                        <a:ea typeface="Times New Roman"/>
                        <a:cs typeface="Times New Roman"/>
                        <a:sym typeface="Times New Roman"/>
                      </a:endParaRPr>
                    </a:p>
                  </a:txBody>
                  <a:tcPr marL="0" marR="0" marT="0" marB="0"/>
                </a:tc>
                <a:extLst>
                  <a:ext uri="{0D108BD9-81ED-4DB2-BD59-A6C34878D82A}">
                    <a16:rowId xmlns="" xmlns:a16="http://schemas.microsoft.com/office/drawing/2014/main" val="10000"/>
                  </a:ext>
                </a:extLst>
              </a:tr>
              <a:tr h="4911250">
                <a:tc>
                  <a:txBody>
                    <a:bodyPr/>
                    <a:lstStyle/>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2020</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smtClean="0">
                          <a:latin typeface="Times New Roman"/>
                          <a:ea typeface="Times New Roman"/>
                          <a:cs typeface="Times New Roman"/>
                          <a:sym typeface="Times New Roman"/>
                        </a:rPr>
                        <a:t>Voice based Intelligent </a:t>
                      </a:r>
                      <a:r>
                        <a:rPr lang="en-US" sz="2000" u="none" strike="noStrike" cap="none" dirty="0">
                          <a:latin typeface="Times New Roman"/>
                          <a:ea typeface="Times New Roman"/>
                          <a:cs typeface="Times New Roman"/>
                          <a:sym typeface="Times New Roman"/>
                        </a:rPr>
                        <a:t>Virtual Assistance for </a:t>
                      </a:r>
                      <a:r>
                        <a:rPr lang="en-US" sz="2000" u="none" strike="noStrike" cap="none" dirty="0" smtClean="0">
                          <a:latin typeface="Times New Roman"/>
                          <a:ea typeface="Times New Roman"/>
                          <a:cs typeface="Times New Roman"/>
                          <a:sym typeface="Times New Roman"/>
                        </a:rPr>
                        <a:t>Windows 7</a:t>
                      </a:r>
                      <a:endParaRPr sz="20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Gill Sans"/>
                        <a:buNone/>
                      </a:pPr>
                      <a:endParaRPr sz="200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C.Selvarathi, Dr. B. Padminidevi</a:t>
                      </a:r>
                      <a:endParaRPr sz="20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The proposed system was based on the voice recognition in commands which converts the speech to text. It uses LGB algorithm functions which will train the VQ codebook</a:t>
                      </a:r>
                      <a:r>
                        <a:rPr lang="en-US" sz="2000" u="none" strike="noStrike" cap="none" dirty="0"/>
                        <a:t>.</a:t>
                      </a:r>
                      <a:endParaRPr sz="20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a:latin typeface="Times New Roman"/>
                          <a:ea typeface="Times New Roman"/>
                          <a:cs typeface="Times New Roman"/>
                          <a:sym typeface="Times New Roman"/>
                        </a:rPr>
                        <a:t>It converts text to speech .It will assist you to find the applications easily. It can be used in windows 7.</a:t>
                      </a:r>
                      <a:r>
                        <a:rPr lang="en-US" sz="2000" u="none" strike="noStrike" cap="none">
                          <a:solidFill>
                            <a:schemeClr val="dk1"/>
                          </a:solidFill>
                          <a:latin typeface="Times New Roman"/>
                          <a:ea typeface="Times New Roman"/>
                          <a:cs typeface="Times New Roman"/>
                          <a:sym typeface="Times New Roman"/>
                        </a:rPr>
                        <a:t> </a:t>
                      </a:r>
                      <a:endParaRPr sz="1800" u="none" strike="noStrike" cap="none"/>
                    </a:p>
                    <a:p>
                      <a:pPr marL="64770" marR="0" lvl="0" indent="0" algn="l" rtl="0">
                        <a:lnSpc>
                          <a:spcPct val="75750"/>
                        </a:lnSpc>
                        <a:spcBef>
                          <a:spcPts val="0"/>
                        </a:spcBef>
                        <a:spcAft>
                          <a:spcPts val="0"/>
                        </a:spcAft>
                        <a:buClr>
                          <a:schemeClr val="dk1"/>
                        </a:buClr>
                        <a:buSzPts val="2000"/>
                        <a:buFont typeface="Gill Sans"/>
                        <a:buNone/>
                      </a:pPr>
                      <a:endParaRPr sz="20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spcBef>
                          <a:spcPts val="0"/>
                        </a:spcBef>
                        <a:spcAft>
                          <a:spcPts val="0"/>
                        </a:spcAft>
                        <a:buClr>
                          <a:schemeClr val="dk1"/>
                        </a:buClr>
                        <a:buSzPts val="2000"/>
                        <a:buFont typeface="Times New Roman"/>
                        <a:buNone/>
                      </a:pPr>
                      <a:r>
                        <a:rPr lang="en-US" sz="2000" u="none" strike="noStrike" cap="none" dirty="0">
                          <a:latin typeface="Times New Roman"/>
                          <a:ea typeface="Times New Roman"/>
                          <a:cs typeface="Times New Roman"/>
                          <a:sym typeface="Times New Roman"/>
                        </a:rPr>
                        <a:t>Data need to be entered properly otherwise outcome may won’t be accurate.  The user who are deaf and dumb cant able to access this. </a:t>
                      </a:r>
                      <a:endParaRPr sz="20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 xmlns:a16="http://schemas.microsoft.com/office/drawing/2014/main" val="10001"/>
                  </a:ext>
                </a:extLst>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1301458" y="350376"/>
            <a:ext cx="8911687" cy="49929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Times New Roman"/>
              <a:buNone/>
            </a:pPr>
            <a:r>
              <a:rPr lang="en-US" sz="2800" i="0" u="none" strike="noStrike" cap="none" dirty="0">
                <a:solidFill>
                  <a:srgbClr val="FFC000"/>
                </a:solidFill>
                <a:latin typeface="Times New Roman"/>
                <a:ea typeface="Times New Roman"/>
                <a:cs typeface="Times New Roman"/>
                <a:sym typeface="Times New Roman"/>
              </a:rPr>
              <a:t>PROBLEM STATEMENT</a:t>
            </a:r>
            <a:br>
              <a:rPr lang="en-US" sz="2800" i="0" u="none" strike="noStrike" cap="none" dirty="0">
                <a:solidFill>
                  <a:srgbClr val="FFC000"/>
                </a:solidFill>
                <a:latin typeface="Times New Roman"/>
                <a:ea typeface="Times New Roman"/>
                <a:cs typeface="Times New Roman"/>
                <a:sym typeface="Times New Roman"/>
              </a:rPr>
            </a:br>
            <a:endParaRPr sz="2800" i="0" u="none" strike="noStrike" cap="none" dirty="0">
              <a:solidFill>
                <a:srgbClr val="FFC000"/>
              </a:solidFill>
              <a:latin typeface="Times New Roman"/>
              <a:ea typeface="Times New Roman"/>
              <a:cs typeface="Times New Roman"/>
              <a:sym typeface="Times New Roman"/>
            </a:endParaRPr>
          </a:p>
        </p:txBody>
      </p:sp>
      <p:sp>
        <p:nvSpPr>
          <p:cNvPr id="149" name="Google Shape;149;p8"/>
          <p:cNvSpPr txBox="1">
            <a:spLocks noGrp="1"/>
          </p:cNvSpPr>
          <p:nvPr>
            <p:ph sz="quarter" idx="13"/>
          </p:nvPr>
        </p:nvSpPr>
        <p:spPr>
          <a:xfrm>
            <a:off x="1129682" y="1182473"/>
            <a:ext cx="8915400" cy="4864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The common people can be able to identify the speech recognition devices and hence easily control them.</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Whereas the blind people cannot able to handle those devices around them .</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However, speech recognition and machine getting to know the input format and based on the input it will served desired output through in build packages and APIs.</a:t>
            </a:r>
            <a:endParaRPr sz="2000" b="0" i="0" u="none" strike="noStrike" cap="none" dirty="0">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The system uses speech or text to communicate with the user. Speech recognition uses to convert the speech/voice input into text format. </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Then given converted input is parsed by the system and tokens are generated using algorithms and built in APIs which generates desired output in speech or text format.</a:t>
            </a:r>
            <a:r>
              <a:rPr lang="en-US" sz="2000" b="0" i="0" u="none" strike="noStrike" cap="none" dirty="0">
                <a:solidFill>
                  <a:srgbClr val="3F3F3F"/>
                </a:solidFill>
                <a:latin typeface="Times New Roman"/>
                <a:ea typeface="Times New Roman"/>
                <a:cs typeface="Times New Roman"/>
                <a:sym typeface="Times New Roman"/>
              </a:rPr>
              <a:t>.</a:t>
            </a:r>
            <a:endParaRPr sz="2000" dirty="0"/>
          </a:p>
          <a:p>
            <a:pPr marL="342900" lvl="0" indent="-342900" algn="l" rtl="0">
              <a:lnSpc>
                <a:spcPct val="100000"/>
              </a:lnSpc>
              <a:spcBef>
                <a:spcPts val="1000"/>
              </a:spcBef>
              <a:spcAft>
                <a:spcPts val="0"/>
              </a:spcAft>
              <a:buClr>
                <a:schemeClr val="accent1"/>
              </a:buClr>
              <a:buSzPts val="1800"/>
              <a:buFont typeface="Noto Sans Symbols"/>
              <a:buChar char="🠶"/>
            </a:pPr>
            <a:r>
              <a:rPr lang="en-US" sz="2000" b="0" i="0" u="none" strike="noStrike" cap="none" dirty="0">
                <a:solidFill>
                  <a:srgbClr val="3F3F3F"/>
                </a:solidFill>
                <a:latin typeface="Times New Roman"/>
                <a:ea typeface="Times New Roman"/>
                <a:cs typeface="Times New Roman"/>
                <a:sym typeface="Times New Roman"/>
              </a:rPr>
              <a:t> </a:t>
            </a:r>
            <a:r>
              <a:rPr lang="en-US" sz="2000" b="0" i="0" u="none" strike="noStrike" cap="none" dirty="0">
                <a:solidFill>
                  <a:srgbClr val="000000"/>
                </a:solidFill>
                <a:latin typeface="Times New Roman"/>
                <a:ea typeface="Times New Roman"/>
                <a:cs typeface="Times New Roman"/>
                <a:sym typeface="Times New Roman"/>
              </a:rPr>
              <a:t>The system was tested to feed the news, news are shown in text as well as it will be read by the system so it would be useful for visual impaired people as well.</a:t>
            </a: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824760" y="277458"/>
            <a:ext cx="8911687" cy="50337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ct val="71684"/>
              <a:buFont typeface="Times New Roman"/>
              <a:buNone/>
            </a:pPr>
            <a:r>
              <a:rPr lang="en-US" sz="3100" i="0" u="none" strike="noStrike" cap="none" dirty="0" smtClean="0">
                <a:solidFill>
                  <a:srgbClr val="FFC000"/>
                </a:solidFill>
                <a:latin typeface="Times New Roman"/>
                <a:ea typeface="Times New Roman"/>
                <a:cs typeface="Times New Roman"/>
                <a:sym typeface="Times New Roman"/>
              </a:rPr>
              <a:t>TECHNOLOGY STACK:</a:t>
            </a:r>
            <a:endParaRPr dirty="0">
              <a:solidFill>
                <a:srgbClr val="FFC000"/>
              </a:solidFill>
            </a:endParaRPr>
          </a:p>
        </p:txBody>
      </p:sp>
      <p:sp>
        <p:nvSpPr>
          <p:cNvPr id="155" name="Google Shape;155;p9"/>
          <p:cNvSpPr txBox="1">
            <a:spLocks noGrp="1"/>
          </p:cNvSpPr>
          <p:nvPr>
            <p:ph sz="quarter" idx="13"/>
          </p:nvPr>
        </p:nvSpPr>
        <p:spPr>
          <a:xfrm>
            <a:off x="1926314" y="1039512"/>
            <a:ext cx="8915400" cy="563148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chemeClr val="accent1"/>
              </a:buClr>
              <a:buSzPts val="2000"/>
              <a:buFont typeface="Noto Sans Symbols"/>
              <a:buNone/>
            </a:pPr>
            <a:r>
              <a:rPr lang="en-US" sz="2400" b="1" i="0" u="sng" strike="noStrike" cap="none" dirty="0">
                <a:solidFill>
                  <a:srgbClr val="FFC000"/>
                </a:solidFill>
                <a:latin typeface="Times New Roman"/>
                <a:ea typeface="Times New Roman"/>
                <a:cs typeface="Times New Roman"/>
                <a:sym typeface="Times New Roman"/>
              </a:rPr>
              <a:t>SOFTWARE </a:t>
            </a:r>
            <a:r>
              <a:rPr lang="en-US" sz="2400" b="1" i="0" u="sng" strike="noStrike" cap="none" dirty="0" smtClean="0">
                <a:solidFill>
                  <a:srgbClr val="FFC000"/>
                </a:solidFill>
                <a:latin typeface="Times New Roman"/>
                <a:ea typeface="Times New Roman"/>
                <a:cs typeface="Times New Roman"/>
                <a:sym typeface="Times New Roman"/>
              </a:rPr>
              <a:t>ENVIRONMENT</a:t>
            </a:r>
            <a:r>
              <a:rPr lang="en-US" b="1" u="sng" cap="none" dirty="0">
                <a:solidFill>
                  <a:srgbClr val="FFC000"/>
                </a:solidFill>
                <a:latin typeface="Times New Roman"/>
                <a:ea typeface="Times New Roman"/>
                <a:cs typeface="Times New Roman"/>
                <a:sym typeface="Times New Roman"/>
              </a:rPr>
              <a:t>:</a:t>
            </a:r>
            <a:endParaRPr b="1" u="sng" dirty="0">
              <a:solidFill>
                <a:srgbClr val="FFC000"/>
              </a:solidFill>
            </a:endParaRPr>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Operating System 	        :</a:t>
            </a:r>
            <a:r>
              <a:rPr lang="en-US" sz="2000" dirty="0">
                <a:solidFill>
                  <a:schemeClr val="tx1"/>
                </a:solidFill>
                <a:latin typeface="Times New Roman"/>
                <a:ea typeface="Times New Roman"/>
                <a:cs typeface="Times New Roman"/>
                <a:sym typeface="Times New Roman"/>
              </a:rPr>
              <a:t> </a:t>
            </a:r>
            <a:r>
              <a:rPr lang="en-US" sz="2000" b="0" i="0" u="none" strike="noStrike" cap="none" dirty="0">
                <a:solidFill>
                  <a:schemeClr val="tx1"/>
                </a:solidFill>
                <a:latin typeface="Times New Roman"/>
                <a:ea typeface="Times New Roman"/>
                <a:cs typeface="Times New Roman"/>
                <a:sym typeface="Times New Roman"/>
              </a:rPr>
              <a:t>Windows 7 , 8, 10 (64 bit)</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Software		        :  Python and Anaconda</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Tools 	</a:t>
            </a:r>
            <a:r>
              <a:rPr lang="en-US" sz="2000" dirty="0">
                <a:solidFill>
                  <a:schemeClr val="tx1"/>
                </a:solidFill>
                <a:latin typeface="Times New Roman"/>
                <a:ea typeface="Times New Roman"/>
                <a:cs typeface="Times New Roman"/>
                <a:sym typeface="Times New Roman"/>
              </a:rPr>
              <a:t>                       </a:t>
            </a:r>
            <a:r>
              <a:rPr lang="en-US" sz="2000" b="0" i="0" u="none" strike="noStrike" cap="none" dirty="0">
                <a:solidFill>
                  <a:schemeClr val="tx1"/>
                </a:solidFill>
                <a:latin typeface="Times New Roman"/>
                <a:ea typeface="Times New Roman"/>
                <a:cs typeface="Times New Roman"/>
                <a:sym typeface="Times New Roman"/>
              </a:rPr>
              <a:t>:  </a:t>
            </a:r>
            <a:r>
              <a:rPr lang="en-US" sz="2000" b="0" i="0" u="none" strike="noStrike" cap="none" dirty="0" err="1">
                <a:solidFill>
                  <a:schemeClr val="tx1"/>
                </a:solidFill>
                <a:latin typeface="Times New Roman"/>
                <a:ea typeface="Times New Roman"/>
                <a:cs typeface="Times New Roman"/>
                <a:sym typeface="Times New Roman"/>
              </a:rPr>
              <a:t>Jupyter</a:t>
            </a:r>
            <a:r>
              <a:rPr lang="en-US" sz="2000" b="0" i="0" u="none" strike="noStrike" cap="none" dirty="0">
                <a:solidFill>
                  <a:schemeClr val="tx1"/>
                </a:solidFill>
                <a:latin typeface="Times New Roman"/>
                <a:ea typeface="Times New Roman"/>
                <a:cs typeface="Times New Roman"/>
                <a:sym typeface="Times New Roman"/>
              </a:rPr>
              <a:t> Note Book and </a:t>
            </a:r>
            <a:r>
              <a:rPr lang="en-US" sz="2000" b="0" i="0" u="none" strike="noStrike" cap="none" dirty="0" err="1">
                <a:solidFill>
                  <a:schemeClr val="tx1"/>
                </a:solidFill>
                <a:latin typeface="Times New Roman"/>
                <a:ea typeface="Times New Roman"/>
                <a:cs typeface="Times New Roman"/>
                <a:sym typeface="Times New Roman"/>
              </a:rPr>
              <a:t>Spyder</a:t>
            </a:r>
            <a:r>
              <a:rPr lang="en-US" sz="2000" b="0" i="0" u="none" strike="noStrike" cap="none" dirty="0">
                <a:solidFill>
                  <a:schemeClr val="tx1"/>
                </a:solidFill>
                <a:latin typeface="Times New Roman"/>
                <a:ea typeface="Times New Roman"/>
                <a:cs typeface="Times New Roman"/>
                <a:sym typeface="Times New Roman"/>
              </a:rPr>
              <a:t> IDE</a:t>
            </a:r>
            <a:endParaRPr dirty="0">
              <a:solidFill>
                <a:schemeClr val="tx1"/>
              </a:solidFill>
            </a:endParaRPr>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000"/>
              <a:buFont typeface="Noto Sans Symbols"/>
              <a:buNone/>
            </a:pPr>
            <a:r>
              <a:rPr lang="en-US" sz="2400" b="1" i="0" u="sng" strike="noStrike" cap="none" dirty="0">
                <a:solidFill>
                  <a:srgbClr val="FFC000"/>
                </a:solidFill>
                <a:latin typeface="Times New Roman"/>
                <a:ea typeface="Times New Roman"/>
                <a:cs typeface="Times New Roman"/>
                <a:sym typeface="Times New Roman"/>
              </a:rPr>
              <a:t>HARDWARE </a:t>
            </a:r>
            <a:r>
              <a:rPr lang="en-US" sz="2400" b="1" i="0" u="sng" strike="noStrike" cap="none" dirty="0" smtClean="0">
                <a:solidFill>
                  <a:srgbClr val="FFC000"/>
                </a:solidFill>
                <a:latin typeface="Times New Roman"/>
                <a:ea typeface="Times New Roman"/>
                <a:cs typeface="Times New Roman"/>
                <a:sym typeface="Times New Roman"/>
              </a:rPr>
              <a:t>ENVIRONMENT:</a:t>
            </a:r>
            <a:endParaRPr b="1" u="sng" dirty="0">
              <a:solidFill>
                <a:srgbClr val="FFC000"/>
              </a:solidFill>
            </a:endParaRPr>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Hard Disk		:	500GB and Above</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RAM	</a:t>
            </a:r>
            <a:r>
              <a:rPr lang="en-US" sz="2000" dirty="0">
                <a:solidFill>
                  <a:schemeClr val="tx1"/>
                </a:solidFill>
                <a:latin typeface="Times New Roman"/>
                <a:ea typeface="Times New Roman"/>
                <a:cs typeface="Times New Roman"/>
                <a:sym typeface="Times New Roman"/>
              </a:rPr>
              <a:t>               </a:t>
            </a:r>
            <a:r>
              <a:rPr lang="en-US" sz="2000" b="0" i="0" u="none" strike="noStrike" cap="none" dirty="0">
                <a:solidFill>
                  <a:schemeClr val="tx1"/>
                </a:solidFill>
                <a:latin typeface="Times New Roman"/>
                <a:ea typeface="Times New Roman"/>
                <a:cs typeface="Times New Roman"/>
                <a:sym typeface="Times New Roman"/>
              </a:rPr>
              <a:t>: 	4GB and Above</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Processor	</a:t>
            </a:r>
            <a:r>
              <a:rPr lang="en-US" sz="2000" dirty="0">
                <a:solidFill>
                  <a:schemeClr val="tx1"/>
                </a:solidFill>
                <a:latin typeface="Times New Roman"/>
                <a:ea typeface="Times New Roman"/>
                <a:cs typeface="Times New Roman"/>
                <a:sym typeface="Times New Roman"/>
              </a:rPr>
              <a:t>              </a:t>
            </a:r>
            <a:r>
              <a:rPr lang="en-US" sz="2000" b="0" i="0" u="none" strike="noStrike" cap="none" dirty="0">
                <a:solidFill>
                  <a:schemeClr val="tx1"/>
                </a:solidFill>
                <a:latin typeface="Times New Roman"/>
                <a:ea typeface="Times New Roman"/>
                <a:cs typeface="Times New Roman"/>
                <a:sym typeface="Times New Roman"/>
              </a:rPr>
              <a:t> :	I3 and Above</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 Webcam - 2</a:t>
            </a:r>
            <a:endParaRPr sz="2000" b="0" i="0" u="none" strike="noStrike" cap="none" dirty="0">
              <a:solidFill>
                <a:schemeClr val="tx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Clr>
                <a:schemeClr val="accent1"/>
              </a:buClr>
              <a:buSzPts val="2000"/>
              <a:buFont typeface="Noto Sans Symbols"/>
              <a:buChar char="🠶"/>
            </a:pPr>
            <a:r>
              <a:rPr lang="en-US" sz="2000" b="0" i="0" u="none" strike="noStrike" cap="none" dirty="0">
                <a:solidFill>
                  <a:schemeClr val="tx1"/>
                </a:solidFill>
                <a:latin typeface="Times New Roman"/>
                <a:ea typeface="Times New Roman"/>
                <a:cs typeface="Times New Roman"/>
                <a:sym typeface="Times New Roman"/>
              </a:rPr>
              <a:t>Arduino UNO, Gesture Sensors, relay circuit board</a:t>
            </a:r>
            <a:r>
              <a:rPr lang="en-US" sz="2000" b="1" i="0" u="none" strike="noStrike" cap="none" dirty="0">
                <a:solidFill>
                  <a:schemeClr val="tx1"/>
                </a:solidFill>
                <a:latin typeface="Times New Roman"/>
                <a:ea typeface="Times New Roman"/>
                <a:cs typeface="Times New Roman"/>
                <a:sym typeface="Times New Roman"/>
              </a:rPr>
              <a:t> </a:t>
            </a:r>
            <a:endParaRPr sz="2000" b="0" i="0" u="none" strike="noStrike" cap="none" dirty="0">
              <a:solidFill>
                <a:schemeClr val="tx1"/>
              </a:solidFill>
              <a:latin typeface="Times New Roman"/>
              <a:ea typeface="Times New Roman"/>
              <a:cs typeface="Times New Roman"/>
              <a:sym typeface="Times New Roman"/>
            </a:endParaRPr>
          </a:p>
          <a:p>
            <a:pPr marL="0" marR="0" lvl="0" indent="0" algn="l" rtl="0">
              <a:lnSpc>
                <a:spcPct val="100000"/>
              </a:lnSpc>
              <a:spcBef>
                <a:spcPts val="1000"/>
              </a:spcBef>
              <a:spcAft>
                <a:spcPts val="0"/>
              </a:spcAft>
              <a:buClr>
                <a:schemeClr val="accent1"/>
              </a:buClr>
              <a:buSzPts val="2000"/>
              <a:buFont typeface="Noto Sans Symbols"/>
              <a:buNone/>
            </a:pPr>
            <a:endParaRPr sz="20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Whitmore template">
  <a:themeElements>
    <a:clrScheme name="Custom 1">
      <a:dk1>
        <a:sysClr val="windowText" lastClr="000000"/>
      </a:dk1>
      <a:lt1>
        <a:sysClr val="window" lastClr="FFFFFF"/>
      </a:lt1>
      <a:dk2>
        <a:srgbClr val="00194F"/>
      </a:dk2>
      <a:lt2>
        <a:srgbClr val="FFC000"/>
      </a:lt2>
      <a:accent1>
        <a:srgbClr val="FF388C"/>
      </a:accent1>
      <a:accent2>
        <a:srgbClr val="0070C0"/>
      </a:accent2>
      <a:accent3>
        <a:srgbClr val="9C007F"/>
      </a:accent3>
      <a:accent4>
        <a:srgbClr val="68007F"/>
      </a:accent4>
      <a:accent5>
        <a:srgbClr val="005BD3"/>
      </a:accent5>
      <a:accent6>
        <a:srgbClr val="00349E"/>
      </a:accent6>
      <a:hlink>
        <a:srgbClr val="17BBFD"/>
      </a:hlink>
      <a:folHlink>
        <a:srgbClr val="3434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231</TotalTime>
  <Words>1822</Words>
  <Application>Microsoft Office PowerPoint</Application>
  <PresentationFormat>Custom</PresentationFormat>
  <Paragraphs>237</Paragraphs>
  <Slides>32</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Times New Roman</vt:lpstr>
      <vt:lpstr>Oxygen Light</vt:lpstr>
      <vt:lpstr>Noto Sans Symbols</vt:lpstr>
      <vt:lpstr>Century Gothic</vt:lpstr>
      <vt:lpstr>Zilla Slab SemiBold</vt:lpstr>
      <vt:lpstr>Gill Sans</vt:lpstr>
      <vt:lpstr>Wingdings</vt:lpstr>
      <vt:lpstr>Calibri</vt:lpstr>
      <vt:lpstr>Oxygen</vt:lpstr>
      <vt:lpstr>Whitmore template</vt:lpstr>
      <vt:lpstr>VOICE BASED INTELLIGENT VIRTUAL ASSISTANCE FOR WINDOWS</vt:lpstr>
      <vt:lpstr>ABSTRACT</vt:lpstr>
      <vt:lpstr>LITERATURE SURVEY:</vt:lpstr>
      <vt:lpstr>LITERATURE SURVEY(CONTD..):</vt:lpstr>
      <vt:lpstr>LITERATURE SURVEY(CONTD..):</vt:lpstr>
      <vt:lpstr>LITERATURE SURVEY(CONTD..):</vt:lpstr>
      <vt:lpstr>LITERATURE SURVEY(CONTD..):</vt:lpstr>
      <vt:lpstr>PROBLEM STATEMENT </vt:lpstr>
      <vt:lpstr>TECHNOLOGY STACK:</vt:lpstr>
      <vt:lpstr>TECHNOLOGY STACK (CONTD..): </vt:lpstr>
      <vt:lpstr>SYSTEM ARCHITECTURE</vt:lpstr>
      <vt:lpstr>USE CASE DIAGRAM</vt:lpstr>
      <vt:lpstr>STATE DIAGRAM</vt:lpstr>
      <vt:lpstr>COLLABORATION DIAGRAM</vt:lpstr>
      <vt:lpstr>ACTIVITY DIAGRAM</vt:lpstr>
      <vt:lpstr>SEQUENCE DIAGRAM</vt:lpstr>
      <vt:lpstr>MODULE DESCRIPTION</vt:lpstr>
      <vt:lpstr>MODULE 1: SPEECH TO TEXT MODULE</vt:lpstr>
      <vt:lpstr>MODULE 2 : COMMAND EXECUTION  </vt:lpstr>
      <vt:lpstr>  MODULE 3:TEXT TO SPEECH </vt:lpstr>
      <vt:lpstr>  TESTING </vt:lpstr>
      <vt:lpstr>  TESTING (contd:) </vt:lpstr>
      <vt:lpstr>PEFORMANCE ANALYSIS</vt:lpstr>
      <vt:lpstr>SCREENSHOTS   </vt:lpstr>
      <vt:lpstr>Slide 25</vt:lpstr>
      <vt:lpstr>Slide 26</vt:lpstr>
      <vt:lpstr>Slide 27</vt:lpstr>
      <vt:lpstr>Slide 28</vt:lpstr>
      <vt:lpstr>CONCLUSION</vt:lpstr>
      <vt:lpstr> REFERENCES</vt:lpstr>
      <vt:lpstr>REFERENCES(CONTD..)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INTELLIGENT VIRTUAL ASSISTANCE FOR WINDOWS</dc:title>
  <dc:creator>919677573618</dc:creator>
  <cp:lastModifiedBy>user</cp:lastModifiedBy>
  <cp:revision>30</cp:revision>
  <dcterms:created xsi:type="dcterms:W3CDTF">2020-05-27T09:22:30Z</dcterms:created>
  <dcterms:modified xsi:type="dcterms:W3CDTF">2021-08-05T07:47:57Z</dcterms:modified>
</cp:coreProperties>
</file>