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3"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5" r:id="rId26"/>
    <p:sldId id="286" r:id="rId27"/>
    <p:sldId id="287" r:id="rId28"/>
    <p:sldId id="288" r:id="rId29"/>
    <p:sldId id="282" r:id="rId30"/>
    <p:sldId id="283" r:id="rId31"/>
    <p:sldId id="284" r:id="rId32"/>
    <p:sldId id="289" r:id="rId33"/>
  </p:sldIdLst>
  <p:sldSz cx="12192000" cy="6858000"/>
  <p:notesSz cx="6858000" cy="9144000"/>
  <p:embeddedFontLst>
    <p:embeddedFont>
      <p:font typeface="Tw Cen MT" pitchFamily="34" charset="0"/>
      <p:regular r:id="rId35"/>
      <p:bold r:id="rId36"/>
      <p:italic r:id="rId37"/>
      <p:boldItalic r:id="rId38"/>
    </p:embeddedFont>
    <p:embeddedFont>
      <p:font typeface="Century Gothic" pitchFamily="34" charset="0"/>
      <p:regular r:id="rId39"/>
      <p:bold r:id="rId40"/>
      <p:italic r:id="rId41"/>
      <p:boldItalic r:id="rId42"/>
    </p:embeddedFont>
    <p:embeddedFont>
      <p:font typeface="Gill Sans" charset="0"/>
      <p:regular r:id="rId43"/>
      <p:bold r:id="rId44"/>
    </p:embeddedFont>
    <p:embeddedFont>
      <p:font typeface="Calibri" pitchFamily="34" charset="0"/>
      <p:regular r:id="rId45"/>
      <p:bold r:id="rId46"/>
      <p:italic r:id="rId47"/>
      <p:boldItalic r:id="rId4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jT7iq155sRMt17C+5cmBc3XEch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B1281EB-71DB-44E7-8D22-68A053AAF460}">
  <a:tblStyle styleId="{AB1281EB-71DB-44E7-8D22-68A053AAF460}"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20" y="-17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43206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5459377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2547117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10788817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240596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01496377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3985100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004343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93145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172792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68267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62912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618754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339535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57030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69417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165697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406305557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title"/>
          </p:nvPr>
        </p:nvSpPr>
        <p:spPr>
          <a:xfrm>
            <a:off x="913775" y="352703"/>
            <a:ext cx="10364451" cy="1596177"/>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rgbClr val="262626"/>
              </a:buClr>
              <a:buSzPts val="3200"/>
              <a:buFont typeface="Times New Roman"/>
              <a:buNone/>
            </a:pPr>
            <a:r>
              <a:rPr lang="en-US" sz="3200" b="1" i="0" u="none" strike="noStrike" cap="none" dirty="0">
                <a:solidFill>
                  <a:srgbClr val="001A4F"/>
                </a:solidFill>
                <a:latin typeface="Times New Roman"/>
                <a:ea typeface="Times New Roman"/>
                <a:cs typeface="Times New Roman"/>
                <a:sym typeface="Times New Roman"/>
              </a:rPr>
              <a:t>VOICE BASED INTELLIGENT VIRTUAL</a:t>
            </a:r>
            <a:br>
              <a:rPr lang="en-US" sz="3200" b="1" i="0" u="none" strike="noStrike" cap="none" dirty="0">
                <a:solidFill>
                  <a:srgbClr val="001A4F"/>
                </a:solidFill>
                <a:latin typeface="Times New Roman"/>
                <a:ea typeface="Times New Roman"/>
                <a:cs typeface="Times New Roman"/>
                <a:sym typeface="Times New Roman"/>
              </a:rPr>
            </a:br>
            <a:r>
              <a:rPr lang="en-US" sz="3200" b="1" i="0" u="none" strike="noStrike" cap="none" dirty="0">
                <a:solidFill>
                  <a:srgbClr val="001A4F"/>
                </a:solidFill>
                <a:latin typeface="Times New Roman"/>
                <a:ea typeface="Times New Roman"/>
                <a:cs typeface="Times New Roman"/>
                <a:sym typeface="Times New Roman"/>
              </a:rPr>
              <a:t>ASSISTANCE FOR WINDOWS</a:t>
            </a:r>
            <a:endParaRPr sz="3200" b="1" i="0" u="none" strike="noStrike" cap="none" dirty="0">
              <a:solidFill>
                <a:srgbClr val="001A4F"/>
              </a:solidFill>
              <a:latin typeface="Times New Roman"/>
              <a:ea typeface="Times New Roman"/>
              <a:cs typeface="Times New Roman"/>
              <a:sym typeface="Times New Roman"/>
            </a:endParaRPr>
          </a:p>
        </p:txBody>
      </p:sp>
      <p:sp>
        <p:nvSpPr>
          <p:cNvPr id="105" name="Google Shape;105;p1"/>
          <p:cNvSpPr txBox="1">
            <a:spLocks noGrp="1"/>
          </p:cNvSpPr>
          <p:nvPr>
            <p:ph sz="quarter" idx="13"/>
          </p:nvPr>
        </p:nvSpPr>
        <p:spPr>
          <a:xfrm>
            <a:off x="1536254" y="1912443"/>
            <a:ext cx="4982836" cy="377762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1800"/>
              <a:buFont typeface="Noto Sans Symbols"/>
              <a:buNone/>
            </a:pPr>
            <a:endParaRPr sz="1800" b="0" i="0" u="none" strike="noStrike" cap="none" dirty="0">
              <a:solidFill>
                <a:schemeClr val="dk1"/>
              </a:solidFill>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accent1"/>
              </a:buClr>
              <a:buSzPts val="1800"/>
              <a:buFont typeface="Noto Sans Symbols"/>
              <a:buNone/>
            </a:pPr>
            <a:endParaRPr sz="1800" b="0" i="0" u="none" strike="noStrike" cap="none" dirty="0">
              <a:solidFill>
                <a:schemeClr val="dk1"/>
              </a:solidFill>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accent1"/>
              </a:buClr>
              <a:buSzPts val="1800"/>
              <a:buFont typeface="Noto Sans Symbols"/>
              <a:buNone/>
            </a:pPr>
            <a:r>
              <a:rPr lang="en-US" sz="1800" b="1" i="0" u="none" strike="noStrike" cap="none" dirty="0">
                <a:solidFill>
                  <a:srgbClr val="001A4F"/>
                </a:solidFill>
                <a:latin typeface="Times New Roman"/>
                <a:ea typeface="Times New Roman"/>
                <a:cs typeface="Times New Roman"/>
                <a:sym typeface="Times New Roman"/>
              </a:rPr>
              <a:t>TEAM MEMBERS:</a:t>
            </a:r>
            <a:endParaRPr sz="1800" b="1" i="0" u="none" strike="noStrike" cap="none" dirty="0">
              <a:solidFill>
                <a:srgbClr val="001A4F"/>
              </a:solidFill>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accent1"/>
              </a:buClr>
              <a:buSzPts val="2000"/>
              <a:buFont typeface="Noto Sans Symbols"/>
              <a:buNone/>
            </a:pPr>
            <a:r>
              <a:rPr lang="en-US" sz="2000" b="0" i="0" u="none" strike="noStrike" cap="none" dirty="0">
                <a:solidFill>
                  <a:srgbClr val="262626"/>
                </a:solidFill>
                <a:latin typeface="Times New Roman"/>
                <a:ea typeface="Times New Roman"/>
                <a:cs typeface="Times New Roman"/>
                <a:sym typeface="Times New Roman"/>
              </a:rPr>
              <a:t>MALA.M                       </a:t>
            </a:r>
            <a:r>
              <a:rPr lang="en-US" sz="2000" b="0" i="0" u="none" strike="noStrike" cap="none" dirty="0" smtClean="0">
                <a:solidFill>
                  <a:srgbClr val="262626"/>
                </a:solidFill>
                <a:latin typeface="Times New Roman"/>
                <a:ea typeface="Times New Roman"/>
                <a:cs typeface="Times New Roman"/>
                <a:sym typeface="Times New Roman"/>
              </a:rPr>
              <a:t>-  211417104140                                      </a:t>
            </a:r>
            <a:endParaRPr b="1" dirty="0">
              <a:solidFill>
                <a:srgbClr val="262626"/>
              </a:solidFill>
            </a:endParaRPr>
          </a:p>
          <a:p>
            <a:pPr marL="0" lvl="0" indent="0" algn="l" rtl="0">
              <a:lnSpc>
                <a:spcPct val="100000"/>
              </a:lnSpc>
              <a:spcBef>
                <a:spcPts val="1000"/>
              </a:spcBef>
              <a:spcAft>
                <a:spcPts val="0"/>
              </a:spcAft>
              <a:buClr>
                <a:schemeClr val="accent1"/>
              </a:buClr>
              <a:buSzPts val="2000"/>
              <a:buFont typeface="Noto Sans Symbols"/>
              <a:buNone/>
            </a:pPr>
            <a:r>
              <a:rPr lang="en-US" sz="2000" b="0" i="0" u="none" strike="noStrike" cap="none" dirty="0">
                <a:solidFill>
                  <a:srgbClr val="262626"/>
                </a:solidFill>
                <a:latin typeface="Times New Roman"/>
                <a:ea typeface="Times New Roman"/>
                <a:cs typeface="Times New Roman"/>
                <a:sym typeface="Times New Roman"/>
              </a:rPr>
              <a:t>BHUVANESHWARI.S  - 211417104313                     </a:t>
            </a:r>
            <a:endParaRPr sz="2000" b="0" i="0" u="none" strike="noStrike" cap="none" dirty="0">
              <a:solidFill>
                <a:srgbClr val="262626"/>
              </a:solidFill>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accent1"/>
              </a:buClr>
              <a:buSzPts val="2000"/>
              <a:buFont typeface="Noto Sans Symbols"/>
              <a:buNone/>
            </a:pPr>
            <a:r>
              <a:rPr lang="en-US" sz="2000" b="0" i="0" u="none" strike="noStrike" cap="none" dirty="0">
                <a:solidFill>
                  <a:srgbClr val="262626"/>
                </a:solidFill>
                <a:latin typeface="Times New Roman"/>
                <a:ea typeface="Times New Roman"/>
                <a:cs typeface="Times New Roman"/>
                <a:sym typeface="Times New Roman"/>
              </a:rPr>
              <a:t>SELVA SHANKARI.S   - 211416104</a:t>
            </a:r>
            <a:r>
              <a:rPr lang="en-US" sz="2000" dirty="0">
                <a:solidFill>
                  <a:srgbClr val="262626"/>
                </a:solidFill>
                <a:latin typeface="Times New Roman"/>
                <a:ea typeface="Times New Roman"/>
                <a:cs typeface="Times New Roman"/>
                <a:sym typeface="Times New Roman"/>
              </a:rPr>
              <a:t>329</a:t>
            </a:r>
            <a:r>
              <a:rPr lang="en-US" sz="2000" b="0" i="0" u="none" strike="noStrike" cap="none" dirty="0">
                <a:solidFill>
                  <a:srgbClr val="262626"/>
                </a:solidFill>
                <a:latin typeface="Times New Roman"/>
                <a:ea typeface="Times New Roman"/>
                <a:cs typeface="Times New Roman"/>
                <a:sym typeface="Times New Roman"/>
              </a:rPr>
              <a:t>                        </a:t>
            </a:r>
            <a:endParaRPr dirty="0">
              <a:solidFill>
                <a:srgbClr val="262626"/>
              </a:solidFill>
            </a:endParaRPr>
          </a:p>
          <a:p>
            <a:pPr marL="0" lvl="0" indent="0" algn="l" rtl="0">
              <a:lnSpc>
                <a:spcPct val="100000"/>
              </a:lnSpc>
              <a:spcBef>
                <a:spcPts val="1000"/>
              </a:spcBef>
              <a:spcAft>
                <a:spcPts val="0"/>
              </a:spcAft>
              <a:buClr>
                <a:schemeClr val="accent1"/>
              </a:buClr>
              <a:buSzPts val="2000"/>
              <a:buFont typeface="Noto Sans Symbols"/>
              <a:buNone/>
            </a:pPr>
            <a:r>
              <a:rPr lang="en-US" sz="2000" b="0" i="0" u="none" strike="noStrike" cap="none" dirty="0">
                <a:solidFill>
                  <a:srgbClr val="262626"/>
                </a:solidFill>
                <a:latin typeface="Times New Roman"/>
                <a:ea typeface="Times New Roman"/>
                <a:cs typeface="Times New Roman"/>
                <a:sym typeface="Times New Roman"/>
              </a:rPr>
              <a:t>                                                                                               </a:t>
            </a:r>
            <a:endParaRPr sz="2000" b="0" i="0" u="none" strike="noStrike" cap="none" dirty="0">
              <a:solidFill>
                <a:srgbClr val="262626"/>
              </a:solidFill>
              <a:latin typeface="Times New Roman"/>
              <a:ea typeface="Times New Roman"/>
              <a:cs typeface="Times New Roman"/>
              <a:sym typeface="Times New Roman"/>
            </a:endParaRPr>
          </a:p>
        </p:txBody>
      </p:sp>
      <p:sp>
        <p:nvSpPr>
          <p:cNvPr id="106" name="Google Shape;106;p1"/>
          <p:cNvSpPr txBox="1">
            <a:spLocks noGrp="1"/>
          </p:cNvSpPr>
          <p:nvPr>
            <p:ph sz="quarter" idx="14"/>
          </p:nvPr>
        </p:nvSpPr>
        <p:spPr>
          <a:xfrm>
            <a:off x="6801900" y="2564588"/>
            <a:ext cx="4313864" cy="3777622"/>
          </a:xfrm>
          <a:prstGeom prst="rect">
            <a:avLst/>
          </a:prstGeom>
          <a:noFill/>
          <a:ln>
            <a:noFill/>
          </a:ln>
        </p:spPr>
        <p:txBody>
          <a:bodyPr spcFirstLastPara="1" wrap="square" lIns="91425" tIns="45700" rIns="91425" bIns="45700" anchor="t" anchorCtr="0">
            <a:normAutofit/>
          </a:bodyPr>
          <a:lstStyle/>
          <a:p>
            <a:pPr marL="365760" lvl="0" indent="-283464" algn="ctr" rtl="0">
              <a:lnSpc>
                <a:spcPct val="100000"/>
              </a:lnSpc>
              <a:spcBef>
                <a:spcPts val="0"/>
              </a:spcBef>
              <a:spcAft>
                <a:spcPts val="0"/>
              </a:spcAft>
              <a:buSzPts val="1600"/>
              <a:buNone/>
            </a:pPr>
            <a:r>
              <a:rPr lang="en-US" sz="2000" b="1" dirty="0">
                <a:solidFill>
                  <a:srgbClr val="001A4F"/>
                </a:solidFill>
                <a:latin typeface="Times New Roman"/>
                <a:ea typeface="Times New Roman"/>
                <a:cs typeface="Times New Roman"/>
                <a:sym typeface="Times New Roman"/>
              </a:rPr>
              <a:t>GUIDED BY</a:t>
            </a:r>
            <a:endParaRPr dirty="0"/>
          </a:p>
          <a:p>
            <a:pPr marL="365760" lvl="0" indent="-283464" algn="ctr" rtl="0">
              <a:lnSpc>
                <a:spcPct val="100000"/>
              </a:lnSpc>
              <a:spcBef>
                <a:spcPts val="600"/>
              </a:spcBef>
              <a:spcAft>
                <a:spcPts val="0"/>
              </a:spcAft>
              <a:buSzPts val="1600"/>
              <a:buNone/>
            </a:pPr>
            <a:r>
              <a:rPr lang="en-US" sz="2000" dirty="0">
                <a:solidFill>
                  <a:srgbClr val="262626"/>
                </a:solidFill>
                <a:latin typeface="Times New Roman"/>
                <a:ea typeface="Times New Roman"/>
                <a:cs typeface="Times New Roman"/>
                <a:sym typeface="Times New Roman"/>
              </a:rPr>
              <a:t>Mrs. SANGEETHA </a:t>
            </a:r>
            <a:r>
              <a:rPr lang="en-US" sz="2000" dirty="0" smtClean="0">
                <a:solidFill>
                  <a:srgbClr val="262626"/>
                </a:solidFill>
                <a:latin typeface="Times New Roman"/>
                <a:ea typeface="Times New Roman"/>
                <a:cs typeface="Times New Roman"/>
                <a:sym typeface="Times New Roman"/>
              </a:rPr>
              <a:t>KRISHNAN</a:t>
            </a:r>
            <a:endParaRPr dirty="0"/>
          </a:p>
          <a:p>
            <a:pPr marL="0" lvl="0" indent="0" algn="ctr" rtl="0">
              <a:lnSpc>
                <a:spcPct val="100000"/>
              </a:lnSpc>
              <a:spcBef>
                <a:spcPts val="600"/>
              </a:spcBef>
              <a:spcAft>
                <a:spcPts val="0"/>
              </a:spcAft>
              <a:buSzPts val="2000"/>
              <a:buNone/>
            </a:pPr>
            <a:r>
              <a:rPr lang="en-US" sz="2000" dirty="0" smtClean="0">
                <a:solidFill>
                  <a:srgbClr val="262626"/>
                </a:solidFill>
                <a:latin typeface="Times New Roman"/>
                <a:ea typeface="Times New Roman"/>
                <a:cs typeface="Times New Roman"/>
                <a:sym typeface="Times New Roman"/>
              </a:rPr>
              <a:t>ASSISTANT </a:t>
            </a:r>
            <a:r>
              <a:rPr lang="en-US" sz="2000" dirty="0">
                <a:solidFill>
                  <a:srgbClr val="262626"/>
                </a:solidFill>
                <a:latin typeface="Times New Roman"/>
                <a:ea typeface="Times New Roman"/>
                <a:cs typeface="Times New Roman"/>
                <a:sym typeface="Times New Roman"/>
              </a:rPr>
              <a:t>PROFESSOR</a:t>
            </a:r>
            <a:endParaRPr dirty="0"/>
          </a:p>
          <a:p>
            <a:pPr marL="0" lvl="0" indent="0" algn="ctr" rtl="0">
              <a:lnSpc>
                <a:spcPct val="100000"/>
              </a:lnSpc>
              <a:spcBef>
                <a:spcPts val="600"/>
              </a:spcBef>
              <a:spcAft>
                <a:spcPts val="0"/>
              </a:spcAft>
              <a:buSzPts val="2000"/>
              <a:buNone/>
            </a:pPr>
            <a:r>
              <a:rPr lang="en-US" sz="2000" dirty="0">
                <a:solidFill>
                  <a:srgbClr val="262626"/>
                </a:solidFill>
                <a:latin typeface="Times New Roman"/>
                <a:ea typeface="Times New Roman"/>
                <a:cs typeface="Times New Roman"/>
                <a:sym typeface="Times New Roman"/>
              </a:rPr>
              <a:t>DEPARTMENT OF CSE</a:t>
            </a:r>
            <a:endParaRPr sz="2000" dirty="0">
              <a:solidFill>
                <a:srgbClr val="262626"/>
              </a:solidFill>
            </a:endParaRPr>
          </a:p>
          <a:p>
            <a:pPr marL="0" lvl="0" indent="0" algn="ctr" rtl="0">
              <a:lnSpc>
                <a:spcPct val="100000"/>
              </a:lnSpc>
              <a:spcBef>
                <a:spcPts val="600"/>
              </a:spcBef>
              <a:spcAft>
                <a:spcPts val="0"/>
              </a:spcAft>
              <a:buSzPts val="2000"/>
              <a:buNone/>
            </a:pPr>
            <a:r>
              <a:rPr lang="en-US" dirty="0">
                <a:solidFill>
                  <a:srgbClr val="262626"/>
                </a:solidFill>
                <a:latin typeface="Times New Roman"/>
                <a:ea typeface="Times New Roman"/>
                <a:cs typeface="Times New Roman"/>
                <a:sym typeface="Times New Roman"/>
              </a:rPr>
              <a:t>                                                                                         </a:t>
            </a:r>
            <a:endParaRPr dirty="0"/>
          </a:p>
          <a:p>
            <a:pPr marL="365760" lvl="0" indent="-141223" algn="l" rtl="0">
              <a:lnSpc>
                <a:spcPct val="100000"/>
              </a:lnSpc>
              <a:spcBef>
                <a:spcPts val="600"/>
              </a:spcBef>
              <a:spcAft>
                <a:spcPts val="0"/>
              </a:spcAft>
              <a:buSzPts val="2240"/>
              <a:buNone/>
            </a:pPr>
            <a:endParaRPr dirty="0">
              <a:solidFill>
                <a:srgbClr val="262626"/>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4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145A"/>
              </a:buClr>
              <a:buSzPts val="2800"/>
              <a:buFont typeface="Times New Roman"/>
              <a:buNone/>
            </a:pPr>
            <a:r>
              <a:rPr lang="en-US" sz="2800" dirty="0">
                <a:latin typeface="Times New Roman"/>
                <a:ea typeface="Times New Roman"/>
                <a:cs typeface="Times New Roman"/>
                <a:sym typeface="Times New Roman"/>
              </a:rPr>
              <a:t>TECHNOLOGY </a:t>
            </a:r>
            <a:r>
              <a:rPr lang="en-US" sz="2800" dirty="0" smtClean="0">
                <a:latin typeface="Times New Roman"/>
                <a:ea typeface="Times New Roman"/>
                <a:cs typeface="Times New Roman"/>
                <a:sym typeface="Times New Roman"/>
              </a:rPr>
              <a:t>STACK (CONTD..):</a:t>
            </a:r>
            <a:br>
              <a:rPr lang="en-US" sz="2800" dirty="0" smtClean="0">
                <a:latin typeface="Times New Roman"/>
                <a:ea typeface="Times New Roman"/>
                <a:cs typeface="Times New Roman"/>
                <a:sym typeface="Times New Roman"/>
              </a:rPr>
            </a:br>
            <a:endParaRPr sz="2800" dirty="0"/>
          </a:p>
        </p:txBody>
      </p:sp>
      <p:sp>
        <p:nvSpPr>
          <p:cNvPr id="161" name="Google Shape;161;p41"/>
          <p:cNvSpPr txBox="1">
            <a:spLocks noGrp="1"/>
          </p:cNvSpPr>
          <p:nvPr>
            <p:ph sz="quarter" idx="13"/>
          </p:nvPr>
        </p:nvSpPr>
        <p:spPr>
          <a:xfrm>
            <a:off x="1425696" y="1770347"/>
            <a:ext cx="8915400" cy="377762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00"/>
              <a:buFont typeface="Noto Sans Symbols"/>
              <a:buNone/>
            </a:pPr>
            <a:r>
              <a:rPr lang="en-US" sz="2000" b="1" dirty="0">
                <a:latin typeface="Times New Roman"/>
                <a:ea typeface="Times New Roman"/>
                <a:cs typeface="Times New Roman"/>
                <a:sym typeface="Times New Roman"/>
              </a:rPr>
              <a:t>PYTHON</a:t>
            </a:r>
            <a:endParaRPr dirty="0"/>
          </a:p>
          <a:p>
            <a:pPr marL="0" lvl="0" indent="0" algn="l" rtl="0">
              <a:lnSpc>
                <a:spcPct val="100000"/>
              </a:lnSpc>
              <a:spcBef>
                <a:spcPts val="600"/>
              </a:spcBef>
              <a:spcAft>
                <a:spcPts val="0"/>
              </a:spcAft>
              <a:buSzPts val="2560"/>
              <a:buFont typeface="Noto Sans Symbols"/>
              <a:buNone/>
            </a:pPr>
            <a:endParaRPr b="1" dirty="0">
              <a:latin typeface="Times New Roman"/>
              <a:ea typeface="Times New Roman"/>
              <a:cs typeface="Times New Roman"/>
              <a:sym typeface="Times New Roman"/>
            </a:endParaRPr>
          </a:p>
          <a:p>
            <a:pPr marL="0" lvl="0" indent="0" algn="l" rtl="0">
              <a:lnSpc>
                <a:spcPct val="100000"/>
              </a:lnSpc>
              <a:spcBef>
                <a:spcPts val="600"/>
              </a:spcBef>
              <a:spcAft>
                <a:spcPts val="0"/>
              </a:spcAft>
              <a:buSzPts val="1600"/>
              <a:buFont typeface="Noto Sans Symbols"/>
              <a:buNone/>
            </a:pPr>
            <a:r>
              <a:rPr lang="en-US" sz="2000" dirty="0">
                <a:latin typeface="Times New Roman"/>
                <a:ea typeface="Times New Roman"/>
                <a:cs typeface="Times New Roman"/>
                <a:sym typeface="Times New Roman"/>
              </a:rPr>
              <a:t>Python packages</a:t>
            </a:r>
            <a:endParaRPr dirty="0"/>
          </a:p>
          <a:p>
            <a:pPr marL="365760" lvl="0" indent="-283464" algn="l" rtl="0">
              <a:lnSpc>
                <a:spcPct val="100000"/>
              </a:lnSpc>
              <a:spcBef>
                <a:spcPts val="600"/>
              </a:spcBef>
              <a:spcAft>
                <a:spcPts val="0"/>
              </a:spcAft>
              <a:buSzPts val="1600"/>
              <a:buChar char="⚫"/>
            </a:pPr>
            <a:r>
              <a:rPr lang="en-US" sz="2000" dirty="0" err="1">
                <a:latin typeface="Times New Roman"/>
                <a:ea typeface="Times New Roman"/>
                <a:cs typeface="Times New Roman"/>
                <a:sym typeface="Times New Roman"/>
              </a:rPr>
              <a:t>PySimple</a:t>
            </a:r>
            <a:r>
              <a:rPr lang="en-US" sz="2000" dirty="0">
                <a:latin typeface="Times New Roman"/>
                <a:ea typeface="Times New Roman"/>
                <a:cs typeface="Times New Roman"/>
                <a:sym typeface="Times New Roman"/>
              </a:rPr>
              <a:t> GUI</a:t>
            </a:r>
            <a:endParaRPr dirty="0"/>
          </a:p>
          <a:p>
            <a:pPr marL="365760" lvl="0" indent="-283464" algn="l" rtl="0">
              <a:lnSpc>
                <a:spcPct val="100000"/>
              </a:lnSpc>
              <a:spcBef>
                <a:spcPts val="600"/>
              </a:spcBef>
              <a:spcAft>
                <a:spcPts val="0"/>
              </a:spcAft>
              <a:buSzPts val="1600"/>
              <a:buChar char="⚫"/>
            </a:pPr>
            <a:r>
              <a:rPr lang="en-US" sz="2000" dirty="0">
                <a:latin typeface="Times New Roman"/>
                <a:ea typeface="Times New Roman"/>
                <a:cs typeface="Times New Roman"/>
                <a:sym typeface="Times New Roman"/>
              </a:rPr>
              <a:t>Pyttsx3</a:t>
            </a:r>
            <a:endParaRPr dirty="0"/>
          </a:p>
          <a:p>
            <a:pPr marL="365760" lvl="0" indent="-283464" algn="l" rtl="0">
              <a:lnSpc>
                <a:spcPct val="100000"/>
              </a:lnSpc>
              <a:spcBef>
                <a:spcPts val="600"/>
              </a:spcBef>
              <a:spcAft>
                <a:spcPts val="0"/>
              </a:spcAft>
              <a:buSzPts val="1600"/>
              <a:buChar char="⚫"/>
            </a:pPr>
            <a:r>
              <a:rPr lang="en-US" sz="2000" dirty="0" err="1">
                <a:latin typeface="Times New Roman"/>
                <a:ea typeface="Times New Roman"/>
                <a:cs typeface="Times New Roman"/>
                <a:sym typeface="Times New Roman"/>
              </a:rPr>
              <a:t>speechRecognition</a:t>
            </a:r>
            <a:endParaRPr sz="2000" dirty="0">
              <a:latin typeface="Times New Roman"/>
              <a:ea typeface="Times New Roman"/>
              <a:cs typeface="Times New Roman"/>
              <a:sym typeface="Times New Roman"/>
            </a:endParaRPr>
          </a:p>
          <a:p>
            <a:pPr marL="365760" lvl="0" indent="-283464" algn="l" rtl="0">
              <a:lnSpc>
                <a:spcPct val="100000"/>
              </a:lnSpc>
              <a:spcBef>
                <a:spcPts val="600"/>
              </a:spcBef>
              <a:spcAft>
                <a:spcPts val="0"/>
              </a:spcAft>
              <a:buSzPts val="1600"/>
              <a:buChar char="⚫"/>
            </a:pPr>
            <a:r>
              <a:rPr lang="en-US" sz="2000" dirty="0" err="1">
                <a:latin typeface="Times New Roman"/>
                <a:ea typeface="Times New Roman"/>
                <a:cs typeface="Times New Roman"/>
                <a:sym typeface="Times New Roman"/>
              </a:rPr>
              <a:t>PyAudio</a:t>
            </a:r>
            <a:endParaRPr sz="2000" dirty="0">
              <a:latin typeface="Times New Roman"/>
              <a:ea typeface="Times New Roman"/>
              <a:cs typeface="Times New Roman"/>
              <a:sym typeface="Times New Roman"/>
            </a:endParaRPr>
          </a:p>
          <a:p>
            <a:pPr marL="365760" lvl="0" indent="-283464" algn="l" rtl="0">
              <a:lnSpc>
                <a:spcPct val="100000"/>
              </a:lnSpc>
              <a:spcBef>
                <a:spcPts val="600"/>
              </a:spcBef>
              <a:spcAft>
                <a:spcPts val="0"/>
              </a:spcAft>
              <a:buSzPts val="1600"/>
              <a:buChar char="⚫"/>
            </a:pPr>
            <a:r>
              <a:rPr lang="en-US" sz="2000" dirty="0">
                <a:latin typeface="Times New Roman"/>
                <a:ea typeface="Times New Roman"/>
                <a:cs typeface="Times New Roman"/>
                <a:sym typeface="Times New Roman"/>
              </a:rPr>
              <a:t>requests</a:t>
            </a:r>
            <a:endParaRPr dirty="0"/>
          </a:p>
          <a:p>
            <a:pPr marL="365760" lvl="0" indent="-120903" algn="l" rtl="0">
              <a:lnSpc>
                <a:spcPct val="100000"/>
              </a:lnSpc>
              <a:spcBef>
                <a:spcPts val="600"/>
              </a:spcBef>
              <a:spcAft>
                <a:spcPts val="0"/>
              </a:spcAft>
              <a:buSzPts val="2560"/>
              <a:buNone/>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0"/>
          <p:cNvSpPr txBox="1">
            <a:spLocks noGrp="1"/>
          </p:cNvSpPr>
          <p:nvPr>
            <p:ph type="title"/>
          </p:nvPr>
        </p:nvSpPr>
        <p:spPr>
          <a:xfrm>
            <a:off x="1474789" y="670070"/>
            <a:ext cx="8912225" cy="50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400"/>
              <a:buFont typeface="Times New Roman"/>
              <a:buNone/>
            </a:pPr>
            <a:r>
              <a:rPr lang="en-US" sz="2800" i="0" u="none" strike="noStrike" cap="none" dirty="0">
                <a:solidFill>
                  <a:srgbClr val="001A4F"/>
                </a:solidFill>
                <a:latin typeface="Times New Roman"/>
                <a:ea typeface="Times New Roman"/>
                <a:cs typeface="Times New Roman"/>
                <a:sym typeface="Times New Roman"/>
              </a:rPr>
              <a:t>SYSTEM ARCHITECTURE</a:t>
            </a:r>
            <a:endParaRPr sz="2800" dirty="0">
              <a:solidFill>
                <a:srgbClr val="001A4F"/>
              </a:solidFill>
            </a:endParaRPr>
          </a:p>
        </p:txBody>
      </p:sp>
      <p:pic>
        <p:nvPicPr>
          <p:cNvPr id="167" name="Google Shape;167;p10"/>
          <p:cNvPicPr preferRelativeResize="0"/>
          <p:nvPr/>
        </p:nvPicPr>
        <p:blipFill rotWithShape="1">
          <a:blip r:embed="rId3">
            <a:alphaModFix/>
          </a:blip>
          <a:srcRect/>
          <a:stretch/>
        </p:blipFill>
        <p:spPr>
          <a:xfrm>
            <a:off x="1660467" y="1768359"/>
            <a:ext cx="8766175" cy="4068763"/>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1"/>
          <p:cNvSpPr txBox="1">
            <a:spLocks noGrp="1"/>
          </p:cNvSpPr>
          <p:nvPr>
            <p:ph type="title"/>
          </p:nvPr>
        </p:nvSpPr>
        <p:spPr>
          <a:xfrm>
            <a:off x="807642" y="390774"/>
            <a:ext cx="8911687" cy="48189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400"/>
              <a:buFont typeface="Times New Roman"/>
              <a:buNone/>
            </a:pPr>
            <a:r>
              <a:rPr lang="en-US" sz="2800" i="0" u="none" strike="noStrike" cap="none" dirty="0">
                <a:solidFill>
                  <a:srgbClr val="001A4F"/>
                </a:solidFill>
                <a:latin typeface="Times New Roman"/>
                <a:ea typeface="Times New Roman"/>
                <a:cs typeface="Times New Roman"/>
                <a:sym typeface="Times New Roman"/>
              </a:rPr>
              <a:t>USE CASE DIAGRAM</a:t>
            </a:r>
            <a:endParaRPr sz="2800" dirty="0">
              <a:solidFill>
                <a:srgbClr val="001A4F"/>
              </a:solidFill>
            </a:endParaRPr>
          </a:p>
        </p:txBody>
      </p:sp>
      <p:pic>
        <p:nvPicPr>
          <p:cNvPr id="173" name="Google Shape;173;p11"/>
          <p:cNvPicPr preferRelativeResize="0">
            <a:picLocks noGrp="1"/>
          </p:cNvPicPr>
          <p:nvPr>
            <p:ph sz="quarter" idx="13"/>
          </p:nvPr>
        </p:nvPicPr>
        <p:blipFill rotWithShape="1">
          <a:blip r:embed="rId3">
            <a:alphaModFix/>
          </a:blip>
          <a:stretch/>
        </p:blipFill>
        <p:spPr>
          <a:xfrm>
            <a:off x="1828800" y="1078175"/>
            <a:ext cx="8325134" cy="5450006"/>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2"/>
          <p:cNvSpPr txBox="1">
            <a:spLocks noGrp="1"/>
          </p:cNvSpPr>
          <p:nvPr>
            <p:ph type="title"/>
          </p:nvPr>
        </p:nvSpPr>
        <p:spPr>
          <a:xfrm>
            <a:off x="1285044" y="681540"/>
            <a:ext cx="8912225" cy="334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800"/>
              <a:buFont typeface="Times New Roman"/>
              <a:buNone/>
            </a:pPr>
            <a:r>
              <a:rPr lang="en-US" sz="2800" i="0" u="none" strike="noStrike" cap="none" dirty="0">
                <a:solidFill>
                  <a:srgbClr val="001A4F"/>
                </a:solidFill>
                <a:latin typeface="Times New Roman"/>
                <a:ea typeface="Times New Roman"/>
                <a:cs typeface="Times New Roman"/>
                <a:sym typeface="Times New Roman"/>
              </a:rPr>
              <a:t>STATE DIAGRAM</a:t>
            </a:r>
            <a:endParaRPr sz="2800" dirty="0">
              <a:solidFill>
                <a:srgbClr val="001A4F"/>
              </a:solidFill>
            </a:endParaRPr>
          </a:p>
        </p:txBody>
      </p:sp>
      <p:pic>
        <p:nvPicPr>
          <p:cNvPr id="179" name="Google Shape;179;p12"/>
          <p:cNvPicPr preferRelativeResize="0">
            <a:picLocks noGrp="1"/>
          </p:cNvPicPr>
          <p:nvPr>
            <p:ph sz="quarter" idx="13"/>
          </p:nvPr>
        </p:nvPicPr>
        <p:blipFill rotWithShape="1">
          <a:blip r:embed="rId3">
            <a:alphaModFix/>
          </a:blip>
          <a:stretch/>
        </p:blipFill>
        <p:spPr>
          <a:xfrm>
            <a:off x="1692324" y="1856095"/>
            <a:ext cx="8502554" cy="423080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3"/>
          <p:cNvSpPr txBox="1">
            <a:spLocks noGrp="1"/>
          </p:cNvSpPr>
          <p:nvPr>
            <p:ph type="title"/>
          </p:nvPr>
        </p:nvSpPr>
        <p:spPr>
          <a:xfrm>
            <a:off x="1084427" y="626841"/>
            <a:ext cx="9067800" cy="61912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Times New Roman"/>
              <a:buNone/>
            </a:pPr>
            <a:r>
              <a:rPr lang="en-US" sz="2800" i="0" u="none" strike="noStrike" cap="none" dirty="0">
                <a:solidFill>
                  <a:srgbClr val="001A4F"/>
                </a:solidFill>
                <a:latin typeface="Times New Roman"/>
                <a:ea typeface="Times New Roman"/>
                <a:cs typeface="Times New Roman"/>
                <a:sym typeface="Times New Roman"/>
              </a:rPr>
              <a:t>COLLABORATION DIAGRAM</a:t>
            </a:r>
            <a:endParaRPr dirty="0">
              <a:solidFill>
                <a:srgbClr val="001A4F"/>
              </a:solidFill>
            </a:endParaRPr>
          </a:p>
        </p:txBody>
      </p:sp>
      <p:pic>
        <p:nvPicPr>
          <p:cNvPr id="185" name="Google Shape;185;p13"/>
          <p:cNvPicPr preferRelativeResize="0">
            <a:picLocks noGrp="1"/>
          </p:cNvPicPr>
          <p:nvPr>
            <p:ph sz="quarter" idx="13"/>
          </p:nvPr>
        </p:nvPicPr>
        <p:blipFill rotWithShape="1">
          <a:blip r:embed="rId3">
            <a:alphaModFix/>
          </a:blip>
          <a:stretch/>
        </p:blipFill>
        <p:spPr>
          <a:xfrm>
            <a:off x="900752" y="1760561"/>
            <a:ext cx="10153934" cy="4285397"/>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4"/>
          <p:cNvSpPr txBox="1">
            <a:spLocks noGrp="1"/>
          </p:cNvSpPr>
          <p:nvPr>
            <p:ph type="title"/>
          </p:nvPr>
        </p:nvSpPr>
        <p:spPr>
          <a:xfrm>
            <a:off x="1051328" y="672050"/>
            <a:ext cx="8912225" cy="5064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400"/>
              <a:buFont typeface="Times New Roman"/>
              <a:buNone/>
            </a:pPr>
            <a:r>
              <a:rPr lang="en-US" sz="2800" i="0" u="none" strike="noStrike" cap="none" dirty="0">
                <a:solidFill>
                  <a:srgbClr val="001A4F"/>
                </a:solidFill>
                <a:latin typeface="Times New Roman"/>
                <a:ea typeface="Times New Roman"/>
                <a:cs typeface="Times New Roman"/>
                <a:sym typeface="Times New Roman"/>
              </a:rPr>
              <a:t>ACTIVITY DIAGRAM</a:t>
            </a:r>
            <a:endParaRPr sz="2800" dirty="0">
              <a:solidFill>
                <a:srgbClr val="001A4F"/>
              </a:solidFill>
            </a:endParaRPr>
          </a:p>
        </p:txBody>
      </p:sp>
      <p:pic>
        <p:nvPicPr>
          <p:cNvPr id="191" name="Google Shape;191;p14"/>
          <p:cNvPicPr preferRelativeResize="0">
            <a:picLocks noGrp="1"/>
          </p:cNvPicPr>
          <p:nvPr>
            <p:ph sz="quarter" idx="13"/>
          </p:nvPr>
        </p:nvPicPr>
        <p:blipFill rotWithShape="1">
          <a:blip r:embed="rId3">
            <a:alphaModFix/>
          </a:blip>
          <a:stretch/>
        </p:blipFill>
        <p:spPr>
          <a:xfrm>
            <a:off x="2115404" y="1542197"/>
            <a:ext cx="7997588" cy="496778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5"/>
          <p:cNvSpPr txBox="1">
            <a:spLocks noGrp="1"/>
          </p:cNvSpPr>
          <p:nvPr>
            <p:ph type="title"/>
          </p:nvPr>
        </p:nvSpPr>
        <p:spPr>
          <a:xfrm>
            <a:off x="1175862" y="653576"/>
            <a:ext cx="8912225" cy="5778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Times New Roman"/>
              <a:buNone/>
            </a:pPr>
            <a:r>
              <a:rPr lang="en-US" sz="2800" i="0" u="none" strike="noStrike" cap="none" dirty="0">
                <a:solidFill>
                  <a:srgbClr val="001A4F"/>
                </a:solidFill>
                <a:latin typeface="Times New Roman"/>
                <a:ea typeface="Times New Roman"/>
                <a:cs typeface="Times New Roman"/>
                <a:sym typeface="Times New Roman"/>
              </a:rPr>
              <a:t>SEQUENCE DIAGRAM</a:t>
            </a:r>
            <a:endParaRPr sz="2800" i="0" u="none" strike="noStrike" cap="none" dirty="0">
              <a:solidFill>
                <a:srgbClr val="001A4F"/>
              </a:solidFill>
              <a:latin typeface="Times New Roman"/>
              <a:ea typeface="Times New Roman"/>
              <a:cs typeface="Times New Roman"/>
              <a:sym typeface="Times New Roman"/>
            </a:endParaRPr>
          </a:p>
        </p:txBody>
      </p:sp>
      <p:pic>
        <p:nvPicPr>
          <p:cNvPr id="197" name="Google Shape;197;p15"/>
          <p:cNvPicPr preferRelativeResize="0">
            <a:picLocks noGrp="1"/>
          </p:cNvPicPr>
          <p:nvPr>
            <p:ph sz="quarter" idx="13"/>
          </p:nvPr>
        </p:nvPicPr>
        <p:blipFill rotWithShape="1">
          <a:blip r:embed="rId3">
            <a:alphaModFix/>
          </a:blip>
          <a:stretch/>
        </p:blipFill>
        <p:spPr>
          <a:xfrm>
            <a:off x="996286" y="1351128"/>
            <a:ext cx="9376012" cy="499508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6"/>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400"/>
              <a:buFont typeface="Times New Roman"/>
              <a:buNone/>
            </a:pPr>
            <a:r>
              <a:rPr lang="en-US" sz="2800" i="0" u="none" strike="noStrike" cap="none">
                <a:solidFill>
                  <a:srgbClr val="001A4F"/>
                </a:solidFill>
                <a:latin typeface="Times New Roman"/>
                <a:ea typeface="Times New Roman"/>
                <a:cs typeface="Times New Roman"/>
                <a:sym typeface="Times New Roman"/>
              </a:rPr>
              <a:t>MODULE DESCRIPTION</a:t>
            </a:r>
            <a:endParaRPr sz="2800">
              <a:solidFill>
                <a:srgbClr val="001A4F"/>
              </a:solidFill>
            </a:endParaRPr>
          </a:p>
        </p:txBody>
      </p:sp>
      <p:sp>
        <p:nvSpPr>
          <p:cNvPr id="203" name="Google Shape;203;p16"/>
          <p:cNvSpPr txBox="1">
            <a:spLocks noGrp="1"/>
          </p:cNvSpPr>
          <p:nvPr>
            <p:ph sz="quarter" idx="13"/>
          </p:nvPr>
        </p:nvSpPr>
        <p:spPr>
          <a:xfrm>
            <a:off x="1962195" y="1044441"/>
            <a:ext cx="8915400" cy="4841284"/>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accent1"/>
              </a:buClr>
              <a:buSzPts val="1800"/>
              <a:buFont typeface="Noto Sans Symbols"/>
              <a:buNone/>
            </a:pPr>
            <a:r>
              <a:rPr lang="en-US" sz="1800" b="0" i="0" u="none" strike="noStrike" cap="none">
                <a:solidFill>
                  <a:srgbClr val="3F3F3F"/>
                </a:solidFill>
                <a:latin typeface="Times New Roman"/>
                <a:ea typeface="Times New Roman"/>
                <a:cs typeface="Times New Roman"/>
                <a:sym typeface="Times New Roman"/>
              </a:rPr>
              <a:t>                    </a:t>
            </a:r>
            <a:endParaRPr/>
          </a:p>
          <a:p>
            <a:pPr marL="0" marR="0" lvl="0" indent="0" algn="l" rtl="0">
              <a:lnSpc>
                <a:spcPct val="100000"/>
              </a:lnSpc>
              <a:spcBef>
                <a:spcPts val="1000"/>
              </a:spcBef>
              <a:spcAft>
                <a:spcPts val="0"/>
              </a:spcAft>
              <a:buClr>
                <a:schemeClr val="accent1"/>
              </a:buClr>
              <a:buSzPts val="1800"/>
              <a:buFont typeface="Noto Sans Symbols"/>
              <a:buNone/>
            </a:pPr>
            <a:endParaRPr sz="1800" b="0" i="0" u="none" strike="noStrike" cap="none">
              <a:solidFill>
                <a:srgbClr val="3F3F3F"/>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accent1"/>
              </a:buClr>
              <a:buSzPts val="1800"/>
              <a:buFont typeface="Noto Sans Symbols"/>
              <a:buNone/>
            </a:pPr>
            <a:r>
              <a:rPr lang="en-US" sz="2000" b="0" i="0" u="none" strike="noStrike" cap="none">
                <a:solidFill>
                  <a:srgbClr val="3F3F3F"/>
                </a:solidFill>
                <a:latin typeface="Times New Roman"/>
                <a:ea typeface="Times New Roman"/>
                <a:cs typeface="Times New Roman"/>
                <a:sym typeface="Times New Roman"/>
              </a:rPr>
              <a:t>There are three modules in our project .The list of modules are as follows:</a:t>
            </a:r>
            <a:endParaRPr sz="2000"/>
          </a:p>
          <a:p>
            <a:pPr marL="914400" marR="0" lvl="2" indent="0" algn="l" rtl="0">
              <a:lnSpc>
                <a:spcPct val="100000"/>
              </a:lnSpc>
              <a:spcBef>
                <a:spcPts val="1000"/>
              </a:spcBef>
              <a:spcAft>
                <a:spcPts val="0"/>
              </a:spcAft>
              <a:buClr>
                <a:schemeClr val="accent1"/>
              </a:buClr>
              <a:buSzPts val="1600"/>
              <a:buFont typeface="Noto Sans Symbols"/>
              <a:buNone/>
            </a:pPr>
            <a:endParaRPr sz="2000" b="0" i="0" u="none" strike="noStrike" cap="none">
              <a:solidFill>
                <a:srgbClr val="3F3F3F"/>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1800"/>
              <a:buFont typeface="Noto Sans Symbols"/>
              <a:buChar char="🠶"/>
            </a:pPr>
            <a:r>
              <a:rPr lang="en-US" sz="2000" b="0" i="0" u="none" strike="noStrike" cap="none">
                <a:solidFill>
                  <a:srgbClr val="3F3F3F"/>
                </a:solidFill>
                <a:latin typeface="Times New Roman"/>
                <a:ea typeface="Times New Roman"/>
                <a:cs typeface="Times New Roman"/>
                <a:sym typeface="Times New Roman"/>
              </a:rPr>
              <a:t>Speech to text</a:t>
            </a:r>
            <a:endParaRPr sz="2000" b="0" i="0" u="none" strike="noStrike" cap="none">
              <a:solidFill>
                <a:srgbClr val="3F3F3F"/>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1800"/>
              <a:buFont typeface="Noto Sans Symbols"/>
              <a:buChar char="🠶"/>
            </a:pPr>
            <a:r>
              <a:rPr lang="en-US" sz="2000" b="0" i="0" u="none" strike="noStrike" cap="none">
                <a:solidFill>
                  <a:srgbClr val="3F3F3F"/>
                </a:solidFill>
                <a:latin typeface="Times New Roman"/>
                <a:ea typeface="Times New Roman"/>
                <a:cs typeface="Times New Roman"/>
                <a:sym typeface="Times New Roman"/>
              </a:rPr>
              <a:t>Command execution</a:t>
            </a:r>
            <a:endParaRPr sz="2000" b="0" i="0" u="none" strike="noStrike" cap="none">
              <a:solidFill>
                <a:srgbClr val="3F3F3F"/>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1800"/>
              <a:buFont typeface="Noto Sans Symbols"/>
              <a:buChar char="🠶"/>
            </a:pPr>
            <a:r>
              <a:rPr lang="en-US" sz="2000" b="0" i="0" u="none" strike="noStrike" cap="none">
                <a:solidFill>
                  <a:srgbClr val="3F3F3F"/>
                </a:solidFill>
                <a:latin typeface="Times New Roman"/>
                <a:ea typeface="Times New Roman"/>
                <a:cs typeface="Times New Roman"/>
                <a:sym typeface="Times New Roman"/>
              </a:rPr>
              <a:t>Text to speech</a:t>
            </a:r>
            <a:endParaRPr sz="2000" b="0" i="0" u="none" strike="noStrike" cap="none">
              <a:solidFill>
                <a:srgbClr val="3F3F3F"/>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accent1"/>
              </a:buClr>
              <a:buSzPts val="1800"/>
              <a:buFont typeface="Noto Sans Symbols"/>
              <a:buNone/>
            </a:pPr>
            <a:r>
              <a:rPr lang="en-US" sz="2000" b="0" i="0" u="none" strike="noStrike" cap="none">
                <a:solidFill>
                  <a:srgbClr val="3F3F3F"/>
                </a:solidFill>
                <a:latin typeface="Times New Roman"/>
                <a:ea typeface="Times New Roman"/>
                <a:cs typeface="Times New Roman"/>
                <a:sym typeface="Times New Roman"/>
              </a:rPr>
              <a:t> </a:t>
            </a:r>
            <a:endParaRPr sz="2000" b="0" i="0" u="none" strike="noStrike" cap="none">
              <a:solidFill>
                <a:srgbClr val="3F3F3F"/>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accent1"/>
              </a:buClr>
              <a:buSzPts val="1800"/>
              <a:buFont typeface="Noto Sans Symbols"/>
              <a:buNone/>
            </a:pPr>
            <a:endParaRPr sz="1800" b="0" i="0" u="none" strike="noStrike" cap="none">
              <a:solidFill>
                <a:srgbClr val="3F3F3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7"/>
          <p:cNvSpPr txBox="1">
            <a:spLocks noGrp="1"/>
          </p:cNvSpPr>
          <p:nvPr>
            <p:ph type="title"/>
          </p:nvPr>
        </p:nvSpPr>
        <p:spPr>
          <a:xfrm>
            <a:off x="1341267" y="663826"/>
            <a:ext cx="8911687" cy="56858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Times New Roman"/>
              <a:buNone/>
            </a:pPr>
            <a:r>
              <a:rPr lang="en-US" sz="2800" i="0" u="none" strike="noStrike" cap="none" dirty="0">
                <a:solidFill>
                  <a:srgbClr val="001A4F"/>
                </a:solidFill>
                <a:latin typeface="Times New Roman"/>
                <a:ea typeface="Times New Roman"/>
                <a:cs typeface="Times New Roman"/>
                <a:sym typeface="Times New Roman"/>
              </a:rPr>
              <a:t>MODULE 1</a:t>
            </a:r>
            <a:r>
              <a:rPr lang="en-US" sz="2800" i="0" u="none" strike="noStrike" cap="none" dirty="0" smtClean="0">
                <a:solidFill>
                  <a:srgbClr val="001A4F"/>
                </a:solidFill>
                <a:latin typeface="Times New Roman"/>
                <a:ea typeface="Times New Roman"/>
                <a:cs typeface="Times New Roman"/>
                <a:sym typeface="Times New Roman"/>
              </a:rPr>
              <a:t>: SPEECH </a:t>
            </a:r>
            <a:r>
              <a:rPr lang="en-US" sz="2800" i="0" u="none" strike="noStrike" cap="none" dirty="0">
                <a:solidFill>
                  <a:srgbClr val="001A4F"/>
                </a:solidFill>
                <a:latin typeface="Times New Roman"/>
                <a:ea typeface="Times New Roman"/>
                <a:cs typeface="Times New Roman"/>
                <a:sym typeface="Times New Roman"/>
              </a:rPr>
              <a:t>TO TEXT MODULE</a:t>
            </a:r>
            <a:endParaRPr sz="2800" dirty="0">
              <a:solidFill>
                <a:srgbClr val="001A4F"/>
              </a:solidFill>
            </a:endParaRPr>
          </a:p>
        </p:txBody>
      </p:sp>
      <p:sp>
        <p:nvSpPr>
          <p:cNvPr id="209" name="Google Shape;209;p17"/>
          <p:cNvSpPr txBox="1">
            <a:spLocks noGrp="1"/>
          </p:cNvSpPr>
          <p:nvPr>
            <p:ph sz="quarter" idx="13"/>
          </p:nvPr>
        </p:nvSpPr>
        <p:spPr>
          <a:xfrm>
            <a:off x="1256142" y="1827497"/>
            <a:ext cx="8915400" cy="43815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accent1"/>
              </a:buClr>
              <a:buSzPts val="2400"/>
              <a:buFont typeface="Noto Sans Symbols"/>
              <a:buChar char="🠶"/>
            </a:pPr>
            <a:r>
              <a:rPr lang="en-US" sz="2000" b="0" i="0" u="none" strike="noStrike" cap="none" dirty="0">
                <a:solidFill>
                  <a:srgbClr val="3F3F3F"/>
                </a:solidFill>
                <a:latin typeface="Times New Roman"/>
                <a:ea typeface="Times New Roman"/>
                <a:cs typeface="Times New Roman"/>
                <a:sym typeface="Times New Roman"/>
              </a:rPr>
              <a:t>User will ask the computer to run command by giving input as speech.</a:t>
            </a:r>
            <a:endParaRPr sz="2000" dirty="0"/>
          </a:p>
          <a:p>
            <a:pPr marL="342900" lvl="0" indent="-342900" algn="l" rtl="0">
              <a:lnSpc>
                <a:spcPct val="100000"/>
              </a:lnSpc>
              <a:spcBef>
                <a:spcPts val="1000"/>
              </a:spcBef>
              <a:spcAft>
                <a:spcPts val="0"/>
              </a:spcAft>
              <a:buClr>
                <a:schemeClr val="accent1"/>
              </a:buClr>
              <a:buSzPts val="2400"/>
              <a:buFont typeface="Noto Sans Symbols"/>
              <a:buChar char="🠶"/>
            </a:pPr>
            <a:r>
              <a:rPr lang="en-US" sz="2000" b="0" i="0" u="none" strike="noStrike" cap="none" dirty="0">
                <a:solidFill>
                  <a:srgbClr val="333333"/>
                </a:solidFill>
                <a:latin typeface="Times New Roman"/>
                <a:ea typeface="Times New Roman"/>
                <a:cs typeface="Times New Roman"/>
                <a:sym typeface="Times New Roman"/>
              </a:rPr>
              <a:t>The speech processing system includes a speech recognizer residing on a first computing device and a speech model server residing on a second computing device.</a:t>
            </a:r>
            <a:endParaRPr sz="2000" dirty="0"/>
          </a:p>
          <a:p>
            <a:pPr marL="342900" lvl="0" indent="-342900" algn="l" rtl="0">
              <a:lnSpc>
                <a:spcPct val="100000"/>
              </a:lnSpc>
              <a:spcBef>
                <a:spcPts val="1000"/>
              </a:spcBef>
              <a:spcAft>
                <a:spcPts val="0"/>
              </a:spcAft>
              <a:buClr>
                <a:schemeClr val="accent1"/>
              </a:buClr>
              <a:buSzPts val="2400"/>
              <a:buFont typeface="Noto Sans Symbols"/>
              <a:buChar char="🠶"/>
            </a:pPr>
            <a:r>
              <a:rPr lang="en-US" sz="2000" b="0" i="0" u="none" strike="noStrike" cap="none" dirty="0">
                <a:solidFill>
                  <a:srgbClr val="333333"/>
                </a:solidFill>
                <a:latin typeface="Times New Roman"/>
                <a:ea typeface="Times New Roman"/>
                <a:cs typeface="Times New Roman"/>
                <a:sym typeface="Times New Roman"/>
              </a:rPr>
              <a:t> The speech recognizer receives speech training data and processes it into an intermediate representation of the speech training data.</a:t>
            </a:r>
            <a:endParaRPr sz="2000" b="0" i="0" u="none" strike="noStrike" cap="none" dirty="0">
              <a:solidFill>
                <a:srgbClr val="3F3F3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8"/>
          <p:cNvSpPr txBox="1">
            <a:spLocks noGrp="1"/>
          </p:cNvSpPr>
          <p:nvPr>
            <p:ph type="title"/>
          </p:nvPr>
        </p:nvSpPr>
        <p:spPr>
          <a:xfrm>
            <a:off x="1201798" y="477134"/>
            <a:ext cx="8911687" cy="84567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Times New Roman"/>
              <a:buNone/>
            </a:pPr>
            <a:r>
              <a:rPr lang="en-US" sz="2800" i="0" u="none" strike="noStrike" cap="none" dirty="0">
                <a:solidFill>
                  <a:srgbClr val="001A4F"/>
                </a:solidFill>
                <a:latin typeface="Times New Roman"/>
                <a:ea typeface="Times New Roman"/>
                <a:cs typeface="Times New Roman"/>
                <a:sym typeface="Times New Roman"/>
              </a:rPr>
              <a:t>MODULE 2 : COMMAND EXECUTION </a:t>
            </a:r>
            <a:r>
              <a:rPr lang="en-US" sz="2400" b="1" i="0" u="none" strike="noStrike" cap="none" dirty="0">
                <a:solidFill>
                  <a:srgbClr val="001A4F"/>
                </a:solidFill>
                <a:latin typeface="Times New Roman"/>
                <a:ea typeface="Times New Roman"/>
                <a:cs typeface="Times New Roman"/>
                <a:sym typeface="Times New Roman"/>
              </a:rPr>
              <a:t> </a:t>
            </a:r>
            <a:endParaRPr sz="2400" b="0" i="0" u="none" strike="noStrike" cap="none" dirty="0">
              <a:solidFill>
                <a:srgbClr val="001A4F"/>
              </a:solidFill>
              <a:latin typeface="Century Gothic"/>
              <a:ea typeface="Century Gothic"/>
              <a:cs typeface="Century Gothic"/>
              <a:sym typeface="Century Gothic"/>
            </a:endParaRPr>
          </a:p>
        </p:txBody>
      </p:sp>
      <p:sp>
        <p:nvSpPr>
          <p:cNvPr id="215" name="Google Shape;215;p18"/>
          <p:cNvSpPr txBox="1">
            <a:spLocks noGrp="1"/>
          </p:cNvSpPr>
          <p:nvPr>
            <p:ph sz="quarter" idx="13"/>
          </p:nvPr>
        </p:nvSpPr>
        <p:spPr>
          <a:xfrm>
            <a:off x="946197" y="1764070"/>
            <a:ext cx="8915400" cy="4924425"/>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accent1"/>
              </a:buClr>
              <a:buSzPts val="2400"/>
              <a:buFont typeface="Noto Sans Symbols"/>
              <a:buChar char="🠶"/>
            </a:pPr>
            <a:r>
              <a:rPr lang="en-US" sz="2000" b="0" i="0" u="none" strike="noStrike" cap="none" dirty="0">
                <a:solidFill>
                  <a:srgbClr val="3F3F3F"/>
                </a:solidFill>
                <a:latin typeface="Times New Roman"/>
                <a:ea typeface="Times New Roman"/>
                <a:cs typeface="Times New Roman"/>
                <a:sym typeface="Times New Roman"/>
              </a:rPr>
              <a:t>Command Execution: Based on command received from the user, system will execute the command (if available). e.g. Open Notepad, Paint, Google Chrome, etc. </a:t>
            </a:r>
            <a:endParaRPr sz="2000" dirty="0"/>
          </a:p>
          <a:p>
            <a:pPr marL="342900" lvl="0" indent="-342900" algn="l" rtl="0">
              <a:lnSpc>
                <a:spcPct val="100000"/>
              </a:lnSpc>
              <a:spcBef>
                <a:spcPts val="1000"/>
              </a:spcBef>
              <a:spcAft>
                <a:spcPts val="0"/>
              </a:spcAft>
              <a:buClr>
                <a:schemeClr val="accent1"/>
              </a:buClr>
              <a:buSzPts val="2400"/>
              <a:buFont typeface="Noto Sans Symbols"/>
              <a:buChar char="🠶"/>
            </a:pPr>
            <a:r>
              <a:rPr lang="en-US" sz="2000" b="0" i="0" u="none" strike="noStrike" cap="none" dirty="0">
                <a:solidFill>
                  <a:srgbClr val="3F3F3F"/>
                </a:solidFill>
                <a:latin typeface="Times New Roman"/>
                <a:ea typeface="Times New Roman"/>
                <a:cs typeface="Times New Roman"/>
                <a:sym typeface="Times New Roman"/>
              </a:rPr>
              <a:t>System accept various command such as opening of specific applications, writing a note and saving it, opening web URL, Search for any query or details and shutdown &amp; Restart command</a:t>
            </a:r>
            <a:endParaRPr sz="2000" b="0" i="0" u="none" strike="noStrike" cap="none" dirty="0">
              <a:solidFill>
                <a:srgbClr val="3F3F3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1743840" y="428170"/>
            <a:ext cx="8911687" cy="54449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Times New Roman"/>
              <a:buNone/>
            </a:pPr>
            <a:r>
              <a:rPr lang="en-US" sz="2800">
                <a:solidFill>
                  <a:srgbClr val="001A4F"/>
                </a:solidFill>
                <a:latin typeface="Times New Roman"/>
                <a:ea typeface="Times New Roman"/>
                <a:cs typeface="Times New Roman"/>
                <a:sym typeface="Times New Roman"/>
              </a:rPr>
              <a:t>ABSTRACT</a:t>
            </a:r>
            <a:endParaRPr sz="2800">
              <a:solidFill>
                <a:srgbClr val="001A4F"/>
              </a:solidFill>
              <a:latin typeface="Times New Roman"/>
              <a:ea typeface="Times New Roman"/>
              <a:cs typeface="Times New Roman"/>
              <a:sym typeface="Times New Roman"/>
            </a:endParaRPr>
          </a:p>
        </p:txBody>
      </p:sp>
      <p:sp>
        <p:nvSpPr>
          <p:cNvPr id="112" name="Google Shape;112;p2"/>
          <p:cNvSpPr txBox="1">
            <a:spLocks noGrp="1"/>
          </p:cNvSpPr>
          <p:nvPr>
            <p:ph sz="quarter" idx="13"/>
          </p:nvPr>
        </p:nvSpPr>
        <p:spPr>
          <a:xfrm>
            <a:off x="1449977" y="1358537"/>
            <a:ext cx="10564087" cy="487244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700"/>
              <a:buFont typeface="Noto Sans Symbols"/>
              <a:buChar char="❑"/>
            </a:pPr>
            <a:r>
              <a:rPr lang="en-US" sz="2000" b="0" i="0" u="none" strike="noStrike" cap="none" dirty="0">
                <a:latin typeface="Times New Roman"/>
                <a:ea typeface="Times New Roman"/>
                <a:cs typeface="Times New Roman"/>
                <a:sym typeface="Times New Roman"/>
              </a:rPr>
              <a:t>PDAs(Personal Digital Assistants) also known as virtual assistants enhances a user’s productivity by proactively providing the information the user needs in the right context (i.e., time and place)</a:t>
            </a:r>
            <a:endParaRPr sz="2000" dirty="0"/>
          </a:p>
          <a:p>
            <a:pPr marL="342900" marR="0" lvl="0" indent="-342900" algn="l" rtl="0">
              <a:lnSpc>
                <a:spcPct val="100000"/>
              </a:lnSpc>
              <a:spcBef>
                <a:spcPts val="1000"/>
              </a:spcBef>
              <a:spcAft>
                <a:spcPts val="0"/>
              </a:spcAft>
              <a:buClr>
                <a:schemeClr val="accent1"/>
              </a:buClr>
              <a:buSzPts val="17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PDAs reactively answers a user’s questions and completes the tasks through natural language.</a:t>
            </a:r>
            <a:endParaRPr sz="2000" dirty="0"/>
          </a:p>
          <a:p>
            <a:pPr marL="342900" marR="0" lvl="0" indent="-342900" algn="l" rtl="0">
              <a:lnSpc>
                <a:spcPct val="100000"/>
              </a:lnSpc>
              <a:spcBef>
                <a:spcPts val="1000"/>
              </a:spcBef>
              <a:spcAft>
                <a:spcPts val="0"/>
              </a:spcAft>
              <a:buClr>
                <a:schemeClr val="accent1"/>
              </a:buClr>
              <a:buSzPts val="17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PDAs are now also deployed in tablets, laptops, desktop PCs, and headless devices (e.g., Amazon Echo), and some are also even integrated into operating systems.</a:t>
            </a:r>
            <a:endParaRPr sz="20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1000"/>
              </a:spcBef>
              <a:spcAft>
                <a:spcPts val="0"/>
              </a:spcAft>
              <a:buClr>
                <a:schemeClr val="accent1"/>
              </a:buClr>
              <a:buSzPts val="17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PDAs make use of some core set of technologies, such as machine learning, speech recognition, LU, question answering (QA) and personalization</a:t>
            </a:r>
            <a:r>
              <a:rPr lang="en-US" sz="2000" b="0" i="0" u="none" strike="noStrike" cap="none" dirty="0">
                <a:solidFill>
                  <a:srgbClr val="3F3F3F"/>
                </a:solidFill>
                <a:latin typeface="Century Gothic"/>
                <a:ea typeface="Century Gothic"/>
                <a:cs typeface="Century Gothic"/>
                <a:sym typeface="Century Gothic"/>
              </a:rPr>
              <a:t>.</a:t>
            </a:r>
            <a:endParaRPr sz="2000" dirty="0"/>
          </a:p>
          <a:p>
            <a:pPr marL="342900" marR="0" lvl="0" indent="-342900" algn="l" rtl="0">
              <a:lnSpc>
                <a:spcPct val="100000"/>
              </a:lnSpc>
              <a:spcBef>
                <a:spcPts val="1000"/>
              </a:spcBef>
              <a:spcAft>
                <a:spcPts val="0"/>
              </a:spcAft>
              <a:buClr>
                <a:schemeClr val="accent1"/>
              </a:buClr>
              <a:buSzPts val="17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The scenarios that the PDAs support can be divided into  proactive and reactive assistance.</a:t>
            </a:r>
            <a:endParaRPr sz="2000" dirty="0"/>
          </a:p>
          <a:p>
            <a:pPr marL="342900" marR="0" lvl="0" indent="-342900" algn="l" rtl="0">
              <a:lnSpc>
                <a:spcPct val="100000"/>
              </a:lnSpc>
              <a:spcBef>
                <a:spcPts val="1000"/>
              </a:spcBef>
              <a:spcAft>
                <a:spcPts val="0"/>
              </a:spcAft>
              <a:buClr>
                <a:schemeClr val="accent1"/>
              </a:buClr>
              <a:buSzPts val="17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Even though proactive and reactive parts of the current PDA architectures are built in isolation, in principle they can use a single architecture to enable both types of experiences.</a:t>
            </a:r>
            <a:endParaRPr sz="2000" dirty="0"/>
          </a:p>
          <a:p>
            <a:pPr marL="342900" marR="0" lvl="0" indent="-342900" algn="l" rtl="0">
              <a:lnSpc>
                <a:spcPct val="100000"/>
              </a:lnSpc>
              <a:spcBef>
                <a:spcPts val="1000"/>
              </a:spcBef>
              <a:spcAft>
                <a:spcPts val="0"/>
              </a:spcAft>
              <a:buClr>
                <a:schemeClr val="accent1"/>
              </a:buClr>
              <a:buSzPts val="17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PDAs are complex systems with many components in the system stack, spanning client and multiple cloud services, and it is hard to separate any one component from the rest.</a:t>
            </a:r>
            <a:endParaRPr sz="2000" dirty="0"/>
          </a:p>
          <a:p>
            <a:pPr marL="342900" marR="0" lvl="0" indent="-234950" algn="l" rtl="0">
              <a:lnSpc>
                <a:spcPct val="100000"/>
              </a:lnSpc>
              <a:spcBef>
                <a:spcPts val="1000"/>
              </a:spcBef>
              <a:spcAft>
                <a:spcPts val="0"/>
              </a:spcAft>
              <a:buClr>
                <a:schemeClr val="accent1"/>
              </a:buClr>
              <a:buSzPts val="1700"/>
              <a:buFont typeface="Arial"/>
              <a:buNone/>
            </a:pP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9"/>
          <p:cNvSpPr txBox="1">
            <a:spLocks noGrp="1"/>
          </p:cNvSpPr>
          <p:nvPr>
            <p:ph type="title"/>
          </p:nvPr>
        </p:nvSpPr>
        <p:spPr>
          <a:xfrm>
            <a:off x="1354990" y="496076"/>
            <a:ext cx="8911687" cy="132521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Times New Roman"/>
              <a:buNone/>
            </a:pPr>
            <a:r>
              <a:rPr lang="en-US" sz="2400" b="0" i="0" u="none" strike="noStrike" cap="none" dirty="0">
                <a:solidFill>
                  <a:srgbClr val="001A4F"/>
                </a:solidFill>
                <a:latin typeface="Times New Roman"/>
                <a:ea typeface="Times New Roman"/>
                <a:cs typeface="Times New Roman"/>
                <a:sym typeface="Times New Roman"/>
              </a:rPr>
              <a:t> </a:t>
            </a:r>
            <a:br>
              <a:rPr lang="en-US" sz="2400" b="0" i="0" u="none" strike="noStrike" cap="none" dirty="0">
                <a:solidFill>
                  <a:srgbClr val="001A4F"/>
                </a:solidFill>
                <a:latin typeface="Times New Roman"/>
                <a:ea typeface="Times New Roman"/>
                <a:cs typeface="Times New Roman"/>
                <a:sym typeface="Times New Roman"/>
              </a:rPr>
            </a:br>
            <a:r>
              <a:rPr lang="en-US" sz="2800" i="0" u="none" strike="noStrike" cap="none" dirty="0">
                <a:solidFill>
                  <a:srgbClr val="001A4F"/>
                </a:solidFill>
                <a:latin typeface="Times New Roman"/>
                <a:ea typeface="Times New Roman"/>
                <a:cs typeface="Times New Roman"/>
                <a:sym typeface="Times New Roman"/>
              </a:rPr>
              <a:t>MODULE 3:TEXT TO SPEECH</a:t>
            </a:r>
            <a:r>
              <a:rPr lang="en-US" sz="2400" b="1" i="0" u="none" strike="noStrike" cap="none" dirty="0">
                <a:solidFill>
                  <a:srgbClr val="001A4F"/>
                </a:solidFill>
                <a:latin typeface="Times New Roman"/>
                <a:ea typeface="Times New Roman"/>
                <a:cs typeface="Times New Roman"/>
                <a:sym typeface="Times New Roman"/>
              </a:rPr>
              <a:t/>
            </a:r>
            <a:br>
              <a:rPr lang="en-US" sz="2400" b="1" i="0" u="none" strike="noStrike" cap="none" dirty="0">
                <a:solidFill>
                  <a:srgbClr val="001A4F"/>
                </a:solidFill>
                <a:latin typeface="Times New Roman"/>
                <a:ea typeface="Times New Roman"/>
                <a:cs typeface="Times New Roman"/>
                <a:sym typeface="Times New Roman"/>
              </a:rPr>
            </a:br>
            <a:endParaRPr sz="2400" b="0" i="0" u="none" strike="noStrike" cap="none" dirty="0">
              <a:solidFill>
                <a:srgbClr val="001A4F"/>
              </a:solidFill>
              <a:latin typeface="Times New Roman"/>
              <a:ea typeface="Times New Roman"/>
              <a:cs typeface="Times New Roman"/>
              <a:sym typeface="Times New Roman"/>
            </a:endParaRPr>
          </a:p>
        </p:txBody>
      </p:sp>
      <p:sp>
        <p:nvSpPr>
          <p:cNvPr id="221" name="Google Shape;221;p19"/>
          <p:cNvSpPr txBox="1">
            <a:spLocks noGrp="1"/>
          </p:cNvSpPr>
          <p:nvPr>
            <p:ph sz="quarter" idx="13"/>
          </p:nvPr>
        </p:nvSpPr>
        <p:spPr>
          <a:xfrm>
            <a:off x="1351277" y="2120162"/>
            <a:ext cx="8915400" cy="4430712"/>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accent1"/>
              </a:buClr>
              <a:buSzPts val="2400"/>
              <a:buFont typeface="Noto Sans Symbols"/>
              <a:buChar char="🠶"/>
            </a:pPr>
            <a:r>
              <a:rPr lang="en-US" sz="2000" b="0" i="0" u="none" strike="noStrike" cap="none" dirty="0">
                <a:solidFill>
                  <a:srgbClr val="3F3F3F"/>
                </a:solidFill>
                <a:latin typeface="Times New Roman"/>
                <a:ea typeface="Times New Roman"/>
                <a:cs typeface="Times New Roman"/>
                <a:sym typeface="Times New Roman"/>
              </a:rPr>
              <a:t>Once a command is received, application speaks the command which makes user experience more interactive with the system.</a:t>
            </a:r>
            <a:endParaRPr sz="2000" dirty="0"/>
          </a:p>
          <a:p>
            <a:pPr marL="342900" lvl="0" indent="-342900" algn="l" rtl="0">
              <a:lnSpc>
                <a:spcPct val="100000"/>
              </a:lnSpc>
              <a:spcBef>
                <a:spcPts val="1000"/>
              </a:spcBef>
              <a:spcAft>
                <a:spcPts val="0"/>
              </a:spcAft>
              <a:buClr>
                <a:schemeClr val="accent1"/>
              </a:buClr>
              <a:buSzPts val="2400"/>
              <a:buFont typeface="Noto Sans Symbols"/>
              <a:buChar char="🠶"/>
            </a:pPr>
            <a:r>
              <a:rPr lang="en-US" sz="2000" b="0" i="0" u="none" strike="noStrike" cap="none" dirty="0">
                <a:solidFill>
                  <a:srgbClr val="333333"/>
                </a:solidFill>
                <a:latin typeface="Times New Roman"/>
                <a:ea typeface="Times New Roman"/>
                <a:cs typeface="Times New Roman"/>
                <a:sym typeface="Times New Roman"/>
              </a:rPr>
              <a:t>The converter has been compiled in a library which provides an Application Programming Interface (API) to the applications</a:t>
            </a:r>
            <a:r>
              <a:rPr lang="en-US" sz="2400" b="0" i="0" u="none" strike="noStrike" cap="none" dirty="0">
                <a:solidFill>
                  <a:srgbClr val="333333"/>
                </a:solidFill>
                <a:latin typeface="Times New Roman"/>
                <a:ea typeface="Times New Roman"/>
                <a:cs typeface="Times New Roman"/>
                <a:sym typeface="Times New Roman"/>
              </a:rPr>
              <a:t>. </a:t>
            </a:r>
            <a:endParaRPr sz="2400" b="0" i="0" u="none" strike="noStrike" cap="none" dirty="0">
              <a:solidFill>
                <a:srgbClr val="3F3F3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2"/>
          <p:cNvSpPr txBox="1">
            <a:spLocks noGrp="1"/>
          </p:cNvSpPr>
          <p:nvPr>
            <p:ph type="title"/>
          </p:nvPr>
        </p:nvSpPr>
        <p:spPr>
          <a:xfrm>
            <a:off x="1176095" y="218364"/>
            <a:ext cx="8911687" cy="128089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00145A"/>
              </a:buClr>
              <a:buSzPct val="138709"/>
              <a:buFont typeface="Times New Roman"/>
              <a:buNone/>
            </a:pPr>
            <a:r>
              <a:rPr lang="en-US" dirty="0">
                <a:solidFill>
                  <a:srgbClr val="002060"/>
                </a:solidFill>
                <a:latin typeface="Times New Roman"/>
                <a:ea typeface="Times New Roman"/>
                <a:cs typeface="Times New Roman"/>
                <a:sym typeface="Times New Roman"/>
              </a:rPr>
              <a:t> </a:t>
            </a:r>
            <a:br>
              <a:rPr lang="en-US" dirty="0">
                <a:solidFill>
                  <a:srgbClr val="002060"/>
                </a:solidFill>
                <a:latin typeface="Times New Roman"/>
                <a:ea typeface="Times New Roman"/>
                <a:cs typeface="Times New Roman"/>
                <a:sym typeface="Times New Roman"/>
              </a:rPr>
            </a:br>
            <a:r>
              <a:rPr lang="en-US" sz="3100" dirty="0">
                <a:solidFill>
                  <a:srgbClr val="002060"/>
                </a:solidFill>
                <a:latin typeface="Times New Roman"/>
                <a:ea typeface="Times New Roman"/>
                <a:cs typeface="Times New Roman"/>
                <a:sym typeface="Times New Roman"/>
              </a:rPr>
              <a:t>TESTING</a:t>
            </a:r>
            <a:br>
              <a:rPr lang="en-US" sz="3100" dirty="0">
                <a:solidFill>
                  <a:srgbClr val="002060"/>
                </a:solidFill>
                <a:latin typeface="Times New Roman"/>
                <a:ea typeface="Times New Roman"/>
                <a:cs typeface="Times New Roman"/>
                <a:sym typeface="Times New Roman"/>
              </a:rPr>
            </a:br>
            <a:endParaRPr sz="3100" dirty="0">
              <a:solidFill>
                <a:srgbClr val="002060"/>
              </a:solidFill>
            </a:endParaRPr>
          </a:p>
        </p:txBody>
      </p:sp>
      <p:sp>
        <p:nvSpPr>
          <p:cNvPr id="227" name="Google Shape;227;p42"/>
          <p:cNvSpPr txBox="1">
            <a:spLocks noGrp="1"/>
          </p:cNvSpPr>
          <p:nvPr>
            <p:ph sz="quarter" idx="13"/>
          </p:nvPr>
        </p:nvSpPr>
        <p:spPr>
          <a:xfrm>
            <a:off x="1279027" y="1413713"/>
            <a:ext cx="8915400" cy="456574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ct val="80000"/>
              <a:buNone/>
            </a:pPr>
            <a:r>
              <a:rPr lang="en-US" cap="none" dirty="0" smtClean="0">
                <a:latin typeface="Times New Roman" pitchFamily="18" charset="0"/>
                <a:ea typeface="Times New Roman"/>
                <a:cs typeface="Times New Roman" pitchFamily="18" charset="0"/>
                <a:sym typeface="Times New Roman"/>
              </a:rPr>
              <a:t>Black-box testing</a:t>
            </a:r>
            <a:endParaRPr lang="en-US" cap="none" dirty="0" smtClean="0">
              <a:latin typeface="Times New Roman" pitchFamily="18" charset="0"/>
              <a:cs typeface="Times New Roman" pitchFamily="18" charset="0"/>
            </a:endParaRPr>
          </a:p>
          <a:p>
            <a:pPr marL="640080" lvl="1" indent="-237744" algn="l" rtl="0">
              <a:lnSpc>
                <a:spcPct val="100000"/>
              </a:lnSpc>
              <a:spcBef>
                <a:spcPts val="550"/>
              </a:spcBef>
              <a:spcAft>
                <a:spcPts val="0"/>
              </a:spcAft>
              <a:buSzPct val="100000"/>
              <a:buFont typeface="Noto Sans Symbols"/>
              <a:buChar char="❑"/>
            </a:pPr>
            <a:r>
              <a:rPr lang="en-US" sz="2000" cap="none" dirty="0" smtClean="0">
                <a:latin typeface="Times New Roman" pitchFamily="18" charset="0"/>
                <a:ea typeface="Times New Roman"/>
                <a:cs typeface="Times New Roman" pitchFamily="18" charset="0"/>
                <a:sym typeface="Times New Roman"/>
              </a:rPr>
              <a:t>It is carried out to test functionality of the program. It is also called ‘behavioral’ testing. The tester in this case, has a set of input values and respective desired results. On providing input, if the output matches with the desired results, the program is tested ‘ok’, and problematic otherwise.</a:t>
            </a:r>
            <a:endParaRPr lang="en-US" sz="2000" cap="none" dirty="0" smtClean="0">
              <a:latin typeface="Times New Roman" pitchFamily="18" charset="0"/>
              <a:cs typeface="Times New Roman" pitchFamily="18" charset="0"/>
            </a:endParaRPr>
          </a:p>
          <a:p>
            <a:pPr marL="0" lvl="0" indent="0" algn="l" rtl="0">
              <a:lnSpc>
                <a:spcPct val="100000"/>
              </a:lnSpc>
              <a:spcBef>
                <a:spcPts val="600"/>
              </a:spcBef>
              <a:spcAft>
                <a:spcPts val="0"/>
              </a:spcAft>
              <a:buSzPct val="80000"/>
              <a:buNone/>
            </a:pPr>
            <a:r>
              <a:rPr lang="en-US" cap="none" dirty="0" smtClean="0">
                <a:latin typeface="Times New Roman" pitchFamily="18" charset="0"/>
                <a:ea typeface="Times New Roman"/>
                <a:cs typeface="Times New Roman" pitchFamily="18" charset="0"/>
                <a:sym typeface="Times New Roman"/>
              </a:rPr>
              <a:t>White-box testing</a:t>
            </a:r>
            <a:endParaRPr lang="en-US" cap="none" dirty="0" smtClean="0">
              <a:latin typeface="Times New Roman" pitchFamily="18" charset="0"/>
              <a:cs typeface="Times New Roman" pitchFamily="18" charset="0"/>
            </a:endParaRPr>
          </a:p>
          <a:p>
            <a:pPr marL="640080" lvl="1" indent="-237744" algn="l" rtl="0">
              <a:lnSpc>
                <a:spcPct val="100000"/>
              </a:lnSpc>
              <a:spcBef>
                <a:spcPts val="550"/>
              </a:spcBef>
              <a:spcAft>
                <a:spcPts val="0"/>
              </a:spcAft>
              <a:buSzPct val="100000"/>
              <a:buFont typeface="Noto Sans Symbols"/>
              <a:buChar char="❑"/>
            </a:pPr>
            <a:r>
              <a:rPr lang="en-US" sz="2000" cap="none" dirty="0" smtClean="0">
                <a:latin typeface="Times New Roman" pitchFamily="18" charset="0"/>
                <a:ea typeface="Times New Roman"/>
                <a:cs typeface="Times New Roman" pitchFamily="18" charset="0"/>
                <a:sym typeface="Times New Roman"/>
              </a:rPr>
              <a:t>It is conducted to test program and its implementation, in order to improve code efficiency or structure. It is also known as ‘structural’ testing.</a:t>
            </a:r>
            <a:endParaRPr lang="en-US" sz="2000" cap="none" dirty="0" smtClean="0">
              <a:latin typeface="Times New Roman" pitchFamily="18" charset="0"/>
              <a:cs typeface="Times New Roman" pitchFamily="18" charset="0"/>
            </a:endParaRPr>
          </a:p>
          <a:p>
            <a:pPr marL="0" lvl="0" indent="0" algn="l" rtl="0">
              <a:lnSpc>
                <a:spcPct val="100000"/>
              </a:lnSpc>
              <a:spcBef>
                <a:spcPts val="600"/>
              </a:spcBef>
              <a:spcAft>
                <a:spcPts val="0"/>
              </a:spcAft>
              <a:buSzPct val="80000"/>
              <a:buNone/>
            </a:pPr>
            <a:r>
              <a:rPr lang="en-US" cap="none" dirty="0" smtClean="0">
                <a:latin typeface="Times New Roman" pitchFamily="18" charset="0"/>
                <a:ea typeface="Times New Roman"/>
                <a:cs typeface="Times New Roman" pitchFamily="18" charset="0"/>
                <a:sym typeface="Times New Roman"/>
              </a:rPr>
              <a:t>Unit testing</a:t>
            </a:r>
            <a:endParaRPr lang="en-US" cap="none" dirty="0" smtClean="0">
              <a:latin typeface="Times New Roman" pitchFamily="18" charset="0"/>
              <a:cs typeface="Times New Roman" pitchFamily="18" charset="0"/>
            </a:endParaRPr>
          </a:p>
          <a:p>
            <a:pPr marL="365760" lvl="0" indent="-283464" algn="l" rtl="0">
              <a:lnSpc>
                <a:spcPct val="100000"/>
              </a:lnSpc>
              <a:spcBef>
                <a:spcPts val="600"/>
              </a:spcBef>
              <a:spcAft>
                <a:spcPts val="0"/>
              </a:spcAft>
              <a:buSzPct val="80000"/>
              <a:buFont typeface="Noto Sans Symbols"/>
              <a:buChar char="❑"/>
            </a:pPr>
            <a:r>
              <a:rPr lang="en-US" cap="none" dirty="0" smtClean="0">
                <a:latin typeface="Times New Roman" pitchFamily="18" charset="0"/>
                <a:ea typeface="Times New Roman"/>
                <a:cs typeface="Times New Roman" pitchFamily="18" charset="0"/>
                <a:sym typeface="Times New Roman"/>
              </a:rPr>
              <a:t>While coding, the programmer performs some tests on that unit of program to know if it is error free. Testing is performed under white-box testing approach. Unit testing helps developers decide that individual units of the program are working as per requirement and are error free.</a:t>
            </a:r>
            <a:endParaRPr lang="en-US" cap="none" dirty="0" smtClean="0">
              <a:latin typeface="Times New Roman" pitchFamily="18" charset="0"/>
              <a:cs typeface="Times New Roman" pitchFamily="18" charset="0"/>
            </a:endParaRPr>
          </a:p>
          <a:p>
            <a:pPr marL="365760" lvl="0" indent="-133096" algn="l" rtl="0">
              <a:lnSpc>
                <a:spcPct val="100000"/>
              </a:lnSpc>
              <a:spcBef>
                <a:spcPts val="600"/>
              </a:spcBef>
              <a:spcAft>
                <a:spcPts val="0"/>
              </a:spcAft>
              <a:buSzPct val="80000"/>
              <a:buFont typeface="Noto Sans Symbols"/>
              <a:buNone/>
            </a:pPr>
            <a:endParaRPr lang="en-US" cap="none"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3"/>
          <p:cNvSpPr txBox="1">
            <a:spLocks noGrp="1"/>
          </p:cNvSpPr>
          <p:nvPr>
            <p:ph type="title"/>
          </p:nvPr>
        </p:nvSpPr>
        <p:spPr>
          <a:xfrm>
            <a:off x="1468157" y="376500"/>
            <a:ext cx="8911687" cy="128089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00145A"/>
              </a:buClr>
              <a:buSzPct val="100000"/>
              <a:buFont typeface="Times New Roman"/>
              <a:buNone/>
            </a:pPr>
            <a:r>
              <a:rPr lang="en-US" dirty="0">
                <a:solidFill>
                  <a:srgbClr val="002060"/>
                </a:solidFill>
                <a:latin typeface="Times New Roman"/>
                <a:ea typeface="Times New Roman"/>
                <a:cs typeface="Times New Roman"/>
                <a:sym typeface="Times New Roman"/>
              </a:rPr>
              <a:t> </a:t>
            </a:r>
            <a:br>
              <a:rPr lang="en-US" dirty="0">
                <a:solidFill>
                  <a:srgbClr val="002060"/>
                </a:solidFill>
                <a:latin typeface="Times New Roman"/>
                <a:ea typeface="Times New Roman"/>
                <a:cs typeface="Times New Roman"/>
                <a:sym typeface="Times New Roman"/>
              </a:rPr>
            </a:br>
            <a:r>
              <a:rPr lang="en-US" sz="3100" dirty="0" smtClean="0">
                <a:solidFill>
                  <a:srgbClr val="002060"/>
                </a:solidFill>
                <a:latin typeface="Times New Roman"/>
                <a:ea typeface="Times New Roman"/>
                <a:cs typeface="Times New Roman"/>
                <a:sym typeface="Times New Roman"/>
              </a:rPr>
              <a:t>TESTING (</a:t>
            </a:r>
            <a:r>
              <a:rPr lang="en-US" sz="3100" dirty="0" err="1" smtClean="0">
                <a:solidFill>
                  <a:srgbClr val="002060"/>
                </a:solidFill>
                <a:latin typeface="Times New Roman"/>
                <a:ea typeface="Times New Roman"/>
                <a:cs typeface="Times New Roman"/>
                <a:sym typeface="Times New Roman"/>
              </a:rPr>
              <a:t>contd</a:t>
            </a:r>
            <a:r>
              <a:rPr lang="en-US" sz="3100" dirty="0" smtClean="0">
                <a:solidFill>
                  <a:srgbClr val="002060"/>
                </a:solidFill>
                <a:latin typeface="Times New Roman"/>
                <a:ea typeface="Times New Roman"/>
                <a:cs typeface="Times New Roman"/>
                <a:sym typeface="Times New Roman"/>
              </a:rPr>
              <a:t>:)</a:t>
            </a:r>
            <a:r>
              <a:rPr lang="en-US" b="1" dirty="0">
                <a:solidFill>
                  <a:srgbClr val="002060"/>
                </a:solidFill>
                <a:latin typeface="Times New Roman"/>
                <a:ea typeface="Times New Roman"/>
                <a:cs typeface="Times New Roman"/>
                <a:sym typeface="Times New Roman"/>
              </a:rPr>
              <a:t/>
            </a:r>
            <a:br>
              <a:rPr lang="en-US" b="1" dirty="0">
                <a:solidFill>
                  <a:srgbClr val="002060"/>
                </a:solidFill>
                <a:latin typeface="Times New Roman"/>
                <a:ea typeface="Times New Roman"/>
                <a:cs typeface="Times New Roman"/>
                <a:sym typeface="Times New Roman"/>
              </a:rPr>
            </a:br>
            <a:endParaRPr dirty="0">
              <a:solidFill>
                <a:srgbClr val="002060"/>
              </a:solidFill>
            </a:endParaRPr>
          </a:p>
        </p:txBody>
      </p:sp>
      <p:sp>
        <p:nvSpPr>
          <p:cNvPr id="233" name="Google Shape;233;p43"/>
          <p:cNvSpPr txBox="1">
            <a:spLocks noGrp="1"/>
          </p:cNvSpPr>
          <p:nvPr>
            <p:ph sz="quarter" idx="13"/>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00"/>
              <a:buNone/>
            </a:pPr>
            <a:r>
              <a:rPr lang="en-US" sz="2000" cap="none" dirty="0" smtClean="0">
                <a:latin typeface="Times New Roman" pitchFamily="18" charset="0"/>
                <a:ea typeface="Times New Roman"/>
                <a:cs typeface="Times New Roman" pitchFamily="18" charset="0"/>
                <a:sym typeface="Times New Roman"/>
              </a:rPr>
              <a:t>System testing</a:t>
            </a:r>
            <a:endParaRPr lang="en-US" cap="none" dirty="0" smtClean="0">
              <a:latin typeface="Times New Roman" pitchFamily="18" charset="0"/>
              <a:cs typeface="Times New Roman" pitchFamily="18" charset="0"/>
            </a:endParaRPr>
          </a:p>
          <a:p>
            <a:pPr marL="365760" lvl="0" indent="-283464" algn="l" rtl="0">
              <a:lnSpc>
                <a:spcPct val="100000"/>
              </a:lnSpc>
              <a:spcBef>
                <a:spcPts val="600"/>
              </a:spcBef>
              <a:spcAft>
                <a:spcPts val="0"/>
              </a:spcAft>
              <a:buSzPts val="1600"/>
              <a:buChar char="⚫"/>
            </a:pPr>
            <a:r>
              <a:rPr lang="en-US" sz="2000" cap="none" dirty="0" smtClean="0">
                <a:latin typeface="Times New Roman" pitchFamily="18" charset="0"/>
                <a:ea typeface="Times New Roman"/>
                <a:cs typeface="Times New Roman" pitchFamily="18" charset="0"/>
                <a:sym typeface="Times New Roman"/>
              </a:rPr>
              <a:t>The software is compiled as product and then it is tested as a whole. This can be accomplished using one or more of the following tests</a:t>
            </a:r>
            <a:endParaRPr lang="en-US" cap="none" dirty="0" smtClean="0">
              <a:latin typeface="Times New Roman" pitchFamily="18" charset="0"/>
              <a:cs typeface="Times New Roman" pitchFamily="18" charset="0"/>
            </a:endParaRPr>
          </a:p>
          <a:p>
            <a:pPr marL="0" lvl="0" indent="0" algn="l" rtl="0">
              <a:lnSpc>
                <a:spcPct val="100000"/>
              </a:lnSpc>
              <a:spcBef>
                <a:spcPts val="600"/>
              </a:spcBef>
              <a:spcAft>
                <a:spcPts val="0"/>
              </a:spcAft>
              <a:buSzPts val="1600"/>
              <a:buNone/>
            </a:pPr>
            <a:r>
              <a:rPr lang="en-US" sz="2000" cap="none" dirty="0" smtClean="0">
                <a:latin typeface="Times New Roman" pitchFamily="18" charset="0"/>
                <a:ea typeface="Times New Roman"/>
                <a:cs typeface="Times New Roman" pitchFamily="18" charset="0"/>
                <a:sym typeface="Times New Roman"/>
              </a:rPr>
              <a:t>Integration testing</a:t>
            </a:r>
            <a:endParaRPr lang="en-US" cap="none" dirty="0" smtClean="0">
              <a:latin typeface="Times New Roman" pitchFamily="18" charset="0"/>
              <a:cs typeface="Times New Roman" pitchFamily="18" charset="0"/>
            </a:endParaRPr>
          </a:p>
          <a:p>
            <a:pPr marL="365760" lvl="0" indent="-283464" algn="l" rtl="0">
              <a:lnSpc>
                <a:spcPct val="100000"/>
              </a:lnSpc>
              <a:spcBef>
                <a:spcPts val="600"/>
              </a:spcBef>
              <a:spcAft>
                <a:spcPts val="0"/>
              </a:spcAft>
              <a:buSzPts val="1600"/>
              <a:buChar char="⚫"/>
            </a:pPr>
            <a:r>
              <a:rPr lang="en-US" sz="2000" cap="none" dirty="0" smtClean="0">
                <a:latin typeface="Times New Roman" pitchFamily="18" charset="0"/>
                <a:ea typeface="Times New Roman"/>
                <a:cs typeface="Times New Roman" pitchFamily="18" charset="0"/>
                <a:sym typeface="Times New Roman"/>
              </a:rPr>
              <a:t>Even if the units of software are working fine individually, there is a need to find out if the units if integrated together would also work without errors. For example, argument passing and data </a:t>
            </a:r>
            <a:r>
              <a:rPr lang="en-US" sz="2000" cap="none" dirty="0" err="1" smtClean="0">
                <a:latin typeface="Times New Roman" pitchFamily="18" charset="0"/>
                <a:ea typeface="Times New Roman"/>
                <a:cs typeface="Times New Roman" pitchFamily="18" charset="0"/>
                <a:sym typeface="Times New Roman"/>
              </a:rPr>
              <a:t>updation</a:t>
            </a:r>
            <a:r>
              <a:rPr lang="en-US" sz="2000" cap="none" dirty="0" smtClean="0">
                <a:latin typeface="Times New Roman" pitchFamily="18" charset="0"/>
                <a:ea typeface="Times New Roman"/>
                <a:cs typeface="Times New Roman" pitchFamily="18" charset="0"/>
                <a:sym typeface="Times New Roman"/>
              </a:rPr>
              <a:t> etc.</a:t>
            </a:r>
            <a:endParaRPr lang="en-US" cap="none" dirty="0" smtClean="0">
              <a:latin typeface="Times New Roman" pitchFamily="18" charset="0"/>
              <a:cs typeface="Times New Roman" pitchFamily="18" charset="0"/>
            </a:endParaRPr>
          </a:p>
          <a:p>
            <a:pPr marL="365760" lvl="0" indent="-120903" algn="l" rtl="0">
              <a:lnSpc>
                <a:spcPct val="100000"/>
              </a:lnSpc>
              <a:spcBef>
                <a:spcPts val="600"/>
              </a:spcBef>
              <a:spcAft>
                <a:spcPts val="0"/>
              </a:spcAft>
              <a:buSzPts val="2560"/>
              <a:buNone/>
            </a:pPr>
            <a:endParaRPr dirty="0"/>
          </a:p>
          <a:p>
            <a:pPr marL="365760" lvl="0" indent="-120903" algn="l" rtl="0">
              <a:lnSpc>
                <a:spcPct val="100000"/>
              </a:lnSpc>
              <a:spcBef>
                <a:spcPts val="600"/>
              </a:spcBef>
              <a:spcAft>
                <a:spcPts val="0"/>
              </a:spcAft>
              <a:buSzPts val="2560"/>
              <a:buNone/>
            </a:pPr>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0"/>
          <p:cNvSpPr txBox="1">
            <a:spLocks noGrp="1"/>
          </p:cNvSpPr>
          <p:nvPr>
            <p:ph type="title"/>
          </p:nvPr>
        </p:nvSpPr>
        <p:spPr>
          <a:xfrm>
            <a:off x="1504801" y="371114"/>
            <a:ext cx="10182691" cy="79748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Times New Roman"/>
              <a:buNone/>
            </a:pPr>
            <a:r>
              <a:rPr lang="en-US" sz="2800" dirty="0">
                <a:solidFill>
                  <a:srgbClr val="002060"/>
                </a:solidFill>
                <a:latin typeface="Times New Roman"/>
                <a:ea typeface="Times New Roman"/>
                <a:cs typeface="Times New Roman"/>
                <a:sym typeface="Times New Roman"/>
              </a:rPr>
              <a:t>PEFORMANCE ANALYSIS</a:t>
            </a:r>
            <a:endParaRPr sz="2800" dirty="0">
              <a:solidFill>
                <a:srgbClr val="002060"/>
              </a:solidFill>
              <a:latin typeface="Times New Roman"/>
              <a:ea typeface="Times New Roman"/>
              <a:cs typeface="Times New Roman"/>
              <a:sym typeface="Times New Roman"/>
            </a:endParaRPr>
          </a:p>
        </p:txBody>
      </p:sp>
      <p:sp>
        <p:nvSpPr>
          <p:cNvPr id="239" name="Google Shape;239;p20"/>
          <p:cNvSpPr txBox="1">
            <a:spLocks noGrp="1"/>
          </p:cNvSpPr>
          <p:nvPr>
            <p:ph sz="quarter" idx="13"/>
          </p:nvPr>
        </p:nvSpPr>
        <p:spPr>
          <a:xfrm>
            <a:off x="1452549" y="1808684"/>
            <a:ext cx="8915400" cy="4168411"/>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000"/>
              <a:buChar char="?"/>
            </a:pPr>
            <a:r>
              <a:rPr lang="en-US" cap="none" dirty="0" smtClean="0">
                <a:latin typeface="Times New Roman"/>
                <a:ea typeface="Times New Roman"/>
                <a:cs typeface="Times New Roman"/>
                <a:sym typeface="Times New Roman"/>
              </a:rPr>
              <a:t>TECHNICAL FEASIBILITY: for the real time project, we are using python  and the platform used for python  is anaconda which is platform independent. Therefore the project  is technically  feasible.</a:t>
            </a:r>
            <a:endParaRPr lang="en-US" cap="none" dirty="0" smtClean="0">
              <a:latin typeface="Calibri"/>
              <a:ea typeface="Calibri"/>
              <a:cs typeface="Calibri"/>
              <a:sym typeface="Calibri"/>
            </a:endParaRPr>
          </a:p>
          <a:p>
            <a:pPr marL="342900" lvl="0" indent="-342900" algn="l" rtl="0">
              <a:lnSpc>
                <a:spcPct val="100000"/>
              </a:lnSpc>
              <a:spcBef>
                <a:spcPts val="1000"/>
              </a:spcBef>
              <a:spcAft>
                <a:spcPts val="0"/>
              </a:spcAft>
              <a:buSzPts val="2000"/>
              <a:buChar char="?"/>
            </a:pPr>
            <a:r>
              <a:rPr lang="en-US" cap="none" dirty="0" smtClean="0">
                <a:latin typeface="Times New Roman"/>
                <a:ea typeface="Times New Roman"/>
                <a:cs typeface="Times New Roman"/>
                <a:sym typeface="Times New Roman"/>
              </a:rPr>
              <a:t>Economic feasibility: this project we are dealing the project in hardware manner, therefore the cost may be economically high. But in this we are using python programming it reduces the lines of code and increases the performance. </a:t>
            </a:r>
            <a:endParaRPr lang="en-US" cap="none" dirty="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4"/>
          <p:cNvSpPr txBox="1">
            <a:spLocks noGrp="1"/>
          </p:cNvSpPr>
          <p:nvPr>
            <p:ph type="title"/>
          </p:nvPr>
        </p:nvSpPr>
        <p:spPr>
          <a:xfrm>
            <a:off x="913776" y="1173707"/>
            <a:ext cx="10194492" cy="418026"/>
          </a:xfrm>
          <a:prstGeom prst="rect">
            <a:avLst/>
          </a:prstGeom>
          <a:noFill/>
          <a:ln>
            <a:noFill/>
          </a:ln>
        </p:spPr>
        <p:txBody>
          <a:bodyPr spcFirstLastPara="1" wrap="square" lIns="91425" tIns="45700" rIns="91425" bIns="45700" anchor="ctr" anchorCtr="0">
            <a:noAutofit/>
          </a:bodyPr>
          <a:lstStyle/>
          <a:p>
            <a:pPr lvl="0" algn="l">
              <a:spcBef>
                <a:spcPts val="0"/>
              </a:spcBef>
              <a:buClr>
                <a:srgbClr val="00145A"/>
              </a:buClr>
              <a:buSzPts val="2800"/>
            </a:pPr>
            <a:r>
              <a:rPr lang="en-US" sz="2800" dirty="0" smtClean="0">
                <a:latin typeface="Times New Roman" pitchFamily="18" charset="0"/>
                <a:ea typeface="Times New Roman"/>
                <a:cs typeface="Times New Roman" pitchFamily="18" charset="0"/>
                <a:sym typeface="Times New Roman"/>
              </a:rPr>
              <a:t>SCREENSHOTS</a:t>
            </a:r>
            <a:br>
              <a:rPr lang="en-US" sz="2800" dirty="0" smtClean="0">
                <a:latin typeface="Times New Roman" pitchFamily="18" charset="0"/>
                <a:ea typeface="Times New Roman"/>
                <a:cs typeface="Times New Roman" pitchFamily="18" charset="0"/>
                <a:sym typeface="Times New Roman"/>
              </a:rPr>
            </a:br>
            <a:r>
              <a:rPr lang="en-US" sz="2800" dirty="0" smtClean="0">
                <a:latin typeface="Times New Roman" pitchFamily="18" charset="0"/>
                <a:ea typeface="Times New Roman"/>
                <a:cs typeface="Times New Roman" pitchFamily="18" charset="0"/>
                <a:sym typeface="Times New Roman"/>
              </a:rPr>
              <a:t/>
            </a:r>
            <a:br>
              <a:rPr lang="en-US" sz="2800" dirty="0" smtClean="0">
                <a:latin typeface="Times New Roman" pitchFamily="18" charset="0"/>
                <a:ea typeface="Times New Roman"/>
                <a:cs typeface="Times New Roman" pitchFamily="18" charset="0"/>
                <a:sym typeface="Times New Roman"/>
              </a:rPr>
            </a:br>
            <a:r>
              <a:rPr lang="en-US" sz="2800" dirty="0">
                <a:latin typeface="Times New Roman" pitchFamily="18" charset="0"/>
                <a:ea typeface="Times New Roman"/>
                <a:cs typeface="Times New Roman" pitchFamily="18" charset="0"/>
                <a:sym typeface="Times New Roman"/>
              </a:rPr>
              <a:t/>
            </a:r>
            <a:br>
              <a:rPr lang="en-US" sz="2800" dirty="0">
                <a:latin typeface="Times New Roman" pitchFamily="18" charset="0"/>
                <a:ea typeface="Times New Roman"/>
                <a:cs typeface="Times New Roman" pitchFamily="18" charset="0"/>
                <a:sym typeface="Times New Roman"/>
              </a:rPr>
            </a:br>
            <a:endParaRPr sz="2800" dirty="0">
              <a:latin typeface="Times New Roman" pitchFamily="18" charset="0"/>
              <a:cs typeface="Times New Roman" pitchFamily="18" charset="0"/>
            </a:endParaRPr>
          </a:p>
        </p:txBody>
      </p:sp>
      <p:pic>
        <p:nvPicPr>
          <p:cNvPr id="4" name="Picture 3"/>
          <p:cNvPicPr>
            <a:picLocks noChangeAspect="1"/>
          </p:cNvPicPr>
          <p:nvPr/>
        </p:nvPicPr>
        <p:blipFill rotWithShape="1">
          <a:blip r:embed="rId3"/>
          <a:srcRect l="27917" t="15320" r="27083" b="19300"/>
          <a:stretch/>
        </p:blipFill>
        <p:spPr>
          <a:xfrm>
            <a:off x="1187355" y="1280555"/>
            <a:ext cx="9023445" cy="515411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rotWithShape="1">
          <a:blip r:embed="rId2"/>
          <a:srcRect l="31555" t="17855" r="32294" b="14588"/>
          <a:stretch/>
        </p:blipFill>
        <p:spPr>
          <a:xfrm>
            <a:off x="702733" y="1023582"/>
            <a:ext cx="10278534" cy="5504217"/>
          </a:xfrm>
          <a:prstGeom prst="rect">
            <a:avLst/>
          </a:prstGeom>
        </p:spPr>
      </p:pic>
    </p:spTree>
    <p:extLst>
      <p:ext uri="{BB962C8B-B14F-4D97-AF65-F5344CB8AC3E}">
        <p14:creationId xmlns:p14="http://schemas.microsoft.com/office/powerpoint/2010/main" xmlns="" val="28863188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rotWithShape="1">
          <a:blip r:embed="rId2"/>
          <a:srcRect l="30390" t="24093" r="31641" b="27445"/>
          <a:stretch/>
        </p:blipFill>
        <p:spPr>
          <a:xfrm>
            <a:off x="1060354" y="832513"/>
            <a:ext cx="10041467" cy="5272712"/>
          </a:xfrm>
          <a:prstGeom prst="rect">
            <a:avLst/>
          </a:prstGeom>
        </p:spPr>
      </p:pic>
    </p:spTree>
    <p:extLst>
      <p:ext uri="{BB962C8B-B14F-4D97-AF65-F5344CB8AC3E}">
        <p14:creationId xmlns:p14="http://schemas.microsoft.com/office/powerpoint/2010/main" xmlns="" val="26320969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rotWithShape="1">
          <a:blip r:embed="rId2"/>
          <a:srcRect l="29694" t="23103" r="30250" b="11621"/>
          <a:stretch/>
        </p:blipFill>
        <p:spPr>
          <a:xfrm>
            <a:off x="832640" y="1005006"/>
            <a:ext cx="10344876" cy="5297961"/>
          </a:xfrm>
          <a:prstGeom prst="rect">
            <a:avLst/>
          </a:prstGeom>
        </p:spPr>
      </p:pic>
    </p:spTree>
    <p:extLst>
      <p:ext uri="{BB962C8B-B14F-4D97-AF65-F5344CB8AC3E}">
        <p14:creationId xmlns:p14="http://schemas.microsoft.com/office/powerpoint/2010/main" xmlns="" val="40269519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618517"/>
            <a:ext cx="9254693" cy="820815"/>
          </a:xfrm>
        </p:spPr>
        <p:txBody>
          <a:bodyPr/>
          <a:lstStyle/>
          <a:p>
            <a:r>
              <a:rPr lang="en-IN" sz="2500" cap="none" dirty="0" smtClean="0"/>
              <a:t>Command To Stop Ai Assistant – “you can sleep”</a:t>
            </a:r>
            <a:endParaRPr lang="en-IN" sz="2500" cap="none" dirty="0"/>
          </a:p>
        </p:txBody>
      </p:sp>
      <p:pic>
        <p:nvPicPr>
          <p:cNvPr id="4" name="Content Placeholder 3"/>
          <p:cNvPicPr>
            <a:picLocks noGrp="1" noChangeAspect="1"/>
          </p:cNvPicPr>
          <p:nvPr>
            <p:ph sz="quarter" idx="13"/>
          </p:nvPr>
        </p:nvPicPr>
        <p:blipFill rotWithShape="1">
          <a:blip r:embed="rId2"/>
          <a:srcRect l="31641" t="29284" r="32615" b="14588"/>
          <a:stretch/>
        </p:blipFill>
        <p:spPr>
          <a:xfrm>
            <a:off x="1024467" y="1617134"/>
            <a:ext cx="10092265" cy="4817533"/>
          </a:xfrm>
          <a:prstGeom prst="rect">
            <a:avLst/>
          </a:prstGeom>
        </p:spPr>
      </p:pic>
    </p:spTree>
    <p:extLst>
      <p:ext uri="{BB962C8B-B14F-4D97-AF65-F5344CB8AC3E}">
        <p14:creationId xmlns:p14="http://schemas.microsoft.com/office/powerpoint/2010/main" xmlns="" val="2271322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1"/>
          <p:cNvSpPr txBox="1">
            <a:spLocks noGrp="1"/>
          </p:cNvSpPr>
          <p:nvPr>
            <p:ph type="title"/>
          </p:nvPr>
        </p:nvSpPr>
        <p:spPr>
          <a:xfrm flipH="1">
            <a:off x="1553106" y="300992"/>
            <a:ext cx="9503967" cy="85536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Times New Roman"/>
              <a:buNone/>
            </a:pPr>
            <a:r>
              <a:rPr lang="en-US" sz="2800" i="0" u="none" strike="noStrike" cap="none">
                <a:solidFill>
                  <a:srgbClr val="001A4F"/>
                </a:solidFill>
                <a:latin typeface="Times New Roman"/>
                <a:ea typeface="Times New Roman"/>
                <a:cs typeface="Times New Roman"/>
                <a:sym typeface="Times New Roman"/>
              </a:rPr>
              <a:t>CONCLUSION</a:t>
            </a:r>
            <a:endParaRPr sz="2800">
              <a:solidFill>
                <a:srgbClr val="001A4F"/>
              </a:solidFill>
            </a:endParaRPr>
          </a:p>
        </p:txBody>
      </p:sp>
      <p:sp>
        <p:nvSpPr>
          <p:cNvPr id="263" name="Google Shape;263;p21"/>
          <p:cNvSpPr txBox="1">
            <a:spLocks noGrp="1"/>
          </p:cNvSpPr>
          <p:nvPr>
            <p:ph sz="quarter" idx="13"/>
          </p:nvPr>
        </p:nvSpPr>
        <p:spPr>
          <a:xfrm>
            <a:off x="1566169" y="1144996"/>
            <a:ext cx="10625833" cy="627671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1"/>
              </a:buClr>
              <a:buSzPts val="2300"/>
              <a:buFont typeface="Noto Sans Symbols"/>
              <a:buChar char="🠶"/>
            </a:pPr>
            <a:r>
              <a:rPr lang="en-US" sz="23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In this project we proposed an voice recognition system called Personal Digital Assistance .</a:t>
            </a:r>
            <a:endParaRPr sz="2000"/>
          </a:p>
          <a:p>
            <a:pPr marL="342900" lvl="0" indent="-342900" algn="l" rtl="0">
              <a:lnSpc>
                <a:spcPct val="100000"/>
              </a:lnSpc>
              <a:spcBef>
                <a:spcPts val="1000"/>
              </a:spcBef>
              <a:spcAft>
                <a:spcPts val="0"/>
              </a:spcAft>
              <a:buClr>
                <a:schemeClr val="accent1"/>
              </a:buClr>
              <a:buSzPts val="2400"/>
              <a:buFont typeface="Noto Sans Symbols"/>
              <a:buChar char="🠶"/>
            </a:pPr>
            <a:r>
              <a:rPr lang="en-US" sz="2000" b="0" i="0" u="none" strike="noStrike" cap="none">
                <a:solidFill>
                  <a:schemeClr val="dk1"/>
                </a:solidFill>
                <a:latin typeface="Times New Roman"/>
                <a:ea typeface="Times New Roman"/>
                <a:cs typeface="Times New Roman"/>
                <a:sym typeface="Times New Roman"/>
              </a:rPr>
              <a:t>Here, we proposed a spoken dialog content generation system which relies on user-generated content. </a:t>
            </a:r>
            <a:endParaRPr sz="2000"/>
          </a:p>
          <a:p>
            <a:pPr marL="342900" lvl="0" indent="-342900" algn="l" rtl="0">
              <a:lnSpc>
                <a:spcPct val="100000"/>
              </a:lnSpc>
              <a:spcBef>
                <a:spcPts val="1000"/>
              </a:spcBef>
              <a:spcAft>
                <a:spcPts val="0"/>
              </a:spcAft>
              <a:buClr>
                <a:schemeClr val="accent1"/>
              </a:buClr>
              <a:buSzPts val="2300"/>
              <a:buFont typeface="Noto Sans Symbols"/>
              <a:buChar char="🠶"/>
            </a:pPr>
            <a:r>
              <a:rPr lang="en-US" sz="2000" b="0" i="0" u="none" strike="noStrike" cap="none">
                <a:solidFill>
                  <a:schemeClr val="dk1"/>
                </a:solidFill>
                <a:latin typeface="Times New Roman"/>
                <a:ea typeface="Times New Roman"/>
                <a:cs typeface="Times New Roman"/>
                <a:sym typeface="Times New Roman"/>
              </a:rPr>
              <a:t>Personal Digital Assistant helpful for normal people and blind/visually impaired by having the natural dialogue with the system. </a:t>
            </a:r>
            <a:endParaRPr sz="2000"/>
          </a:p>
          <a:p>
            <a:pPr marL="342900" lvl="0" indent="-342900" algn="l" rtl="0">
              <a:lnSpc>
                <a:spcPct val="100000"/>
              </a:lnSpc>
              <a:spcBef>
                <a:spcPts val="1000"/>
              </a:spcBef>
              <a:spcAft>
                <a:spcPts val="0"/>
              </a:spcAft>
              <a:buClr>
                <a:schemeClr val="accent1"/>
              </a:buClr>
              <a:buSzPts val="2300"/>
              <a:buFont typeface="Noto Sans Symbols"/>
              <a:buChar char="🠶"/>
            </a:pPr>
            <a:r>
              <a:rPr lang="en-US" sz="2000" b="0" i="0" u="none" strike="noStrike" cap="none">
                <a:solidFill>
                  <a:schemeClr val="dk1"/>
                </a:solidFill>
                <a:latin typeface="Times New Roman"/>
                <a:ea typeface="Times New Roman"/>
                <a:cs typeface="Times New Roman"/>
                <a:sym typeface="Times New Roman"/>
              </a:rPr>
              <a:t>The modules of this system makes it flexible , easy to use and easy to add additional features without disturbing current system functionality. </a:t>
            </a:r>
            <a:endParaRPr sz="2000"/>
          </a:p>
          <a:p>
            <a:pPr marL="342900" lvl="0" indent="-342900" algn="l" rtl="0">
              <a:lnSpc>
                <a:spcPct val="100000"/>
              </a:lnSpc>
              <a:spcBef>
                <a:spcPts val="1000"/>
              </a:spcBef>
              <a:spcAft>
                <a:spcPts val="0"/>
              </a:spcAft>
              <a:buClr>
                <a:schemeClr val="accent1"/>
              </a:buClr>
              <a:buSzPts val="2300"/>
              <a:buFont typeface="Noto Sans Symbols"/>
              <a:buChar char="🠶"/>
            </a:pPr>
            <a:r>
              <a:rPr lang="en-US" sz="2000" b="0" i="0" u="none" strike="noStrike" cap="none">
                <a:solidFill>
                  <a:schemeClr val="dk1"/>
                </a:solidFill>
                <a:latin typeface="Times New Roman"/>
                <a:ea typeface="Times New Roman"/>
                <a:cs typeface="Times New Roman"/>
                <a:sym typeface="Times New Roman"/>
              </a:rPr>
              <a:t>In this research, a method to effectively collect usergenerated contents was proposed, and also surveys were conducted on the number of contributors and the content type.</a:t>
            </a:r>
            <a:endParaRPr sz="2000"/>
          </a:p>
          <a:p>
            <a:pPr marL="342900" lvl="0" indent="-342900" algn="l" rtl="0">
              <a:lnSpc>
                <a:spcPct val="100000"/>
              </a:lnSpc>
              <a:spcBef>
                <a:spcPts val="1000"/>
              </a:spcBef>
              <a:spcAft>
                <a:spcPts val="0"/>
              </a:spcAft>
              <a:buClr>
                <a:schemeClr val="accent1"/>
              </a:buClr>
              <a:buSzPts val="2400"/>
              <a:buFont typeface="Noto Sans Symbols"/>
              <a:buChar char="🠶"/>
            </a:pPr>
            <a:r>
              <a:rPr lang="en-US" sz="2000" b="0" i="0" u="none" strike="noStrike" cap="none">
                <a:solidFill>
                  <a:schemeClr val="dk1"/>
                </a:solidFill>
                <a:latin typeface="Times New Roman"/>
                <a:ea typeface="Times New Roman"/>
                <a:cs typeface="Times New Roman"/>
                <a:sym typeface="Times New Roman"/>
              </a:rPr>
              <a:t>As future work, we would like to investigate if recognition of the virtual assistant’s speech by users is improved when the system simultaneously provides corresponding visual information.</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a:spLocks noGrp="1"/>
          </p:cNvSpPr>
          <p:nvPr>
            <p:ph type="title"/>
          </p:nvPr>
        </p:nvSpPr>
        <p:spPr>
          <a:xfrm>
            <a:off x="1639338" y="206098"/>
            <a:ext cx="8911687" cy="472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400"/>
              <a:buFont typeface="Times New Roman"/>
              <a:buNone/>
            </a:pPr>
            <a:r>
              <a:rPr lang="en-US" sz="2800" i="0" u="none" strike="noStrike" cap="none" dirty="0">
                <a:solidFill>
                  <a:srgbClr val="001A4F"/>
                </a:solidFill>
                <a:latin typeface="Times New Roman"/>
                <a:ea typeface="Times New Roman"/>
                <a:cs typeface="Times New Roman"/>
                <a:sym typeface="Times New Roman"/>
              </a:rPr>
              <a:t>LITERATURE </a:t>
            </a:r>
            <a:r>
              <a:rPr lang="en-US" sz="2800" i="0" u="none" strike="noStrike" cap="none" dirty="0" smtClean="0">
                <a:solidFill>
                  <a:srgbClr val="001A4F"/>
                </a:solidFill>
                <a:latin typeface="Times New Roman"/>
                <a:ea typeface="Times New Roman"/>
                <a:cs typeface="Times New Roman"/>
                <a:sym typeface="Times New Roman"/>
              </a:rPr>
              <a:t>SURVEY:</a:t>
            </a:r>
            <a:endParaRPr sz="2800" dirty="0">
              <a:solidFill>
                <a:srgbClr val="001A4F"/>
              </a:solidFill>
            </a:endParaRPr>
          </a:p>
        </p:txBody>
      </p:sp>
      <p:graphicFrame>
        <p:nvGraphicFramePr>
          <p:cNvPr id="118" name="Google Shape;118;p3"/>
          <p:cNvGraphicFramePr/>
          <p:nvPr/>
        </p:nvGraphicFramePr>
        <p:xfrm>
          <a:off x="1062229" y="874042"/>
          <a:ext cx="10373450" cy="5669300"/>
        </p:xfrm>
        <a:graphic>
          <a:graphicData uri="http://schemas.openxmlformats.org/drawingml/2006/table">
            <a:tbl>
              <a:tblPr firstRow="1" bandRow="1">
                <a:noFill/>
                <a:tableStyleId>{AB1281EB-71DB-44E7-8D22-68A053AAF460}</a:tableStyleId>
              </a:tblPr>
              <a:tblGrid>
                <a:gridCol w="859100">
                  <a:extLst>
                    <a:ext uri="{9D8B030D-6E8A-4147-A177-3AD203B41FA5}">
                      <a16:colId xmlns:a16="http://schemas.microsoft.com/office/drawing/2014/main" xmlns="" val="20000"/>
                    </a:ext>
                  </a:extLst>
                </a:gridCol>
                <a:gridCol w="1751300">
                  <a:extLst>
                    <a:ext uri="{9D8B030D-6E8A-4147-A177-3AD203B41FA5}">
                      <a16:colId xmlns:a16="http://schemas.microsoft.com/office/drawing/2014/main" xmlns="" val="20001"/>
                    </a:ext>
                  </a:extLst>
                </a:gridCol>
                <a:gridCol w="1323750">
                  <a:extLst>
                    <a:ext uri="{9D8B030D-6E8A-4147-A177-3AD203B41FA5}">
                      <a16:colId xmlns:a16="http://schemas.microsoft.com/office/drawing/2014/main" xmlns="" val="20002"/>
                    </a:ext>
                  </a:extLst>
                </a:gridCol>
                <a:gridCol w="2135725">
                  <a:extLst>
                    <a:ext uri="{9D8B030D-6E8A-4147-A177-3AD203B41FA5}">
                      <a16:colId xmlns:a16="http://schemas.microsoft.com/office/drawing/2014/main" xmlns="" val="20003"/>
                    </a:ext>
                  </a:extLst>
                </a:gridCol>
                <a:gridCol w="1855950">
                  <a:extLst>
                    <a:ext uri="{9D8B030D-6E8A-4147-A177-3AD203B41FA5}">
                      <a16:colId xmlns:a16="http://schemas.microsoft.com/office/drawing/2014/main" xmlns="" val="20004"/>
                    </a:ext>
                  </a:extLst>
                </a:gridCol>
                <a:gridCol w="2447625">
                  <a:extLst>
                    <a:ext uri="{9D8B030D-6E8A-4147-A177-3AD203B41FA5}">
                      <a16:colId xmlns:a16="http://schemas.microsoft.com/office/drawing/2014/main" xmlns="" val="20005"/>
                    </a:ext>
                  </a:extLst>
                </a:gridCol>
              </a:tblGrid>
              <a:tr h="62512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1" u="none" strike="noStrike" cap="none" dirty="0">
                          <a:latin typeface="Times New Roman"/>
                          <a:ea typeface="Times New Roman"/>
                          <a:cs typeface="Times New Roman"/>
                          <a:sym typeface="Times New Roman"/>
                        </a:rPr>
                        <a:t>Year</a:t>
                      </a:r>
                      <a:endParaRPr sz="2000" u="none" strike="noStrike" cap="none" dirty="0">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Title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Author</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Description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Advantages</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Disadvantages</a:t>
                      </a:r>
                      <a:endParaRPr sz="1800" u="none" strike="noStrike" cap="none"/>
                    </a:p>
                  </a:txBody>
                  <a:tcPr marL="91450" marR="91450" marT="45725" marB="45725"/>
                </a:tc>
                <a:extLst>
                  <a:ext uri="{0D108BD9-81ED-4DB2-BD59-A6C34878D82A}">
                    <a16:rowId xmlns:a16="http://schemas.microsoft.com/office/drawing/2014/main" xmlns="" val="10000"/>
                  </a:ext>
                </a:extLst>
              </a:tr>
              <a:tr h="4430200">
                <a:tc>
                  <a:txBody>
                    <a:bodyPr/>
                    <a:lstStyle/>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2010</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2000"/>
                        <a:buFont typeface="Gill Sans"/>
                        <a:buNone/>
                      </a:pPr>
                      <a:endParaRPr sz="20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b="0" i="0" u="none" strike="noStrike" cap="none" dirty="0">
                          <a:solidFill>
                            <a:schemeClr val="dk1"/>
                          </a:solidFill>
                          <a:latin typeface="Times New Roman"/>
                          <a:ea typeface="Times New Roman"/>
                          <a:cs typeface="Times New Roman"/>
                          <a:sym typeface="Times New Roman"/>
                        </a:rPr>
                        <a:t>Interacting with Embodied Conversational Agents</a:t>
                      </a:r>
                      <a:endParaRPr sz="1800" u="none" strike="noStrike" cap="none" dirty="0"/>
                    </a:p>
                    <a:p>
                      <a:pPr marL="0" marR="0" lvl="0" indent="0" algn="l" rtl="0">
                        <a:spcBef>
                          <a:spcPts val="0"/>
                        </a:spcBef>
                        <a:spcAft>
                          <a:spcPts val="0"/>
                        </a:spcAft>
                        <a:buClr>
                          <a:schemeClr val="dk1"/>
                        </a:buClr>
                        <a:buSzPts val="2000"/>
                        <a:buFont typeface="Gill Sans"/>
                        <a:buNone/>
                      </a:pPr>
                      <a:endParaRPr sz="20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Gill Sans"/>
                        <a:buNone/>
                      </a:pPr>
                      <a:endParaRPr sz="20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solidFill>
                            <a:schemeClr val="dk1"/>
                          </a:solidFill>
                          <a:latin typeface="Times New Roman"/>
                          <a:ea typeface="Times New Roman"/>
                          <a:cs typeface="Times New Roman"/>
                          <a:sym typeface="Times New Roman"/>
                        </a:rPr>
                        <a:t>Elizabeth Andre,</a:t>
                      </a:r>
                      <a:endParaRPr sz="1800" u="none" strike="noStrike" cap="none"/>
                    </a:p>
                    <a:p>
                      <a:pPr marL="0" marR="0" lvl="0" indent="0" algn="l" rtl="0">
                        <a:spcBef>
                          <a:spcPts val="0"/>
                        </a:spcBef>
                        <a:spcAft>
                          <a:spcPts val="0"/>
                        </a:spcAft>
                        <a:buClr>
                          <a:schemeClr val="dk1"/>
                        </a:buClr>
                        <a:buSzPts val="2000"/>
                        <a:buFont typeface="Times New Roman"/>
                        <a:buNone/>
                      </a:pPr>
                      <a:r>
                        <a:rPr lang="en-US" sz="2000" u="none" strike="noStrike" cap="none">
                          <a:solidFill>
                            <a:schemeClr val="dk1"/>
                          </a:solidFill>
                          <a:latin typeface="Times New Roman"/>
                          <a:ea typeface="Times New Roman"/>
                          <a:cs typeface="Times New Roman"/>
                          <a:sym typeface="Times New Roman"/>
                        </a:rPr>
                        <a:t>Catherine Pelachaud</a:t>
                      </a:r>
                      <a:endParaRPr sz="20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b="0" i="0" u="none" strike="noStrike" cap="none" dirty="0">
                          <a:solidFill>
                            <a:schemeClr val="dk1"/>
                          </a:solidFill>
                          <a:latin typeface="Times New Roman"/>
                          <a:ea typeface="Times New Roman"/>
                          <a:cs typeface="Times New Roman"/>
                          <a:sym typeface="Times New Roman"/>
                        </a:rPr>
                        <a:t>It focuses to develop more human-</a:t>
                      </a:r>
                      <a:r>
                        <a:rPr lang="en-US" sz="2000" b="0" i="0" u="none" strike="noStrike" cap="none" dirty="0" err="1">
                          <a:solidFill>
                            <a:schemeClr val="dk1"/>
                          </a:solidFill>
                          <a:latin typeface="Times New Roman"/>
                          <a:ea typeface="Times New Roman"/>
                          <a:cs typeface="Times New Roman"/>
                          <a:sym typeface="Times New Roman"/>
                        </a:rPr>
                        <a:t>centred</a:t>
                      </a:r>
                      <a:r>
                        <a:rPr lang="en-US" sz="2000" b="0" i="0" u="none" strike="noStrike" cap="none" dirty="0">
                          <a:solidFill>
                            <a:schemeClr val="dk1"/>
                          </a:solidFill>
                          <a:latin typeface="Times New Roman"/>
                          <a:ea typeface="Times New Roman"/>
                          <a:cs typeface="Times New Roman"/>
                          <a:sym typeface="Times New Roman"/>
                        </a:rPr>
                        <a:t>, personalized and more engaging speech-based interactive systems immediately leads to the embodied conversational agent (ECA) that employs gestures, mimics and speech to communicate with the human user.</a:t>
                      </a:r>
                      <a:endParaRPr sz="20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u="none" strike="noStrike" cap="none">
                          <a:solidFill>
                            <a:schemeClr val="dk1"/>
                          </a:solidFill>
                          <a:latin typeface="Times New Roman"/>
                          <a:ea typeface="Times New Roman"/>
                          <a:cs typeface="Times New Roman"/>
                          <a:sym typeface="Times New Roman"/>
                        </a:rPr>
                        <a:t>Gesture</a:t>
                      </a:r>
                      <a:endParaRPr sz="20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solidFill>
                            <a:schemeClr val="dk1"/>
                          </a:solidFill>
                          <a:latin typeface="Times New Roman"/>
                          <a:ea typeface="Times New Roman"/>
                          <a:cs typeface="Times New Roman"/>
                          <a:sym typeface="Times New Roman"/>
                        </a:rPr>
                        <a:t>recognition has gained</a:t>
                      </a:r>
                      <a:endParaRPr sz="20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solidFill>
                            <a:schemeClr val="dk1"/>
                          </a:solidFill>
                          <a:latin typeface="Times New Roman"/>
                          <a:ea typeface="Times New Roman"/>
                          <a:cs typeface="Times New Roman"/>
                          <a:sym typeface="Times New Roman"/>
                        </a:rPr>
                        <a:t>Considerable</a:t>
                      </a:r>
                      <a:endParaRPr sz="20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solidFill>
                            <a:schemeClr val="dk1"/>
                          </a:solidFill>
                          <a:latin typeface="Times New Roman"/>
                          <a:ea typeface="Times New Roman"/>
                          <a:cs typeface="Times New Roman"/>
                          <a:sym typeface="Times New Roman"/>
                        </a:rPr>
                        <a:t>attention in</a:t>
                      </a:r>
                      <a:endParaRPr sz="20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solidFill>
                            <a:schemeClr val="dk1"/>
                          </a:solidFill>
                          <a:latin typeface="Times New Roman"/>
                          <a:ea typeface="Times New Roman"/>
                          <a:cs typeface="Times New Roman"/>
                          <a:sym typeface="Times New Roman"/>
                        </a:rPr>
                        <a:t>emerging</a:t>
                      </a:r>
                      <a:endParaRPr sz="20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solidFill>
                            <a:schemeClr val="dk1"/>
                          </a:solidFill>
                          <a:latin typeface="Times New Roman"/>
                          <a:ea typeface="Times New Roman"/>
                          <a:cs typeface="Times New Roman"/>
                          <a:sym typeface="Times New Roman"/>
                        </a:rPr>
                        <a:t>Applications</a:t>
                      </a:r>
                      <a:endParaRPr sz="20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solidFill>
                            <a:schemeClr val="dk1"/>
                          </a:solidFill>
                          <a:latin typeface="Times New Roman"/>
                          <a:ea typeface="Times New Roman"/>
                          <a:cs typeface="Times New Roman"/>
                          <a:sym typeface="Times New Roman"/>
                        </a:rPr>
                        <a:t>to provide a better user experience for human- computer interaction</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u="none" strike="noStrike" cap="none" dirty="0">
                          <a:solidFill>
                            <a:schemeClr val="dk1"/>
                          </a:solidFill>
                          <a:latin typeface="Times New Roman"/>
                          <a:ea typeface="Times New Roman"/>
                          <a:cs typeface="Times New Roman"/>
                          <a:sym typeface="Times New Roman"/>
                        </a:rPr>
                        <a:t>These solutions are either easily </a:t>
                      </a:r>
                      <a:endParaRPr sz="1800" u="none" strike="noStrike" cap="none" dirty="0"/>
                    </a:p>
                    <a:p>
                      <a:pPr marL="0" marR="0" lvl="0" indent="0" algn="l" rtl="0">
                        <a:spcBef>
                          <a:spcPts val="0"/>
                        </a:spcBef>
                        <a:spcAft>
                          <a:spcPts val="0"/>
                        </a:spcAft>
                        <a:buClr>
                          <a:schemeClr val="dk1"/>
                        </a:buClr>
                        <a:buSzPts val="2000"/>
                        <a:buFont typeface="Times New Roman"/>
                        <a:buNone/>
                      </a:pPr>
                      <a:r>
                        <a:rPr lang="en-US" sz="2000" u="none" strike="noStrike" cap="none" dirty="0">
                          <a:solidFill>
                            <a:schemeClr val="dk1"/>
                          </a:solidFill>
                          <a:latin typeface="Times New Roman"/>
                          <a:ea typeface="Times New Roman"/>
                          <a:cs typeface="Times New Roman"/>
                          <a:sym typeface="Times New Roman"/>
                        </a:rPr>
                        <a:t>affected by the Environmental noise </a:t>
                      </a:r>
                      <a:endParaRPr sz="1800" u="none" strike="noStrike" cap="none" dirty="0"/>
                    </a:p>
                    <a:p>
                      <a:pPr marL="0" marR="0" lvl="0" indent="0" algn="l" rtl="0">
                        <a:spcBef>
                          <a:spcPts val="0"/>
                        </a:spcBef>
                        <a:spcAft>
                          <a:spcPts val="0"/>
                        </a:spcAft>
                        <a:buClr>
                          <a:schemeClr val="dk1"/>
                        </a:buClr>
                        <a:buSzPts val="2000"/>
                        <a:buFont typeface="Times New Roman"/>
                        <a:buNone/>
                      </a:pPr>
                      <a:r>
                        <a:rPr lang="en-US" sz="2000" u="none" strike="noStrike" cap="none" dirty="0">
                          <a:solidFill>
                            <a:schemeClr val="dk1"/>
                          </a:solidFill>
                          <a:latin typeface="Times New Roman"/>
                          <a:ea typeface="Times New Roman"/>
                          <a:cs typeface="Times New Roman"/>
                          <a:sym typeface="Times New Roman"/>
                        </a:rPr>
                        <a:t>or incapable </a:t>
                      </a:r>
                      <a:endParaRPr sz="1800" u="none" strike="noStrike" cap="none" dirty="0"/>
                    </a:p>
                    <a:p>
                      <a:pPr marL="0" marR="0" lvl="0" indent="0" algn="l" rtl="0">
                        <a:spcBef>
                          <a:spcPts val="0"/>
                        </a:spcBef>
                        <a:spcAft>
                          <a:spcPts val="0"/>
                        </a:spcAft>
                        <a:buClr>
                          <a:schemeClr val="dk1"/>
                        </a:buClr>
                        <a:buSzPts val="2000"/>
                        <a:buFont typeface="Times New Roman"/>
                        <a:buNone/>
                      </a:pPr>
                      <a:r>
                        <a:rPr lang="en-US" sz="2000" u="none" strike="noStrike" cap="none" dirty="0">
                          <a:solidFill>
                            <a:schemeClr val="dk1"/>
                          </a:solidFill>
                          <a:latin typeface="Times New Roman"/>
                          <a:ea typeface="Times New Roman"/>
                          <a:cs typeface="Times New Roman"/>
                          <a:sym typeface="Times New Roman"/>
                        </a:rPr>
                        <a:t>of sensing </a:t>
                      </a:r>
                      <a:endParaRPr sz="1800" u="none" strike="noStrike" cap="none" dirty="0"/>
                    </a:p>
                    <a:p>
                      <a:pPr marL="0" marR="0" lvl="0" indent="0" algn="l" rtl="0">
                        <a:spcBef>
                          <a:spcPts val="0"/>
                        </a:spcBef>
                        <a:spcAft>
                          <a:spcPts val="0"/>
                        </a:spcAft>
                        <a:buClr>
                          <a:schemeClr val="dk1"/>
                        </a:buClr>
                        <a:buSzPts val="2000"/>
                        <a:buFont typeface="Times New Roman"/>
                        <a:buNone/>
                      </a:pPr>
                      <a:r>
                        <a:rPr lang="en-US" sz="2000" u="none" strike="noStrike" cap="none" dirty="0">
                          <a:solidFill>
                            <a:schemeClr val="dk1"/>
                          </a:solidFill>
                          <a:latin typeface="Times New Roman"/>
                          <a:ea typeface="Times New Roman"/>
                          <a:cs typeface="Times New Roman"/>
                          <a:sym typeface="Times New Roman"/>
                        </a:rPr>
                        <a:t>fine-grained</a:t>
                      </a:r>
                      <a:endParaRPr sz="1800" u="none" strike="noStrike" cap="none" dirty="0"/>
                    </a:p>
                    <a:p>
                      <a:pPr marL="0" marR="0" lvl="0" indent="0" algn="l" rtl="0">
                        <a:spcBef>
                          <a:spcPts val="0"/>
                        </a:spcBef>
                        <a:spcAft>
                          <a:spcPts val="0"/>
                        </a:spcAft>
                        <a:buClr>
                          <a:schemeClr val="dk1"/>
                        </a:buClr>
                        <a:buSzPts val="2000"/>
                        <a:buFont typeface="Times New Roman"/>
                        <a:buNone/>
                      </a:pPr>
                      <a:r>
                        <a:rPr lang="en-US" sz="2000" u="none" strike="noStrike" cap="none" dirty="0">
                          <a:solidFill>
                            <a:schemeClr val="dk1"/>
                          </a:solidFill>
                          <a:latin typeface="Times New Roman"/>
                          <a:ea typeface="Times New Roman"/>
                          <a:cs typeface="Times New Roman"/>
                          <a:sym typeface="Times New Roman"/>
                        </a:rPr>
                        <a:t> gestures at the </a:t>
                      </a:r>
                      <a:endParaRPr sz="1800" u="none" strike="noStrike" cap="none" dirty="0"/>
                    </a:p>
                    <a:p>
                      <a:pPr marL="0" marR="0" lvl="0" indent="0" algn="l" rtl="0">
                        <a:spcBef>
                          <a:spcPts val="0"/>
                        </a:spcBef>
                        <a:spcAft>
                          <a:spcPts val="0"/>
                        </a:spcAft>
                        <a:buClr>
                          <a:schemeClr val="dk1"/>
                        </a:buClr>
                        <a:buSzPts val="2000"/>
                        <a:buFont typeface="Times New Roman"/>
                        <a:buNone/>
                      </a:pPr>
                      <a:r>
                        <a:rPr lang="en-US" sz="2000" u="none" strike="noStrike" cap="none" dirty="0">
                          <a:solidFill>
                            <a:schemeClr val="dk1"/>
                          </a:solidFill>
                          <a:latin typeface="Times New Roman"/>
                          <a:ea typeface="Times New Roman"/>
                          <a:cs typeface="Times New Roman"/>
                          <a:sym typeface="Times New Roman"/>
                        </a:rPr>
                        <a:t>finger level.</a:t>
                      </a:r>
                      <a:endParaRPr sz="200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entury Gothic"/>
                        <a:buNone/>
                      </a:pPr>
                      <a:r>
                        <a:rPr lang="en-US" sz="1800" u="none" strike="noStrike" cap="none" dirty="0">
                          <a:solidFill>
                            <a:schemeClr val="dk1"/>
                          </a:solidFill>
                          <a:latin typeface="Century Gothic"/>
                          <a:ea typeface="Century Gothic"/>
                          <a:cs typeface="Century Gothic"/>
                          <a:sym typeface="Century Gothic"/>
                        </a:rPr>
                        <a:t> </a:t>
                      </a:r>
                      <a:endParaRPr sz="1800" u="none" strike="noStrike" cap="none" dirty="0"/>
                    </a:p>
                    <a:p>
                      <a:pPr marL="0" marR="0" lvl="0" indent="0" algn="l" rtl="0">
                        <a:spcBef>
                          <a:spcPts val="0"/>
                        </a:spcBef>
                        <a:spcAft>
                          <a:spcPts val="0"/>
                        </a:spcAft>
                        <a:buClr>
                          <a:schemeClr val="dk1"/>
                        </a:buClr>
                        <a:buSzPts val="2000"/>
                        <a:buFont typeface="Gill Sans"/>
                        <a:buNone/>
                      </a:pPr>
                      <a:endParaRPr sz="20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2"/>
          <p:cNvSpPr txBox="1">
            <a:spLocks noGrp="1"/>
          </p:cNvSpPr>
          <p:nvPr>
            <p:ph type="title"/>
          </p:nvPr>
        </p:nvSpPr>
        <p:spPr>
          <a:xfrm>
            <a:off x="1789049" y="104775"/>
            <a:ext cx="8912225" cy="747713"/>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Times New Roman"/>
              <a:buNone/>
            </a:pPr>
            <a:r>
              <a:rPr lang="en-US" sz="2400" b="1" i="0" u="none" strike="noStrike" cap="none">
                <a:solidFill>
                  <a:srgbClr val="262626"/>
                </a:solidFill>
                <a:latin typeface="Times New Roman"/>
                <a:ea typeface="Times New Roman"/>
                <a:cs typeface="Times New Roman"/>
                <a:sym typeface="Times New Roman"/>
              </a:rPr>
              <a:t/>
            </a:r>
            <a:br>
              <a:rPr lang="en-US" sz="2400" b="1" i="0" u="none" strike="noStrike" cap="none">
                <a:solidFill>
                  <a:srgbClr val="262626"/>
                </a:solidFill>
                <a:latin typeface="Times New Roman"/>
                <a:ea typeface="Times New Roman"/>
                <a:cs typeface="Times New Roman"/>
                <a:sym typeface="Times New Roman"/>
              </a:rPr>
            </a:br>
            <a:r>
              <a:rPr lang="en-US" sz="3100" i="0" u="none" strike="noStrike" cap="none">
                <a:solidFill>
                  <a:srgbClr val="001A4F"/>
                </a:solidFill>
                <a:latin typeface="Times New Roman"/>
                <a:ea typeface="Times New Roman"/>
                <a:cs typeface="Times New Roman"/>
                <a:sym typeface="Times New Roman"/>
              </a:rPr>
              <a:t>REFERENCES</a:t>
            </a:r>
            <a:endParaRPr sz="3100">
              <a:solidFill>
                <a:srgbClr val="001A4F"/>
              </a:solidFill>
            </a:endParaRPr>
          </a:p>
        </p:txBody>
      </p:sp>
      <p:sp>
        <p:nvSpPr>
          <p:cNvPr id="269" name="Google Shape;269;p22"/>
          <p:cNvSpPr txBox="1">
            <a:spLocks noGrp="1"/>
          </p:cNvSpPr>
          <p:nvPr>
            <p:ph sz="quarter" idx="13"/>
          </p:nvPr>
        </p:nvSpPr>
        <p:spPr>
          <a:xfrm>
            <a:off x="1563689" y="852490"/>
            <a:ext cx="9972545" cy="6111059"/>
          </a:xfrm>
          <a:prstGeom prst="rect">
            <a:avLst/>
          </a:prstGeom>
          <a:noFill/>
          <a:ln>
            <a:noFill/>
          </a:ln>
        </p:spPr>
        <p:txBody>
          <a:bodyPr spcFirstLastPara="1" wrap="square" lIns="91425" tIns="45700" rIns="91425" bIns="45700" anchor="t" anchorCtr="0">
            <a:noAutofit/>
          </a:bodyPr>
          <a:lstStyle/>
          <a:p>
            <a:pPr marL="342900" lvl="0" indent="-196850" algn="l" rtl="0">
              <a:lnSpc>
                <a:spcPct val="100000"/>
              </a:lnSpc>
              <a:spcBef>
                <a:spcPts val="0"/>
              </a:spcBef>
              <a:spcAft>
                <a:spcPts val="0"/>
              </a:spcAft>
              <a:buClr>
                <a:schemeClr val="accent1"/>
              </a:buClr>
              <a:buSzPts val="2300"/>
              <a:buFont typeface="Noto Sans Symbols"/>
              <a:buNone/>
            </a:pPr>
            <a:endParaRPr sz="2300" b="0" i="0" u="none" strike="noStrike" cap="none">
              <a:solidFill>
                <a:schemeClr val="dk1"/>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2300"/>
              <a:buFont typeface="Noto Sans Symbols"/>
              <a:buChar char="🠶"/>
            </a:pPr>
            <a:r>
              <a:rPr lang="en-US" sz="2000" b="0" i="0" u="none" strike="noStrike" cap="none">
                <a:solidFill>
                  <a:schemeClr val="dk1"/>
                </a:solidFill>
                <a:latin typeface="Times New Roman"/>
                <a:ea typeface="Times New Roman"/>
                <a:cs typeface="Times New Roman"/>
                <a:sym typeface="Times New Roman"/>
              </a:rPr>
              <a:t>A. Lee, K. Oura, K. Tokuda, in 2013 IEEE International Conference on Acoustics, Speech and Signal Processing. MMDAgent - A fully open-source toolkit for voice interaction systems</a:t>
            </a:r>
            <a:endParaRPr sz="2000"/>
          </a:p>
          <a:p>
            <a:pPr marL="342900" lvl="0" indent="-342900" algn="l" rtl="0">
              <a:lnSpc>
                <a:spcPct val="100000"/>
              </a:lnSpc>
              <a:spcBef>
                <a:spcPts val="1000"/>
              </a:spcBef>
              <a:spcAft>
                <a:spcPts val="0"/>
              </a:spcAft>
              <a:buClr>
                <a:schemeClr val="accent1"/>
              </a:buClr>
              <a:buSzPts val="2300"/>
              <a:buFont typeface="Noto Sans Symbols"/>
              <a:buChar char="🠶"/>
            </a:pPr>
            <a:r>
              <a:rPr lang="en-US" sz="2000" b="0" i="0" u="none" strike="noStrike" cap="none">
                <a:solidFill>
                  <a:schemeClr val="dk1"/>
                </a:solidFill>
                <a:latin typeface="Times New Roman"/>
                <a:ea typeface="Times New Roman"/>
                <a:cs typeface="Times New Roman"/>
                <a:sym typeface="Times New Roman"/>
              </a:rPr>
              <a:t>H. Kawanami, S. Takeuchi, R. Torres, H. Saruwatari, K. Shikano, in Proceedings of the Asia-Pacific Signal and Information Processing Association Annual Summit and Conference </a:t>
            </a:r>
            <a:endParaRPr sz="2000"/>
          </a:p>
          <a:p>
            <a:pPr marL="342900" lvl="0" indent="-342900" algn="l" rtl="0">
              <a:lnSpc>
                <a:spcPct val="100000"/>
              </a:lnSpc>
              <a:spcBef>
                <a:spcPts val="1000"/>
              </a:spcBef>
              <a:spcAft>
                <a:spcPts val="0"/>
              </a:spcAft>
              <a:buClr>
                <a:schemeClr val="accent1"/>
              </a:buClr>
              <a:buSzPts val="2300"/>
              <a:buFont typeface="Noto Sans Symbols"/>
              <a:buChar char="🠶"/>
            </a:pPr>
            <a:r>
              <a:rPr lang="en-US" sz="2000" b="0" i="0" u="none" strike="noStrike" cap="none">
                <a:solidFill>
                  <a:schemeClr val="dk1"/>
                </a:solidFill>
                <a:latin typeface="Times New Roman"/>
                <a:ea typeface="Times New Roman"/>
                <a:cs typeface="Times New Roman"/>
                <a:sym typeface="Times New Roman"/>
              </a:rPr>
              <a:t>K. VanLehn, P.W. Jordan, C.P. Rosé, D. Bhembe, M. Böttner, A. Gaydos, M. Makatchev, U. Pappuswamy, M. Ringenberg, A. Roque, et al., in International Conference on Intelligent Tutoring Systems. The architecture of why2-atlas: </a:t>
            </a:r>
            <a:endParaRPr sz="2000"/>
          </a:p>
          <a:p>
            <a:pPr marL="342900" lvl="0" indent="-342900" algn="l" rtl="0">
              <a:lnSpc>
                <a:spcPct val="100000"/>
              </a:lnSpc>
              <a:spcBef>
                <a:spcPts val="1000"/>
              </a:spcBef>
              <a:spcAft>
                <a:spcPts val="0"/>
              </a:spcAft>
              <a:buClr>
                <a:schemeClr val="accent1"/>
              </a:buClr>
              <a:buSzPts val="2300"/>
              <a:buFont typeface="Noto Sans Symbols"/>
              <a:buChar char="🠶"/>
            </a:pPr>
            <a:r>
              <a:rPr lang="en-US" sz="2000" b="0" i="0" u="none" strike="noStrike" cap="none">
                <a:solidFill>
                  <a:schemeClr val="dk1"/>
                </a:solidFill>
                <a:latin typeface="Times New Roman"/>
                <a:ea typeface="Times New Roman"/>
                <a:cs typeface="Times New Roman"/>
                <a:sym typeface="Times New Roman"/>
              </a:rPr>
              <a:t>S. Seneff, E. Hurley, R. Lau, C. Pao, P. Schmid, and V. Zue, “Galaxy-II: A reference architecture for conversational system development,”</a:t>
            </a:r>
            <a:endParaRPr sz="2000"/>
          </a:p>
          <a:p>
            <a:pPr marL="342900" lvl="0" indent="-342900" algn="l" rtl="0">
              <a:lnSpc>
                <a:spcPct val="100000"/>
              </a:lnSpc>
              <a:spcBef>
                <a:spcPts val="1000"/>
              </a:spcBef>
              <a:spcAft>
                <a:spcPts val="0"/>
              </a:spcAft>
              <a:buClr>
                <a:schemeClr val="accent1"/>
              </a:buClr>
              <a:buSzPts val="2400"/>
              <a:buFont typeface="Noto Sans Symbols"/>
              <a:buChar char="🠶"/>
            </a:pPr>
            <a:r>
              <a:rPr lang="en-US" sz="2000" b="0" i="0" u="none" strike="noStrike" cap="none">
                <a:solidFill>
                  <a:schemeClr val="dk1"/>
                </a:solidFill>
                <a:latin typeface="Times New Roman"/>
                <a:ea typeface="Times New Roman"/>
                <a:cs typeface="Times New Roman"/>
                <a:sym typeface="Times New Roman"/>
              </a:rPr>
              <a:t>M. Henderson, B. Thomson, S. Young. Word-based dialog state tracking with recurrent neural networks.</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accent1"/>
              </a:buClr>
              <a:buSzPts val="2300"/>
              <a:buFont typeface="Noto Sans Symbols"/>
              <a:buNone/>
            </a:pPr>
            <a:endParaRPr sz="2300" b="0"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title"/>
          </p:nvPr>
        </p:nvSpPr>
        <p:spPr>
          <a:xfrm>
            <a:off x="1858965" y="461190"/>
            <a:ext cx="8912225" cy="74656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Times New Roman"/>
              <a:buNone/>
            </a:pPr>
            <a:r>
              <a:rPr lang="en-US" sz="2800" i="0" u="none" strike="noStrike" cap="none">
                <a:solidFill>
                  <a:srgbClr val="001A4F"/>
                </a:solidFill>
                <a:latin typeface="Times New Roman"/>
                <a:ea typeface="Times New Roman"/>
                <a:cs typeface="Times New Roman"/>
                <a:sym typeface="Times New Roman"/>
              </a:rPr>
              <a:t>REFERENCES(CONTD..)</a:t>
            </a:r>
            <a:endParaRPr sz="2800">
              <a:solidFill>
                <a:srgbClr val="001A4F"/>
              </a:solidFill>
            </a:endParaRPr>
          </a:p>
        </p:txBody>
      </p:sp>
      <p:sp>
        <p:nvSpPr>
          <p:cNvPr id="275" name="Google Shape;275;p23"/>
          <p:cNvSpPr txBox="1">
            <a:spLocks noGrp="1"/>
          </p:cNvSpPr>
          <p:nvPr>
            <p:ph sz="quarter" idx="13"/>
          </p:nvPr>
        </p:nvSpPr>
        <p:spPr>
          <a:xfrm>
            <a:off x="1638300" y="1207754"/>
            <a:ext cx="8915400" cy="5650246"/>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accent1"/>
              </a:buClr>
              <a:buSzPts val="2400"/>
              <a:buFont typeface="Noto Sans Symbols"/>
              <a:buChar char="🠶"/>
            </a:pPr>
            <a:r>
              <a:rPr lang="en-US" sz="2000" b="0" i="0" u="none" strike="noStrike" cap="none">
                <a:solidFill>
                  <a:schemeClr val="dk1"/>
                </a:solidFill>
                <a:latin typeface="Times New Roman"/>
                <a:ea typeface="Times New Roman"/>
                <a:cs typeface="Times New Roman"/>
                <a:sym typeface="Times New Roman"/>
              </a:rPr>
              <a:t>J.D. Williams, S. Young, Partially observable Markov decision processes for spoken dialog systems. Comput. Speech Lang. </a:t>
            </a:r>
            <a:endParaRPr sz="2000"/>
          </a:p>
          <a:p>
            <a:pPr marL="342900" lvl="0" indent="-342900" algn="l" rtl="0">
              <a:lnSpc>
                <a:spcPct val="100000"/>
              </a:lnSpc>
              <a:spcBef>
                <a:spcPts val="1000"/>
              </a:spcBef>
              <a:spcAft>
                <a:spcPts val="0"/>
              </a:spcAft>
              <a:buClr>
                <a:schemeClr val="accent1"/>
              </a:buClr>
              <a:buSzPts val="2400"/>
              <a:buFont typeface="Noto Sans Symbols"/>
              <a:buChar char="🠶"/>
            </a:pPr>
            <a:r>
              <a:rPr lang="en-US" sz="2000" b="0" i="0" u="none" strike="noStrike" cap="none">
                <a:solidFill>
                  <a:schemeClr val="dk1"/>
                </a:solidFill>
                <a:latin typeface="Times New Roman"/>
                <a:ea typeface="Times New Roman"/>
                <a:cs typeface="Times New Roman"/>
                <a:sym typeface="Times New Roman"/>
              </a:rPr>
              <a:t>M. Henderson, B. Thomson, S. Young. Word-based dialog state tracking with recurrent neural networks </a:t>
            </a:r>
            <a:endParaRPr sz="2000"/>
          </a:p>
          <a:p>
            <a:pPr marL="342900" lvl="0" indent="-342900" algn="l" rtl="0">
              <a:lnSpc>
                <a:spcPct val="100000"/>
              </a:lnSpc>
              <a:spcBef>
                <a:spcPts val="1000"/>
              </a:spcBef>
              <a:spcAft>
                <a:spcPts val="0"/>
              </a:spcAft>
              <a:buClr>
                <a:schemeClr val="accent1"/>
              </a:buClr>
              <a:buSzPts val="2400"/>
              <a:buFont typeface="Noto Sans Symbols"/>
              <a:buChar char="🠶"/>
            </a:pPr>
            <a:r>
              <a:rPr lang="en-US" sz="2000" b="0" i="0" u="none" strike="noStrike" cap="none">
                <a:solidFill>
                  <a:schemeClr val="dk1"/>
                </a:solidFill>
                <a:latin typeface="Times New Roman"/>
                <a:ea typeface="Times New Roman"/>
                <a:cs typeface="Times New Roman"/>
                <a:sym typeface="Times New Roman"/>
              </a:rPr>
              <a:t>R. Nishimura, D. Yamamoto, T. Uchiya, I. Takumi, in Proceedings of the Second International Conference on Human-agent Interaction. HAI ’14. Development of a dialogue scenario editor on a web browser for a spoken dialogue system (ACM, New York, 2014) </a:t>
            </a:r>
            <a:endParaRPr sz="2000"/>
          </a:p>
          <a:p>
            <a:pPr marL="342900" lvl="0" indent="-342900" algn="l" rtl="0">
              <a:lnSpc>
                <a:spcPct val="100000"/>
              </a:lnSpc>
              <a:spcBef>
                <a:spcPts val="1000"/>
              </a:spcBef>
              <a:spcAft>
                <a:spcPts val="0"/>
              </a:spcAft>
              <a:buClr>
                <a:schemeClr val="accent1"/>
              </a:buClr>
              <a:buSzPts val="2400"/>
              <a:buFont typeface="Noto Sans Symbols"/>
              <a:buChar char="🠶"/>
            </a:pPr>
            <a:r>
              <a:rPr lang="en-US" sz="2000" b="0" i="0" u="none" strike="noStrike" cap="none">
                <a:solidFill>
                  <a:schemeClr val="dk1"/>
                </a:solidFill>
                <a:latin typeface="Times New Roman"/>
                <a:ea typeface="Times New Roman"/>
                <a:cs typeface="Times New Roman"/>
                <a:sym typeface="Times New Roman"/>
              </a:rPr>
              <a:t>HTS Working Group, Open JTalk: The Japanese TTS System </a:t>
            </a:r>
            <a:endParaRPr sz="2000"/>
          </a:p>
          <a:p>
            <a:pPr marL="342900" lvl="0" indent="-342900" algn="l" rtl="0">
              <a:lnSpc>
                <a:spcPct val="100000"/>
              </a:lnSpc>
              <a:spcBef>
                <a:spcPts val="1000"/>
              </a:spcBef>
              <a:spcAft>
                <a:spcPts val="0"/>
              </a:spcAft>
              <a:buClr>
                <a:schemeClr val="accent1"/>
              </a:buClr>
              <a:buSzPts val="2400"/>
              <a:buFont typeface="Noto Sans Symbols"/>
              <a:buChar char="🠶"/>
            </a:pPr>
            <a:r>
              <a:rPr lang="en-US" sz="2000" b="0" i="0" u="none" strike="noStrike" cap="none">
                <a:solidFill>
                  <a:schemeClr val="dk1"/>
                </a:solidFill>
                <a:latin typeface="Times New Roman"/>
                <a:ea typeface="Times New Roman"/>
                <a:cs typeface="Times New Roman"/>
                <a:sym typeface="Times New Roman"/>
              </a:rPr>
              <a:t>A. Lee, T. Kawahara, in Proceedings of the Asia-Pacific Signal and Information Processing Association Annual Summit and Conference 2009 (APSIPA2009). Recent development of open-source speech recognition engine julius</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600" dirty="0" smtClean="0">
                <a:latin typeface="Times New Roman" pitchFamily="18" charset="0"/>
                <a:cs typeface="Times New Roman" pitchFamily="18" charset="0"/>
              </a:rPr>
              <a:t>THANK YOU</a:t>
            </a:r>
            <a:endParaRPr lang="en-IN" sz="6600" dirty="0">
              <a:latin typeface="Times New Roman" pitchFamily="18" charset="0"/>
              <a:cs typeface="Times New Roman" pitchFamily="18" charset="0"/>
            </a:endParaRPr>
          </a:p>
        </p:txBody>
      </p:sp>
    </p:spTree>
    <p:extLst>
      <p:ext uri="{BB962C8B-B14F-4D97-AF65-F5344CB8AC3E}">
        <p14:creationId xmlns:p14="http://schemas.microsoft.com/office/powerpoint/2010/main" xmlns="" val="605755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a:off x="1848343" y="185790"/>
            <a:ext cx="8911687" cy="57827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Times New Roman"/>
              <a:buNone/>
            </a:pPr>
            <a:r>
              <a:rPr lang="en-US" sz="2800" i="0" u="none" strike="noStrike" cap="none">
                <a:solidFill>
                  <a:srgbClr val="262626"/>
                </a:solidFill>
                <a:latin typeface="Times New Roman"/>
                <a:ea typeface="Times New Roman"/>
                <a:cs typeface="Times New Roman"/>
                <a:sym typeface="Times New Roman"/>
              </a:rPr>
              <a:t>LITERATURE SURVEY(CONTD..):</a:t>
            </a:r>
            <a:endParaRPr sz="2800"/>
          </a:p>
        </p:txBody>
      </p:sp>
      <p:graphicFrame>
        <p:nvGraphicFramePr>
          <p:cNvPr id="124" name="Google Shape;124;p7"/>
          <p:cNvGraphicFramePr/>
          <p:nvPr>
            <p:extLst>
              <p:ext uri="{D42A27DB-BD31-4B8C-83A1-F6EECF244321}">
                <p14:modId xmlns:p14="http://schemas.microsoft.com/office/powerpoint/2010/main" xmlns="" val="1151673118"/>
              </p:ext>
            </p:extLst>
          </p:nvPr>
        </p:nvGraphicFramePr>
        <p:xfrm>
          <a:off x="797361" y="836076"/>
          <a:ext cx="10612583" cy="5818925"/>
        </p:xfrm>
        <a:graphic>
          <a:graphicData uri="http://schemas.openxmlformats.org/drawingml/2006/table">
            <a:tbl>
              <a:tblPr firstRow="1" bandRow="1">
                <a:noFill/>
                <a:tableStyleId>{AB1281EB-71DB-44E7-8D22-68A053AAF460}</a:tableStyleId>
              </a:tblPr>
              <a:tblGrid>
                <a:gridCol w="711199">
                  <a:extLst>
                    <a:ext uri="{9D8B030D-6E8A-4147-A177-3AD203B41FA5}">
                      <a16:colId xmlns:a16="http://schemas.microsoft.com/office/drawing/2014/main" xmlns="" val="20000"/>
                    </a:ext>
                  </a:extLst>
                </a:gridCol>
                <a:gridCol w="1542473">
                  <a:extLst>
                    <a:ext uri="{9D8B030D-6E8A-4147-A177-3AD203B41FA5}">
                      <a16:colId xmlns:a16="http://schemas.microsoft.com/office/drawing/2014/main" xmlns="" val="20001"/>
                    </a:ext>
                  </a:extLst>
                </a:gridCol>
                <a:gridCol w="1514764">
                  <a:extLst>
                    <a:ext uri="{9D8B030D-6E8A-4147-A177-3AD203B41FA5}">
                      <a16:colId xmlns:a16="http://schemas.microsoft.com/office/drawing/2014/main" xmlns="" val="20002"/>
                    </a:ext>
                  </a:extLst>
                </a:gridCol>
                <a:gridCol w="2355272">
                  <a:extLst>
                    <a:ext uri="{9D8B030D-6E8A-4147-A177-3AD203B41FA5}">
                      <a16:colId xmlns:a16="http://schemas.microsoft.com/office/drawing/2014/main" xmlns="" val="20003"/>
                    </a:ext>
                  </a:extLst>
                </a:gridCol>
                <a:gridCol w="2059709">
                  <a:extLst>
                    <a:ext uri="{9D8B030D-6E8A-4147-A177-3AD203B41FA5}">
                      <a16:colId xmlns:a16="http://schemas.microsoft.com/office/drawing/2014/main" xmlns="" val="20004"/>
                    </a:ext>
                  </a:extLst>
                </a:gridCol>
                <a:gridCol w="2429166">
                  <a:extLst>
                    <a:ext uri="{9D8B030D-6E8A-4147-A177-3AD203B41FA5}">
                      <a16:colId xmlns:a16="http://schemas.microsoft.com/office/drawing/2014/main" xmlns="" val="20005"/>
                    </a:ext>
                  </a:extLst>
                </a:gridCol>
              </a:tblGrid>
              <a:tr h="672675">
                <a:tc>
                  <a:txBody>
                    <a:bodyPr/>
                    <a:lstStyle/>
                    <a:p>
                      <a:pPr marL="0" marR="0" lvl="0" indent="0" algn="l" rtl="0">
                        <a:spcBef>
                          <a:spcPts val="0"/>
                        </a:spcBef>
                        <a:spcAft>
                          <a:spcPts val="0"/>
                        </a:spcAft>
                        <a:buClr>
                          <a:schemeClr val="dk1"/>
                        </a:buClr>
                        <a:buSzPts val="2000"/>
                        <a:buFont typeface="Times New Roman"/>
                        <a:buNone/>
                      </a:pPr>
                      <a:r>
                        <a:rPr lang="en-US" sz="2000" b="1" u="none" strike="noStrike" cap="none" dirty="0">
                          <a:latin typeface="Times New Roman"/>
                          <a:ea typeface="Times New Roman"/>
                          <a:cs typeface="Times New Roman"/>
                          <a:sym typeface="Times New Roman"/>
                        </a:rPr>
                        <a:t>Year</a:t>
                      </a:r>
                      <a:endParaRPr sz="1800" u="none" strike="noStrike" cap="none" dirty="0"/>
                    </a:p>
                  </a:txBody>
                  <a:tcPr marL="91450" marR="91450" marT="45725" marB="45725"/>
                </a:tc>
                <a:tc>
                  <a:txBody>
                    <a:bodyPr/>
                    <a:lstStyle/>
                    <a:p>
                      <a:pPr marL="66040" marR="5080" lvl="0" indent="0" algn="l" rtl="0">
                        <a:lnSpc>
                          <a:spcPct val="150000"/>
                        </a:lnSpc>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Title</a:t>
                      </a:r>
                      <a:endParaRPr sz="1800" u="none" strike="noStrike" cap="none"/>
                    </a:p>
                  </a:txBody>
                  <a:tcPr marL="0" marR="0" marT="0" marB="0"/>
                </a:tc>
                <a:tc>
                  <a:txBody>
                    <a:bodyPr/>
                    <a:lstStyle/>
                    <a:p>
                      <a:pPr marL="0" marR="0" lvl="0" indent="0" algn="l" rtl="0">
                        <a:spcBef>
                          <a:spcPts val="0"/>
                        </a:spcBef>
                        <a:spcAft>
                          <a:spcPts val="0"/>
                        </a:spcAft>
                        <a:buClr>
                          <a:schemeClr val="dk1"/>
                        </a:buClr>
                        <a:buSzPts val="2000"/>
                        <a:buFont typeface="Times New Roman"/>
                        <a:buNone/>
                      </a:pPr>
                      <a:r>
                        <a:rPr lang="en-US" sz="2000" b="1" u="none" strike="noStrike" cap="none" dirty="0">
                          <a:latin typeface="Times New Roman"/>
                          <a:ea typeface="Times New Roman"/>
                          <a:cs typeface="Times New Roman"/>
                          <a:sym typeface="Times New Roman"/>
                        </a:rPr>
                        <a:t>Authors</a:t>
                      </a:r>
                      <a:endParaRPr sz="1800" u="none" strike="noStrike" cap="none" dirty="0"/>
                    </a:p>
                  </a:txBody>
                  <a:tcPr marL="91450" marR="91450" marT="45725" marB="45725"/>
                </a:tc>
                <a:tc>
                  <a:txBody>
                    <a:bodyPr/>
                    <a:lstStyle/>
                    <a:p>
                      <a:pPr marL="64770" marR="81915" lvl="0" indent="0" algn="l" rtl="0">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Description</a:t>
                      </a:r>
                      <a:endParaRPr sz="1800" u="none" strike="noStrike" cap="none"/>
                    </a:p>
                  </a:txBody>
                  <a:tcPr marL="0" marR="0" marT="0" marB="0"/>
                </a:tc>
                <a:tc>
                  <a:txBody>
                    <a:bodyPr/>
                    <a:lstStyle/>
                    <a:p>
                      <a:pPr marL="64770" marR="242570" lvl="0" indent="0" algn="l" rtl="0">
                        <a:lnSpc>
                          <a:spcPct val="115000"/>
                        </a:lnSpc>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Advantages</a:t>
                      </a:r>
                      <a:endParaRPr sz="1800" u="none" strike="noStrike" cap="none"/>
                    </a:p>
                  </a:txBody>
                  <a:tcPr marL="0" marR="0" marT="0" marB="0"/>
                </a:tc>
                <a:tc>
                  <a:txBody>
                    <a:bodyPr/>
                    <a:lstStyle/>
                    <a:p>
                      <a:pPr marL="64135" marR="203834" lvl="0" indent="0" algn="l" rtl="0">
                        <a:lnSpc>
                          <a:spcPct val="115000"/>
                        </a:lnSpc>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Disadvantages</a:t>
                      </a:r>
                      <a:endParaRPr sz="1800" u="none" strike="noStrike" cap="none"/>
                    </a:p>
                  </a:txBody>
                  <a:tcPr marL="0" marR="0" marT="0" marB="0"/>
                </a:tc>
                <a:extLst>
                  <a:ext uri="{0D108BD9-81ED-4DB2-BD59-A6C34878D82A}">
                    <a16:rowId xmlns:a16="http://schemas.microsoft.com/office/drawing/2014/main" xmlns="" val="10000"/>
                  </a:ext>
                </a:extLst>
              </a:tr>
              <a:tr h="5146250">
                <a:tc>
                  <a:txBody>
                    <a:bodyPr/>
                    <a:lstStyle/>
                    <a:p>
                      <a:pPr marL="0" marR="0" lvl="0" indent="0" algn="l" rtl="0">
                        <a:lnSpc>
                          <a:spcPct val="100000"/>
                        </a:lnSpc>
                        <a:spcBef>
                          <a:spcPts val="0"/>
                        </a:spcBef>
                        <a:spcAft>
                          <a:spcPts val="0"/>
                        </a:spcAft>
                        <a:buClr>
                          <a:schemeClr val="dk1"/>
                        </a:buClr>
                        <a:buSzPts val="2000"/>
                        <a:buFont typeface="Century Gothic"/>
                        <a:buNone/>
                      </a:pPr>
                      <a:endParaRPr sz="20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Century Gothic"/>
                        <a:buNone/>
                      </a:pPr>
                      <a:endParaRPr sz="20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2013</a:t>
                      </a: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66040" marR="5080" lvl="0" indent="0" algn="l" rtl="0">
                        <a:lnSpc>
                          <a:spcPct val="150000"/>
                        </a:lnSpc>
                        <a:spcBef>
                          <a:spcPts val="0"/>
                        </a:spcBef>
                        <a:spcAft>
                          <a:spcPts val="0"/>
                        </a:spcAft>
                        <a:buClr>
                          <a:schemeClr val="dk1"/>
                        </a:buClr>
                        <a:buSzPts val="2000"/>
                        <a:buFont typeface="Times New Roman"/>
                        <a:buNone/>
                      </a:pPr>
                      <a:r>
                        <a:rPr lang="en-US" sz="2000" u="none" strike="noStrike" cap="none" dirty="0" err="1" smtClean="0">
                          <a:latin typeface="Times New Roman"/>
                          <a:ea typeface="Times New Roman"/>
                          <a:cs typeface="Times New Roman"/>
                          <a:sym typeface="Times New Roman"/>
                        </a:rPr>
                        <a:t>Mmdaget</a:t>
                      </a:r>
                      <a:r>
                        <a:rPr lang="en-US" sz="2000" u="none" strike="noStrike" cap="none" dirty="0" smtClean="0">
                          <a:latin typeface="Times New Roman"/>
                          <a:ea typeface="Times New Roman"/>
                          <a:cs typeface="Times New Roman"/>
                          <a:sym typeface="Times New Roman"/>
                        </a:rPr>
                        <a:t> - A Fully Open-source Toolkit For Voice Interaction Systems </a:t>
                      </a:r>
                      <a:endParaRPr lang="en-US" sz="20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Clr>
                          <a:schemeClr val="dk1"/>
                        </a:buClr>
                        <a:buSzPts val="2000"/>
                        <a:buFont typeface="Century Gothic"/>
                        <a:buNone/>
                      </a:pPr>
                      <a:endParaRPr sz="200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Century Gothic"/>
                        <a:buNone/>
                      </a:pPr>
                      <a:endParaRPr sz="200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2000" u="none" strike="noStrike" cap="none" dirty="0" err="1">
                          <a:latin typeface="Times New Roman"/>
                          <a:ea typeface="Times New Roman"/>
                          <a:cs typeface="Times New Roman"/>
                          <a:sym typeface="Times New Roman"/>
                        </a:rPr>
                        <a:t>Gokiso-cho</a:t>
                      </a:r>
                      <a:r>
                        <a:rPr lang="en-US" sz="2000" u="none" strike="noStrike" cap="none" dirty="0">
                          <a:latin typeface="Times New Roman"/>
                          <a:ea typeface="Times New Roman"/>
                          <a:cs typeface="Times New Roman"/>
                          <a:sym typeface="Times New Roman"/>
                        </a:rPr>
                        <a:t>, Showa-</a:t>
                      </a:r>
                      <a:r>
                        <a:rPr lang="en-US" sz="2000" u="none" strike="noStrike" cap="none" dirty="0" err="1">
                          <a:latin typeface="Times New Roman"/>
                          <a:ea typeface="Times New Roman"/>
                          <a:cs typeface="Times New Roman"/>
                          <a:sym typeface="Times New Roman"/>
                        </a:rPr>
                        <a:t>ku</a:t>
                      </a:r>
                      <a:r>
                        <a:rPr lang="en-US" sz="2000" u="none" strike="noStrike" cap="none" dirty="0">
                          <a:latin typeface="Times New Roman"/>
                          <a:ea typeface="Times New Roman"/>
                          <a:cs typeface="Times New Roman"/>
                          <a:sym typeface="Times New Roman"/>
                        </a:rPr>
                        <a:t>, Nagoya</a:t>
                      </a:r>
                      <a:endParaRPr sz="1800" u="none" strike="noStrike" cap="none" dirty="0"/>
                    </a:p>
                  </a:txBody>
                  <a:tcPr marL="91450" marR="91450" marT="45725" marB="45725"/>
                </a:tc>
                <a:tc>
                  <a:txBody>
                    <a:bodyPr/>
                    <a:lstStyle/>
                    <a:p>
                      <a:pPr marL="64770" marR="0" lvl="0" indent="0" algn="l" rtl="0">
                        <a:lnSpc>
                          <a:spcPct val="79500"/>
                        </a:lnSpc>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It focuses on development of an open-source toolkit which makes it possible to explore a vast variety of aspects in speech interactions at spoken dialog systems and speech interfaces.</a:t>
                      </a:r>
                      <a:endParaRPr sz="2000" u="none" strike="noStrike" cap="none">
                        <a:latin typeface="Times New Roman"/>
                        <a:ea typeface="Times New Roman"/>
                        <a:cs typeface="Times New Roman"/>
                        <a:sym typeface="Times New Roman"/>
                      </a:endParaRPr>
                    </a:p>
                  </a:txBody>
                  <a:tcPr marL="0" marR="0" marT="0" marB="0"/>
                </a:tc>
                <a:tc>
                  <a:txBody>
                    <a:bodyPr/>
                    <a:lstStyle/>
                    <a:p>
                      <a:pPr marL="64770" marR="0" lvl="0" indent="0" algn="l" rtl="0">
                        <a:lnSpc>
                          <a:spcPct val="80250"/>
                        </a:lnSpc>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On-line speaker interpolation is supported, so one can merge several speaker model at run time to produce speech of various speaking styles. </a:t>
                      </a:r>
                      <a:endParaRPr sz="2000" u="none" strike="noStrike" cap="none">
                        <a:latin typeface="Times New Roman"/>
                        <a:ea typeface="Times New Roman"/>
                        <a:cs typeface="Times New Roman"/>
                        <a:sym typeface="Times New Roman"/>
                      </a:endParaRPr>
                    </a:p>
                  </a:txBody>
                  <a:tcPr marL="0" marR="0" marT="0" marB="0"/>
                </a:tc>
                <a:tc>
                  <a:txBody>
                    <a:bodyPr/>
                    <a:lstStyle/>
                    <a:p>
                      <a:pPr marL="64135" marR="0" lvl="0" indent="0" algn="l" rtl="0">
                        <a:lnSpc>
                          <a:spcPct val="80250"/>
                        </a:lnSpc>
                        <a:spcBef>
                          <a:spcPts val="0"/>
                        </a:spcBef>
                        <a:spcAft>
                          <a:spcPts val="0"/>
                        </a:spcAft>
                        <a:buClr>
                          <a:schemeClr val="dk1"/>
                        </a:buClr>
                        <a:buSzPts val="2000"/>
                        <a:buFont typeface="Gill Sans"/>
                        <a:buNone/>
                      </a:pPr>
                      <a:endParaRPr sz="2000" u="none" strike="noStrike" cap="none" dirty="0">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dirty="0">
                          <a:solidFill>
                            <a:schemeClr val="dk1"/>
                          </a:solidFill>
                          <a:latin typeface="Times New Roman"/>
                          <a:ea typeface="Times New Roman"/>
                          <a:cs typeface="Times New Roman"/>
                          <a:sym typeface="Times New Roman"/>
                        </a:rPr>
                        <a:t>Existing datasets have been collected under controlled laboratory conditions and methods have</a:t>
                      </a:r>
                      <a:endParaRPr sz="200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dirty="0">
                          <a:solidFill>
                            <a:schemeClr val="dk1"/>
                          </a:solidFill>
                          <a:latin typeface="Times New Roman"/>
                          <a:ea typeface="Times New Roman"/>
                          <a:cs typeface="Times New Roman"/>
                          <a:sym typeface="Times New Roman"/>
                        </a:rPr>
                        <a:t>been not evaluated across multiple datasets</a:t>
                      </a:r>
                      <a:endParaRPr sz="200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dirty="0">
                          <a:solidFill>
                            <a:schemeClr val="dk1"/>
                          </a:solidFill>
                          <a:latin typeface="Times New Roman"/>
                          <a:ea typeface="Times New Roman"/>
                          <a:cs typeface="Times New Roman"/>
                          <a:sym typeface="Times New Roman"/>
                        </a:rPr>
                        <a:t> </a:t>
                      </a:r>
                      <a:endParaRPr sz="1800" u="none" strike="noStrike" cap="none" dirty="0"/>
                    </a:p>
                    <a:p>
                      <a:pPr marL="64135" marR="0" lvl="0" indent="0" algn="l" rtl="0">
                        <a:lnSpc>
                          <a:spcPct val="80250"/>
                        </a:lnSpc>
                        <a:spcBef>
                          <a:spcPts val="0"/>
                        </a:spcBef>
                        <a:spcAft>
                          <a:spcPts val="0"/>
                        </a:spcAft>
                        <a:buClr>
                          <a:schemeClr val="dk1"/>
                        </a:buClr>
                        <a:buSzPts val="2000"/>
                        <a:buFont typeface="Gill Sans"/>
                        <a:buNone/>
                      </a:pPr>
                      <a:endParaRPr sz="20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1743842" y="506546"/>
            <a:ext cx="8911687" cy="44811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800"/>
              <a:buFont typeface="Times New Roman"/>
              <a:buNone/>
            </a:pPr>
            <a:r>
              <a:rPr lang="en-US" sz="2800" i="0" u="none" strike="noStrike" cap="none">
                <a:solidFill>
                  <a:srgbClr val="001A4F"/>
                </a:solidFill>
                <a:latin typeface="Times New Roman"/>
                <a:ea typeface="Times New Roman"/>
                <a:cs typeface="Times New Roman"/>
                <a:sym typeface="Times New Roman"/>
              </a:rPr>
              <a:t>LITERATURE SURVEY(CONTD..):</a:t>
            </a:r>
            <a:endParaRPr sz="2800">
              <a:solidFill>
                <a:srgbClr val="001A4F"/>
              </a:solidFill>
            </a:endParaRPr>
          </a:p>
        </p:txBody>
      </p:sp>
      <p:graphicFrame>
        <p:nvGraphicFramePr>
          <p:cNvPr id="130" name="Google Shape;130;p5"/>
          <p:cNvGraphicFramePr/>
          <p:nvPr/>
        </p:nvGraphicFramePr>
        <p:xfrm>
          <a:off x="970553" y="1135886"/>
          <a:ext cx="10394525" cy="5512525"/>
        </p:xfrm>
        <a:graphic>
          <a:graphicData uri="http://schemas.openxmlformats.org/drawingml/2006/table">
            <a:tbl>
              <a:tblPr firstRow="1" bandRow="1">
                <a:noFill/>
                <a:tableStyleId>{AB1281EB-71DB-44E7-8D22-68A053AAF460}</a:tableStyleId>
              </a:tblPr>
              <a:tblGrid>
                <a:gridCol w="705325">
                  <a:extLst>
                    <a:ext uri="{9D8B030D-6E8A-4147-A177-3AD203B41FA5}">
                      <a16:colId xmlns:a16="http://schemas.microsoft.com/office/drawing/2014/main" xmlns="" val="20000"/>
                    </a:ext>
                  </a:extLst>
                </a:gridCol>
                <a:gridCol w="1701075">
                  <a:extLst>
                    <a:ext uri="{9D8B030D-6E8A-4147-A177-3AD203B41FA5}">
                      <a16:colId xmlns:a16="http://schemas.microsoft.com/office/drawing/2014/main" xmlns="" val="20001"/>
                    </a:ext>
                  </a:extLst>
                </a:gridCol>
                <a:gridCol w="2123200">
                  <a:extLst>
                    <a:ext uri="{9D8B030D-6E8A-4147-A177-3AD203B41FA5}">
                      <a16:colId xmlns:a16="http://schemas.microsoft.com/office/drawing/2014/main" xmlns="" val="20002"/>
                    </a:ext>
                  </a:extLst>
                </a:gridCol>
                <a:gridCol w="2127175">
                  <a:extLst>
                    <a:ext uri="{9D8B030D-6E8A-4147-A177-3AD203B41FA5}">
                      <a16:colId xmlns:a16="http://schemas.microsoft.com/office/drawing/2014/main" xmlns="" val="20003"/>
                    </a:ext>
                  </a:extLst>
                </a:gridCol>
                <a:gridCol w="1941350">
                  <a:extLst>
                    <a:ext uri="{9D8B030D-6E8A-4147-A177-3AD203B41FA5}">
                      <a16:colId xmlns:a16="http://schemas.microsoft.com/office/drawing/2014/main" xmlns="" val="20004"/>
                    </a:ext>
                  </a:extLst>
                </a:gridCol>
                <a:gridCol w="1796400">
                  <a:extLst>
                    <a:ext uri="{9D8B030D-6E8A-4147-A177-3AD203B41FA5}">
                      <a16:colId xmlns:a16="http://schemas.microsoft.com/office/drawing/2014/main" xmlns="" val="20005"/>
                    </a:ext>
                  </a:extLst>
                </a:gridCol>
              </a:tblGrid>
              <a:tr h="751700">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dirty="0">
                          <a:latin typeface="Times New Roman"/>
                          <a:ea typeface="Times New Roman"/>
                          <a:cs typeface="Times New Roman"/>
                          <a:sym typeface="Times New Roman"/>
                        </a:rPr>
                        <a:t>Year</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Title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Authors</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Description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Advantages</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Disadvantages</a:t>
                      </a:r>
                      <a:endParaRPr sz="1800" u="none" strike="noStrike" cap="none"/>
                    </a:p>
                  </a:txBody>
                  <a:tcPr marL="91450" marR="91450" marT="45725" marB="45725"/>
                </a:tc>
                <a:extLst>
                  <a:ext uri="{0D108BD9-81ED-4DB2-BD59-A6C34878D82A}">
                    <a16:rowId xmlns:a16="http://schemas.microsoft.com/office/drawing/2014/main" xmlns="" val="10000"/>
                  </a:ext>
                </a:extLst>
              </a:tr>
              <a:tr h="4760825">
                <a:tc>
                  <a:txBody>
                    <a:bodyPr/>
                    <a:lstStyle/>
                    <a:p>
                      <a:pPr marL="0" marR="0" lvl="0" indent="0" algn="l" rtl="0">
                        <a:spcBef>
                          <a:spcPts val="0"/>
                        </a:spcBef>
                        <a:spcAft>
                          <a:spcPts val="0"/>
                        </a:spcAft>
                        <a:buClr>
                          <a:schemeClr val="dk1"/>
                        </a:buClr>
                        <a:buSzPts val="2000"/>
                        <a:buFont typeface="Gill Sans"/>
                        <a:buNone/>
                      </a:pPr>
                      <a:endParaRPr sz="2000" u="none" strike="noStrike" cap="none" dirty="0">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dirty="0">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dirty="0">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dirty="0">
                          <a:latin typeface="Times New Roman"/>
                          <a:ea typeface="Times New Roman"/>
                          <a:cs typeface="Times New Roman"/>
                          <a:sym typeface="Times New Roman"/>
                        </a:rPr>
                        <a:t>2017</a:t>
                      </a:r>
                      <a:endParaRPr sz="20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The Technology Behind Personal Digital Assistants</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Ruhi Sarikaya</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It focuses on enhancing a user’s productivity by  proactively providing the information the user and reactively answering a user’s questions and completing tasks through natural language</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Expanded association.</a:t>
                      </a:r>
                      <a:endParaRPr sz="1800" u="none" strike="noStrike" cap="none"/>
                    </a:p>
                    <a:p>
                      <a:pPr marL="0" marR="0" lvl="0" indent="0" algn="l" rtl="0">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Broad Internet Connectivity </a:t>
                      </a:r>
                      <a:endParaRPr sz="2000" b="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u="none" strike="noStrike" cap="none" dirty="0">
                          <a:latin typeface="Times New Roman"/>
                          <a:ea typeface="Times New Roman"/>
                          <a:cs typeface="Times New Roman"/>
                          <a:sym typeface="Times New Roman"/>
                        </a:rPr>
                        <a:t>Operation errors.</a:t>
                      </a:r>
                      <a:endParaRPr sz="1800" u="none" strike="noStrike" cap="none" dirty="0"/>
                    </a:p>
                    <a:p>
                      <a:pPr marL="0" marR="0" lvl="0" indent="0" algn="l" rtl="0">
                        <a:spcBef>
                          <a:spcPts val="0"/>
                        </a:spcBef>
                        <a:spcAft>
                          <a:spcPts val="0"/>
                        </a:spcAft>
                        <a:buClr>
                          <a:schemeClr val="dk1"/>
                        </a:buClr>
                        <a:buSzPts val="2000"/>
                        <a:buFont typeface="Times New Roman"/>
                        <a:buNone/>
                      </a:pPr>
                      <a:r>
                        <a:rPr lang="en-US" sz="2000" u="none" strike="noStrike" cap="none" dirty="0">
                          <a:latin typeface="Times New Roman"/>
                          <a:ea typeface="Times New Roman"/>
                          <a:cs typeface="Times New Roman"/>
                          <a:sym typeface="Times New Roman"/>
                        </a:rPr>
                        <a:t>Lack of competence.</a:t>
                      </a:r>
                      <a:endParaRPr sz="1800" u="none" strike="noStrike" cap="none" dirty="0"/>
                    </a:p>
                    <a:p>
                      <a:pPr marL="0" marR="0" lvl="0" indent="0" algn="l" rtl="0">
                        <a:spcBef>
                          <a:spcPts val="0"/>
                        </a:spcBef>
                        <a:spcAft>
                          <a:spcPts val="0"/>
                        </a:spcAft>
                        <a:buClr>
                          <a:schemeClr val="dk1"/>
                        </a:buClr>
                        <a:buSzPts val="2000"/>
                        <a:buFont typeface="Times New Roman"/>
                        <a:buNone/>
                      </a:pPr>
                      <a:r>
                        <a:rPr lang="en-US" sz="2000" u="none" strike="noStrike" cap="none" dirty="0">
                          <a:latin typeface="Times New Roman"/>
                          <a:ea typeface="Times New Roman"/>
                          <a:cs typeface="Times New Roman"/>
                          <a:sym typeface="Times New Roman"/>
                        </a:rPr>
                        <a:t>Speech recognition challenges</a:t>
                      </a:r>
                      <a:endParaRPr sz="1800" u="none" strike="noStrike" cap="none" dirty="0"/>
                    </a:p>
                  </a:txBody>
                  <a:tcPr marL="91450" marR="91450" marT="45725" marB="45725"/>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809155" y="167323"/>
            <a:ext cx="8911687" cy="52039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Times New Roman"/>
              <a:buNone/>
            </a:pPr>
            <a:r>
              <a:rPr lang="en-US" sz="2800" i="0" u="none" strike="noStrike" cap="none" dirty="0">
                <a:solidFill>
                  <a:srgbClr val="001A4F"/>
                </a:solidFill>
                <a:latin typeface="Times New Roman"/>
                <a:ea typeface="Times New Roman"/>
                <a:cs typeface="Times New Roman"/>
                <a:sym typeface="Times New Roman"/>
              </a:rPr>
              <a:t>LITERATURE SURVEY(CONTD..):</a:t>
            </a:r>
            <a:endParaRPr sz="2800" dirty="0">
              <a:solidFill>
                <a:srgbClr val="001A4F"/>
              </a:solidFill>
            </a:endParaRPr>
          </a:p>
        </p:txBody>
      </p:sp>
      <p:graphicFrame>
        <p:nvGraphicFramePr>
          <p:cNvPr id="136" name="Google Shape;136;p6"/>
          <p:cNvGraphicFramePr/>
          <p:nvPr/>
        </p:nvGraphicFramePr>
        <p:xfrm>
          <a:off x="758817" y="862150"/>
          <a:ext cx="10206450" cy="5708475"/>
        </p:xfrm>
        <a:graphic>
          <a:graphicData uri="http://schemas.openxmlformats.org/drawingml/2006/table">
            <a:tbl>
              <a:tblPr firstRow="1" bandRow="1">
                <a:noFill/>
                <a:tableStyleId>{AB1281EB-71DB-44E7-8D22-68A053AAF460}</a:tableStyleId>
              </a:tblPr>
              <a:tblGrid>
                <a:gridCol w="805350">
                  <a:extLst>
                    <a:ext uri="{9D8B030D-6E8A-4147-A177-3AD203B41FA5}">
                      <a16:colId xmlns:a16="http://schemas.microsoft.com/office/drawing/2014/main" xmlns="" val="20000"/>
                    </a:ext>
                  </a:extLst>
                </a:gridCol>
                <a:gridCol w="1667925">
                  <a:extLst>
                    <a:ext uri="{9D8B030D-6E8A-4147-A177-3AD203B41FA5}">
                      <a16:colId xmlns:a16="http://schemas.microsoft.com/office/drawing/2014/main" xmlns="" val="20001"/>
                    </a:ext>
                  </a:extLst>
                </a:gridCol>
                <a:gridCol w="1895250">
                  <a:extLst>
                    <a:ext uri="{9D8B030D-6E8A-4147-A177-3AD203B41FA5}">
                      <a16:colId xmlns:a16="http://schemas.microsoft.com/office/drawing/2014/main" xmlns="" val="20002"/>
                    </a:ext>
                  </a:extLst>
                </a:gridCol>
                <a:gridCol w="2219475">
                  <a:extLst>
                    <a:ext uri="{9D8B030D-6E8A-4147-A177-3AD203B41FA5}">
                      <a16:colId xmlns:a16="http://schemas.microsoft.com/office/drawing/2014/main" xmlns="" val="20003"/>
                    </a:ext>
                  </a:extLst>
                </a:gridCol>
                <a:gridCol w="1924550">
                  <a:extLst>
                    <a:ext uri="{9D8B030D-6E8A-4147-A177-3AD203B41FA5}">
                      <a16:colId xmlns:a16="http://schemas.microsoft.com/office/drawing/2014/main" xmlns="" val="20004"/>
                    </a:ext>
                  </a:extLst>
                </a:gridCol>
                <a:gridCol w="1693900">
                  <a:extLst>
                    <a:ext uri="{9D8B030D-6E8A-4147-A177-3AD203B41FA5}">
                      <a16:colId xmlns:a16="http://schemas.microsoft.com/office/drawing/2014/main" xmlns="" val="20005"/>
                    </a:ext>
                  </a:extLst>
                </a:gridCol>
              </a:tblGrid>
              <a:tr h="778425">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dirty="0">
                          <a:latin typeface="Times New Roman"/>
                          <a:ea typeface="Times New Roman"/>
                          <a:cs typeface="Times New Roman"/>
                          <a:sym typeface="Times New Roman"/>
                        </a:rPr>
                        <a:t>Year</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Title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Authors</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Description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Advantages</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Disadvantages</a:t>
                      </a:r>
                      <a:endParaRPr sz="1800" u="none" strike="noStrike" cap="none"/>
                    </a:p>
                  </a:txBody>
                  <a:tcPr marL="91450" marR="91450" marT="45725" marB="45725"/>
                </a:tc>
                <a:extLst>
                  <a:ext uri="{0D108BD9-81ED-4DB2-BD59-A6C34878D82A}">
                    <a16:rowId xmlns:a16="http://schemas.microsoft.com/office/drawing/2014/main" xmlns="" val="10000"/>
                  </a:ext>
                </a:extLst>
              </a:tr>
              <a:tr h="4930050">
                <a:tc>
                  <a:txBody>
                    <a:bodyPr/>
                    <a:lstStyle/>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2018</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Web-based environment for user generation of spoken dialog for virtual assistants</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Century Gothic"/>
                        <a:buNone/>
                      </a:pPr>
                      <a:endParaRPr sz="20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Ryota Nishimura , Daisuke Yamamoto, Takahiro Uchiya and Ichi Takumi</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It focuses on a web-based spoken dialog generation environment which enables users to edit dialogs with a video virtual assistant is developed and to also select the 3D motions and tone of voice for the assistant.</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Allows anyone to easily edit spoken dialog content and other virtual video assistant features such as tone of voice, facial expression, and body motion</a:t>
                      </a:r>
                      <a:endParaRPr sz="2000" b="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u="none" strike="noStrike" cap="none" dirty="0">
                          <a:latin typeface="Times New Roman"/>
                          <a:ea typeface="Times New Roman"/>
                          <a:cs typeface="Times New Roman"/>
                          <a:sym typeface="Times New Roman"/>
                        </a:rPr>
                        <a:t>Detailed information can be difficult to convey using .</a:t>
                      </a:r>
                      <a:endParaRPr sz="1800" u="none" strike="noStrike" cap="none" dirty="0"/>
                    </a:p>
                    <a:p>
                      <a:pPr marL="0" marR="0" lvl="0" indent="0" algn="l" rtl="0">
                        <a:lnSpc>
                          <a:spcPct val="100000"/>
                        </a:lnSpc>
                        <a:spcBef>
                          <a:spcPts val="0"/>
                        </a:spcBef>
                        <a:spcAft>
                          <a:spcPts val="0"/>
                        </a:spcAft>
                        <a:buClr>
                          <a:schemeClr val="dk1"/>
                        </a:buClr>
                        <a:buSzPts val="2000"/>
                        <a:buFont typeface="Times New Roman"/>
                        <a:buNone/>
                      </a:pPr>
                      <a:r>
                        <a:rPr lang="en-US" sz="2000" u="none" strike="noStrike" cap="none" dirty="0">
                          <a:latin typeface="Times New Roman"/>
                          <a:ea typeface="Times New Roman"/>
                          <a:cs typeface="Times New Roman"/>
                          <a:sym typeface="Times New Roman"/>
                        </a:rPr>
                        <a:t>Users may be unaware of what topics they can talk about.</a:t>
                      </a:r>
                      <a:endParaRPr sz="20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4"/>
          <p:cNvSpPr txBox="1">
            <a:spLocks noGrp="1"/>
          </p:cNvSpPr>
          <p:nvPr>
            <p:ph type="title"/>
          </p:nvPr>
        </p:nvSpPr>
        <p:spPr>
          <a:xfrm>
            <a:off x="1730778" y="441230"/>
            <a:ext cx="8911687" cy="4360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800"/>
              <a:buFont typeface="Times New Roman"/>
              <a:buNone/>
            </a:pPr>
            <a:r>
              <a:rPr lang="en-US" sz="2800" i="0" u="none" strike="noStrike" cap="none" dirty="0">
                <a:solidFill>
                  <a:srgbClr val="262626"/>
                </a:solidFill>
                <a:latin typeface="Times New Roman"/>
                <a:ea typeface="Times New Roman"/>
                <a:cs typeface="Times New Roman"/>
                <a:sym typeface="Times New Roman"/>
              </a:rPr>
              <a:t>LITERATURE </a:t>
            </a:r>
            <a:r>
              <a:rPr lang="en-US" sz="2800" i="0" u="none" strike="noStrike" cap="none" dirty="0" smtClean="0">
                <a:solidFill>
                  <a:srgbClr val="262626"/>
                </a:solidFill>
                <a:latin typeface="Times New Roman"/>
                <a:ea typeface="Times New Roman"/>
                <a:cs typeface="Times New Roman"/>
                <a:sym typeface="Times New Roman"/>
              </a:rPr>
              <a:t>SURVEY(CONTD..):</a:t>
            </a:r>
            <a:endParaRPr sz="2800" i="0" u="none" strike="noStrike" cap="none" dirty="0">
              <a:solidFill>
                <a:srgbClr val="262626"/>
              </a:solidFill>
              <a:latin typeface="Times New Roman"/>
              <a:ea typeface="Times New Roman"/>
              <a:cs typeface="Times New Roman"/>
              <a:sym typeface="Times New Roman"/>
            </a:endParaRPr>
          </a:p>
        </p:txBody>
      </p:sp>
      <p:graphicFrame>
        <p:nvGraphicFramePr>
          <p:cNvPr id="143" name="Google Shape;143;p4"/>
          <p:cNvGraphicFramePr/>
          <p:nvPr/>
        </p:nvGraphicFramePr>
        <p:xfrm>
          <a:off x="1384301" y="1201698"/>
          <a:ext cx="10637900" cy="5398930"/>
        </p:xfrm>
        <a:graphic>
          <a:graphicData uri="http://schemas.openxmlformats.org/drawingml/2006/table">
            <a:tbl>
              <a:tblPr firstRow="1" bandRow="1">
                <a:noFill/>
                <a:tableStyleId>{AB1281EB-71DB-44E7-8D22-68A053AAF460}</a:tableStyleId>
              </a:tblPr>
              <a:tblGrid>
                <a:gridCol w="708525">
                  <a:extLst>
                    <a:ext uri="{9D8B030D-6E8A-4147-A177-3AD203B41FA5}">
                      <a16:colId xmlns:a16="http://schemas.microsoft.com/office/drawing/2014/main" xmlns="" val="20000"/>
                    </a:ext>
                  </a:extLst>
                </a:gridCol>
                <a:gridCol w="1374350">
                  <a:extLst>
                    <a:ext uri="{9D8B030D-6E8A-4147-A177-3AD203B41FA5}">
                      <a16:colId xmlns:a16="http://schemas.microsoft.com/office/drawing/2014/main" xmlns="" val="20001"/>
                    </a:ext>
                  </a:extLst>
                </a:gridCol>
                <a:gridCol w="1858950">
                  <a:extLst>
                    <a:ext uri="{9D8B030D-6E8A-4147-A177-3AD203B41FA5}">
                      <a16:colId xmlns:a16="http://schemas.microsoft.com/office/drawing/2014/main" xmlns="" val="20002"/>
                    </a:ext>
                  </a:extLst>
                </a:gridCol>
                <a:gridCol w="2313450">
                  <a:extLst>
                    <a:ext uri="{9D8B030D-6E8A-4147-A177-3AD203B41FA5}">
                      <a16:colId xmlns:a16="http://schemas.microsoft.com/office/drawing/2014/main" xmlns="" val="20003"/>
                    </a:ext>
                  </a:extLst>
                </a:gridCol>
                <a:gridCol w="2328625">
                  <a:extLst>
                    <a:ext uri="{9D8B030D-6E8A-4147-A177-3AD203B41FA5}">
                      <a16:colId xmlns:a16="http://schemas.microsoft.com/office/drawing/2014/main" xmlns="" val="20004"/>
                    </a:ext>
                  </a:extLst>
                </a:gridCol>
                <a:gridCol w="2054000">
                  <a:extLst>
                    <a:ext uri="{9D8B030D-6E8A-4147-A177-3AD203B41FA5}">
                      <a16:colId xmlns:a16="http://schemas.microsoft.com/office/drawing/2014/main" xmlns="" val="20005"/>
                    </a:ext>
                  </a:extLst>
                </a:gridCol>
              </a:tblGrid>
              <a:tr h="473950">
                <a:tc>
                  <a:txBody>
                    <a:bodyPr/>
                    <a:lstStyle/>
                    <a:p>
                      <a:pPr marL="66675" marR="0" lvl="0" indent="0" algn="l" rtl="0">
                        <a:lnSpc>
                          <a:spcPct val="80250"/>
                        </a:lnSpc>
                        <a:spcBef>
                          <a:spcPts val="0"/>
                        </a:spcBef>
                        <a:spcAft>
                          <a:spcPts val="0"/>
                        </a:spcAft>
                        <a:buClr>
                          <a:schemeClr val="dk1"/>
                        </a:buClr>
                        <a:buSzPts val="2000"/>
                        <a:buFont typeface="Gill Sans"/>
                        <a:buNone/>
                      </a:pPr>
                      <a:endParaRPr sz="2000" b="1" u="none" strike="noStrike" cap="none">
                        <a:latin typeface="Times New Roman"/>
                        <a:ea typeface="Times New Roman"/>
                        <a:cs typeface="Times New Roman"/>
                        <a:sym typeface="Times New Roman"/>
                      </a:endParaRPr>
                    </a:p>
                    <a:p>
                      <a:pPr marL="66675" marR="0" lvl="0" indent="0" algn="l" rtl="0">
                        <a:lnSpc>
                          <a:spcPct val="80250"/>
                        </a:lnSpc>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Year</a:t>
                      </a:r>
                      <a:endParaRPr sz="2000" u="none" strike="noStrike" cap="none">
                        <a:latin typeface="Times New Roman"/>
                        <a:ea typeface="Times New Roman"/>
                        <a:cs typeface="Times New Roman"/>
                        <a:sym typeface="Times New Roman"/>
                      </a:endParaRPr>
                    </a:p>
                  </a:txBody>
                  <a:tcPr marL="0" marR="0" marT="0" marB="0"/>
                </a:tc>
                <a:tc>
                  <a:txBody>
                    <a:bodyPr/>
                    <a:lstStyle/>
                    <a:p>
                      <a:pPr marL="66040" marR="0" lvl="0" indent="0" algn="l" rtl="0">
                        <a:lnSpc>
                          <a:spcPct val="80250"/>
                        </a:lnSpc>
                        <a:spcBef>
                          <a:spcPts val="0"/>
                        </a:spcBef>
                        <a:spcAft>
                          <a:spcPts val="0"/>
                        </a:spcAft>
                        <a:buClr>
                          <a:schemeClr val="dk1"/>
                        </a:buClr>
                        <a:buSzPts val="2000"/>
                        <a:buFont typeface="Gill Sans"/>
                        <a:buNone/>
                      </a:pPr>
                      <a:endParaRPr sz="2000" b="1" u="none" strike="noStrike" cap="none">
                        <a:latin typeface="Times New Roman"/>
                        <a:ea typeface="Times New Roman"/>
                        <a:cs typeface="Times New Roman"/>
                        <a:sym typeface="Times New Roman"/>
                      </a:endParaRPr>
                    </a:p>
                    <a:p>
                      <a:pPr marL="66040" marR="0" lvl="0" indent="0" algn="l" rtl="0">
                        <a:lnSpc>
                          <a:spcPct val="80250"/>
                        </a:lnSpc>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Title</a:t>
                      </a:r>
                      <a:endParaRPr sz="2000" u="none" strike="noStrike" cap="none">
                        <a:latin typeface="Times New Roman"/>
                        <a:ea typeface="Times New Roman"/>
                        <a:cs typeface="Times New Roman"/>
                        <a:sym typeface="Times New Roman"/>
                      </a:endParaRPr>
                    </a:p>
                  </a:txBody>
                  <a:tcPr marL="0" marR="0" marT="0" marB="0"/>
                </a:tc>
                <a:tc>
                  <a:txBody>
                    <a:bodyPr/>
                    <a:lstStyle/>
                    <a:p>
                      <a:pPr marL="65405" marR="0" lvl="0" indent="0" algn="l" rtl="0">
                        <a:lnSpc>
                          <a:spcPct val="80250"/>
                        </a:lnSpc>
                        <a:spcBef>
                          <a:spcPts val="0"/>
                        </a:spcBef>
                        <a:spcAft>
                          <a:spcPts val="0"/>
                        </a:spcAft>
                        <a:buClr>
                          <a:schemeClr val="dk1"/>
                        </a:buClr>
                        <a:buSzPts val="2000"/>
                        <a:buFont typeface="Gill Sans"/>
                        <a:buNone/>
                      </a:pPr>
                      <a:endParaRPr sz="2000" b="1" u="none" strike="noStrike" cap="none">
                        <a:latin typeface="Times New Roman"/>
                        <a:ea typeface="Times New Roman"/>
                        <a:cs typeface="Times New Roman"/>
                        <a:sym typeface="Times New Roman"/>
                      </a:endParaRPr>
                    </a:p>
                    <a:p>
                      <a:pPr marL="65405" marR="0" lvl="0" indent="0" algn="l" rtl="0">
                        <a:lnSpc>
                          <a:spcPct val="80250"/>
                        </a:lnSpc>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Authors</a:t>
                      </a:r>
                      <a:endParaRPr sz="2000" u="none" strike="noStrike" cap="none">
                        <a:latin typeface="Times New Roman"/>
                        <a:ea typeface="Times New Roman"/>
                        <a:cs typeface="Times New Roman"/>
                        <a:sym typeface="Times New Roman"/>
                      </a:endParaRPr>
                    </a:p>
                  </a:txBody>
                  <a:tcPr marL="0" marR="0" marT="0" marB="0"/>
                </a:tc>
                <a:tc>
                  <a:txBody>
                    <a:bodyPr/>
                    <a:lstStyle/>
                    <a:p>
                      <a:pPr marL="64770" marR="0" lvl="0" indent="0" algn="l" rtl="0">
                        <a:lnSpc>
                          <a:spcPct val="80250"/>
                        </a:lnSpc>
                        <a:spcBef>
                          <a:spcPts val="0"/>
                        </a:spcBef>
                        <a:spcAft>
                          <a:spcPts val="0"/>
                        </a:spcAft>
                        <a:buClr>
                          <a:schemeClr val="dk1"/>
                        </a:buClr>
                        <a:buSzPts val="2000"/>
                        <a:buFont typeface="Gill Sans"/>
                        <a:buNone/>
                      </a:pPr>
                      <a:endParaRPr sz="2000" b="1" u="none" strike="noStrike" cap="none">
                        <a:latin typeface="Times New Roman"/>
                        <a:ea typeface="Times New Roman"/>
                        <a:cs typeface="Times New Roman"/>
                        <a:sym typeface="Times New Roman"/>
                      </a:endParaRPr>
                    </a:p>
                    <a:p>
                      <a:pPr marL="64770" marR="0" lvl="0" indent="0" algn="l" rtl="0">
                        <a:lnSpc>
                          <a:spcPct val="80250"/>
                        </a:lnSpc>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Description</a:t>
                      </a:r>
                      <a:endParaRPr sz="2000" u="none" strike="noStrike" cap="none">
                        <a:latin typeface="Times New Roman"/>
                        <a:ea typeface="Times New Roman"/>
                        <a:cs typeface="Times New Roman"/>
                        <a:sym typeface="Times New Roman"/>
                      </a:endParaRPr>
                    </a:p>
                  </a:txBody>
                  <a:tcPr marL="0" marR="0" marT="0" marB="0"/>
                </a:tc>
                <a:tc>
                  <a:txBody>
                    <a:bodyPr/>
                    <a:lstStyle/>
                    <a:p>
                      <a:pPr marL="64770" marR="0" lvl="0" indent="0" algn="l" rtl="0">
                        <a:lnSpc>
                          <a:spcPct val="80250"/>
                        </a:lnSpc>
                        <a:spcBef>
                          <a:spcPts val="0"/>
                        </a:spcBef>
                        <a:spcAft>
                          <a:spcPts val="0"/>
                        </a:spcAft>
                        <a:buClr>
                          <a:schemeClr val="dk1"/>
                        </a:buClr>
                        <a:buSzPts val="2000"/>
                        <a:buFont typeface="Gill Sans"/>
                        <a:buNone/>
                      </a:pPr>
                      <a:endParaRPr sz="2000" b="1" u="none" strike="noStrike" cap="none">
                        <a:latin typeface="Times New Roman"/>
                        <a:ea typeface="Times New Roman"/>
                        <a:cs typeface="Times New Roman"/>
                        <a:sym typeface="Times New Roman"/>
                      </a:endParaRPr>
                    </a:p>
                    <a:p>
                      <a:pPr marL="64770" marR="0" lvl="0" indent="0" algn="l" rtl="0">
                        <a:lnSpc>
                          <a:spcPct val="80250"/>
                        </a:lnSpc>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Advantages</a:t>
                      </a:r>
                      <a:endParaRPr sz="2000" u="none" strike="noStrike" cap="none">
                        <a:latin typeface="Times New Roman"/>
                        <a:ea typeface="Times New Roman"/>
                        <a:cs typeface="Times New Roman"/>
                        <a:sym typeface="Times New Roman"/>
                      </a:endParaRPr>
                    </a:p>
                  </a:txBody>
                  <a:tcPr marL="0" marR="0" marT="0" marB="0"/>
                </a:tc>
                <a:tc>
                  <a:txBody>
                    <a:bodyPr/>
                    <a:lstStyle/>
                    <a:p>
                      <a:pPr marL="191135" marR="0" lvl="0" indent="0" algn="l" rtl="0">
                        <a:lnSpc>
                          <a:spcPct val="80250"/>
                        </a:lnSpc>
                        <a:spcBef>
                          <a:spcPts val="0"/>
                        </a:spcBef>
                        <a:spcAft>
                          <a:spcPts val="0"/>
                        </a:spcAft>
                        <a:buClr>
                          <a:schemeClr val="dk1"/>
                        </a:buClr>
                        <a:buSzPts val="2000"/>
                        <a:buFont typeface="Gill Sans"/>
                        <a:buNone/>
                      </a:pPr>
                      <a:endParaRPr sz="2000" b="1" u="none" strike="noStrike" cap="none">
                        <a:latin typeface="Times New Roman"/>
                        <a:ea typeface="Times New Roman"/>
                        <a:cs typeface="Times New Roman"/>
                        <a:sym typeface="Times New Roman"/>
                      </a:endParaRPr>
                    </a:p>
                    <a:p>
                      <a:pPr marL="191135" marR="0" lvl="0" indent="0" algn="l" rtl="0">
                        <a:lnSpc>
                          <a:spcPct val="80250"/>
                        </a:lnSpc>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Disadvantages</a:t>
                      </a:r>
                      <a:endParaRPr sz="2000" u="none" strike="noStrike" cap="none">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xmlns="" val="10000"/>
                  </a:ext>
                </a:extLst>
              </a:tr>
              <a:tr h="4911250">
                <a:tc>
                  <a:txBody>
                    <a:bodyPr/>
                    <a:lstStyle/>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2020</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Voice based Intelligent Virtual Assistance for Windows</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Gill Sans"/>
                        <a:buNone/>
                      </a:pPr>
                      <a:endParaRPr sz="20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C.Selvarathi, Dr. B. Padminidevi</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The proposed system was based on the voice recognition in commands which converts the speech to text. It uses LGB algorithm functions which will train the VQ codebook</a:t>
                      </a:r>
                      <a:r>
                        <a:rPr lang="en-US" sz="2000" u="none" strike="noStrike" cap="none"/>
                        <a:t>.</a:t>
                      </a:r>
                      <a:endParaRPr sz="20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It converts text to speech .It will assist you to find the applications easily. It can be used in windows 7.</a:t>
                      </a:r>
                      <a:r>
                        <a:rPr lang="en-US" sz="2000" u="none" strike="noStrike" cap="none">
                          <a:solidFill>
                            <a:schemeClr val="dk1"/>
                          </a:solidFill>
                          <a:latin typeface="Times New Roman"/>
                          <a:ea typeface="Times New Roman"/>
                          <a:cs typeface="Times New Roman"/>
                          <a:sym typeface="Times New Roman"/>
                        </a:rPr>
                        <a:t> </a:t>
                      </a:r>
                      <a:endParaRPr sz="1800" u="none" strike="noStrike" cap="none"/>
                    </a:p>
                    <a:p>
                      <a:pPr marL="64770" marR="0" lvl="0" indent="0" algn="l" rtl="0">
                        <a:lnSpc>
                          <a:spcPct val="75750"/>
                        </a:lnSpc>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Data need to be entered properly otherwise outcome may won’t be accurate.  The user who are deaf and dumb cant able to access this. </a:t>
                      </a:r>
                      <a:endParaRPr sz="20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8"/>
          <p:cNvSpPr txBox="1">
            <a:spLocks noGrp="1"/>
          </p:cNvSpPr>
          <p:nvPr>
            <p:ph type="title"/>
          </p:nvPr>
        </p:nvSpPr>
        <p:spPr>
          <a:xfrm>
            <a:off x="2174915" y="336729"/>
            <a:ext cx="8911687" cy="49929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800"/>
              <a:buFont typeface="Times New Roman"/>
              <a:buNone/>
            </a:pPr>
            <a:r>
              <a:rPr lang="en-US" sz="2800" i="0" u="none" strike="noStrike" cap="none">
                <a:solidFill>
                  <a:srgbClr val="001A4F"/>
                </a:solidFill>
                <a:latin typeface="Times New Roman"/>
                <a:ea typeface="Times New Roman"/>
                <a:cs typeface="Times New Roman"/>
                <a:sym typeface="Times New Roman"/>
              </a:rPr>
              <a:t>PROBLEM STATEMENT</a:t>
            </a:r>
            <a:br>
              <a:rPr lang="en-US" sz="2800" i="0" u="none" strike="noStrike" cap="none">
                <a:solidFill>
                  <a:srgbClr val="001A4F"/>
                </a:solidFill>
                <a:latin typeface="Times New Roman"/>
                <a:ea typeface="Times New Roman"/>
                <a:cs typeface="Times New Roman"/>
                <a:sym typeface="Times New Roman"/>
              </a:rPr>
            </a:br>
            <a:endParaRPr sz="2800" i="0" u="none" strike="noStrike" cap="none">
              <a:solidFill>
                <a:srgbClr val="001A4F"/>
              </a:solidFill>
              <a:latin typeface="Times New Roman"/>
              <a:ea typeface="Times New Roman"/>
              <a:cs typeface="Times New Roman"/>
              <a:sym typeface="Times New Roman"/>
            </a:endParaRPr>
          </a:p>
        </p:txBody>
      </p:sp>
      <p:sp>
        <p:nvSpPr>
          <p:cNvPr id="149" name="Google Shape;149;p8"/>
          <p:cNvSpPr txBox="1">
            <a:spLocks noGrp="1"/>
          </p:cNvSpPr>
          <p:nvPr>
            <p:ph sz="quarter" idx="13"/>
          </p:nvPr>
        </p:nvSpPr>
        <p:spPr>
          <a:xfrm>
            <a:off x="1129682" y="1182473"/>
            <a:ext cx="8915400" cy="48641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accent1"/>
              </a:buClr>
              <a:buSzPts val="18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The common people can be able to identify the speech recognition devices and hence easily control them.</a:t>
            </a:r>
            <a:endParaRPr sz="2000" dirty="0"/>
          </a:p>
          <a:p>
            <a:pPr marL="342900" lvl="0" indent="-342900" algn="l" rtl="0">
              <a:lnSpc>
                <a:spcPct val="100000"/>
              </a:lnSpc>
              <a:spcBef>
                <a:spcPts val="1000"/>
              </a:spcBef>
              <a:spcAft>
                <a:spcPts val="0"/>
              </a:spcAft>
              <a:buClr>
                <a:schemeClr val="accent1"/>
              </a:buClr>
              <a:buSzPts val="18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Whereas the blind people cannot able to handle those devices around them .</a:t>
            </a:r>
            <a:endParaRPr sz="2000" dirty="0"/>
          </a:p>
          <a:p>
            <a:pPr marL="342900" lvl="0" indent="-342900" algn="l" rtl="0">
              <a:lnSpc>
                <a:spcPct val="100000"/>
              </a:lnSpc>
              <a:spcBef>
                <a:spcPts val="1000"/>
              </a:spcBef>
              <a:spcAft>
                <a:spcPts val="0"/>
              </a:spcAft>
              <a:buClr>
                <a:schemeClr val="accent1"/>
              </a:buClr>
              <a:buSzPts val="18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However, speech recognition and machine getting to know the input format and based on the input it will served desired output through in build packages and APIs.</a:t>
            </a:r>
            <a:endParaRPr sz="2000" b="0" i="0" u="none" strike="noStrike" cap="none" dirty="0">
              <a:solidFill>
                <a:schemeClr val="dk1"/>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1800"/>
              <a:buFont typeface="Noto Sans Symbols"/>
              <a:buChar char="🠶"/>
            </a:pPr>
            <a:r>
              <a:rPr lang="en-US" sz="2000" b="0" i="0" u="none" strike="noStrike" cap="none" dirty="0">
                <a:solidFill>
                  <a:srgbClr val="000000"/>
                </a:solidFill>
                <a:latin typeface="Times New Roman"/>
                <a:ea typeface="Times New Roman"/>
                <a:cs typeface="Times New Roman"/>
                <a:sym typeface="Times New Roman"/>
              </a:rPr>
              <a:t>The system uses speech or text to communicate with the user. Speech recognition uses to convert the speech/voice input into text format. </a:t>
            </a:r>
            <a:endParaRPr sz="2000" dirty="0"/>
          </a:p>
          <a:p>
            <a:pPr marL="342900" lvl="0" indent="-342900" algn="l" rtl="0">
              <a:lnSpc>
                <a:spcPct val="100000"/>
              </a:lnSpc>
              <a:spcBef>
                <a:spcPts val="1000"/>
              </a:spcBef>
              <a:spcAft>
                <a:spcPts val="0"/>
              </a:spcAft>
              <a:buClr>
                <a:schemeClr val="accent1"/>
              </a:buClr>
              <a:buSzPts val="1800"/>
              <a:buFont typeface="Noto Sans Symbols"/>
              <a:buChar char="🠶"/>
            </a:pPr>
            <a:r>
              <a:rPr lang="en-US" sz="2000" b="0" i="0" u="none" strike="noStrike" cap="none" dirty="0">
                <a:solidFill>
                  <a:srgbClr val="000000"/>
                </a:solidFill>
                <a:latin typeface="Times New Roman"/>
                <a:ea typeface="Times New Roman"/>
                <a:cs typeface="Times New Roman"/>
                <a:sym typeface="Times New Roman"/>
              </a:rPr>
              <a:t>Then given converted input is parsed by the system and tokens are generated using algorithms and built in APIs which generates desired output in speech or text format.</a:t>
            </a:r>
            <a:r>
              <a:rPr lang="en-US" sz="2000" b="0" i="0" u="none" strike="noStrike" cap="none" dirty="0">
                <a:solidFill>
                  <a:srgbClr val="3F3F3F"/>
                </a:solidFill>
                <a:latin typeface="Times New Roman"/>
                <a:ea typeface="Times New Roman"/>
                <a:cs typeface="Times New Roman"/>
                <a:sym typeface="Times New Roman"/>
              </a:rPr>
              <a:t>.</a:t>
            </a:r>
            <a:endParaRPr sz="2000" dirty="0"/>
          </a:p>
          <a:p>
            <a:pPr marL="342900" lvl="0" indent="-342900" algn="l" rtl="0">
              <a:lnSpc>
                <a:spcPct val="100000"/>
              </a:lnSpc>
              <a:spcBef>
                <a:spcPts val="1000"/>
              </a:spcBef>
              <a:spcAft>
                <a:spcPts val="0"/>
              </a:spcAft>
              <a:buClr>
                <a:schemeClr val="accent1"/>
              </a:buClr>
              <a:buSzPts val="1800"/>
              <a:buFont typeface="Noto Sans Symbols"/>
              <a:buChar char="🠶"/>
            </a:pPr>
            <a:r>
              <a:rPr lang="en-US" sz="2000" b="0" i="0" u="none" strike="noStrike" cap="none" dirty="0">
                <a:solidFill>
                  <a:srgbClr val="3F3F3F"/>
                </a:solidFill>
                <a:latin typeface="Times New Roman"/>
                <a:ea typeface="Times New Roman"/>
                <a:cs typeface="Times New Roman"/>
                <a:sym typeface="Times New Roman"/>
              </a:rPr>
              <a:t> </a:t>
            </a:r>
            <a:r>
              <a:rPr lang="en-US" sz="2000" b="0" i="0" u="none" strike="noStrike" cap="none" dirty="0">
                <a:solidFill>
                  <a:srgbClr val="000000"/>
                </a:solidFill>
                <a:latin typeface="Times New Roman"/>
                <a:ea typeface="Times New Roman"/>
                <a:cs typeface="Times New Roman"/>
                <a:sym typeface="Times New Roman"/>
              </a:rPr>
              <a:t>The system was tested to feed the news, news are shown in text as well as it will be read by the system so it would be useful for visual impaired people as well.</a:t>
            </a:r>
            <a:endParaRPr sz="2000" b="0" i="0" u="none" strike="noStrike" cap="none" dirty="0">
              <a:solidFill>
                <a:srgbClr val="3F3F3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1848343" y="441232"/>
            <a:ext cx="8911687" cy="503379"/>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71684"/>
              <a:buFont typeface="Times New Roman"/>
              <a:buNone/>
            </a:pPr>
            <a:r>
              <a:rPr lang="en-US" sz="3100" i="0" u="none" strike="noStrike" cap="none" dirty="0" smtClean="0">
                <a:solidFill>
                  <a:srgbClr val="001A4F"/>
                </a:solidFill>
                <a:latin typeface="Times New Roman"/>
                <a:ea typeface="Times New Roman"/>
                <a:cs typeface="Times New Roman"/>
                <a:sym typeface="Times New Roman"/>
              </a:rPr>
              <a:t>TECHNOLOGY STACK:</a:t>
            </a:r>
            <a:endParaRPr dirty="0">
              <a:solidFill>
                <a:srgbClr val="001A4F"/>
              </a:solidFill>
            </a:endParaRPr>
          </a:p>
        </p:txBody>
      </p:sp>
      <p:sp>
        <p:nvSpPr>
          <p:cNvPr id="155" name="Google Shape;155;p9"/>
          <p:cNvSpPr txBox="1">
            <a:spLocks noGrp="1"/>
          </p:cNvSpPr>
          <p:nvPr>
            <p:ph sz="quarter" idx="13"/>
          </p:nvPr>
        </p:nvSpPr>
        <p:spPr>
          <a:xfrm>
            <a:off x="1926314" y="1039512"/>
            <a:ext cx="8915400" cy="5631484"/>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00000"/>
              </a:lnSpc>
              <a:spcBef>
                <a:spcPts val="0"/>
              </a:spcBef>
              <a:spcAft>
                <a:spcPts val="0"/>
              </a:spcAft>
              <a:buClr>
                <a:schemeClr val="accent1"/>
              </a:buClr>
              <a:buSzPts val="2000"/>
              <a:buFont typeface="Noto Sans Symbols"/>
              <a:buNone/>
            </a:pPr>
            <a:r>
              <a:rPr lang="en-US" sz="2400" b="1" i="0" u="sng" strike="noStrike" cap="none" dirty="0">
                <a:solidFill>
                  <a:srgbClr val="3F3F3F"/>
                </a:solidFill>
                <a:latin typeface="Times New Roman"/>
                <a:ea typeface="Times New Roman"/>
                <a:cs typeface="Times New Roman"/>
                <a:sym typeface="Times New Roman"/>
              </a:rPr>
              <a:t>SOFTWARE </a:t>
            </a:r>
            <a:r>
              <a:rPr lang="en-US" sz="2400" b="1" i="0" u="sng" strike="noStrike" cap="none" dirty="0" smtClean="0">
                <a:solidFill>
                  <a:srgbClr val="3F3F3F"/>
                </a:solidFill>
                <a:latin typeface="Times New Roman"/>
                <a:ea typeface="Times New Roman"/>
                <a:cs typeface="Times New Roman"/>
                <a:sym typeface="Times New Roman"/>
              </a:rPr>
              <a:t>ENVIRONMENT</a:t>
            </a:r>
            <a:r>
              <a:rPr lang="en-US" b="1" u="sng" cap="none" dirty="0">
                <a:solidFill>
                  <a:srgbClr val="3F3F3F"/>
                </a:solidFill>
                <a:latin typeface="Times New Roman"/>
                <a:ea typeface="Times New Roman"/>
                <a:cs typeface="Times New Roman"/>
                <a:sym typeface="Times New Roman"/>
              </a:rPr>
              <a:t>:</a:t>
            </a:r>
            <a:endParaRPr b="1" u="sng" dirty="0"/>
          </a:p>
          <a:p>
            <a:pPr marL="0" marR="0" lvl="0" indent="0" algn="l" rtl="0">
              <a:lnSpc>
                <a:spcPct val="100000"/>
              </a:lnSpc>
              <a:spcBef>
                <a:spcPts val="1000"/>
              </a:spcBef>
              <a:spcAft>
                <a:spcPts val="0"/>
              </a:spcAft>
              <a:buClr>
                <a:schemeClr val="accent1"/>
              </a:buClr>
              <a:buSzPts val="2000"/>
              <a:buFont typeface="Noto Sans Symbols"/>
              <a:buNone/>
            </a:pPr>
            <a:endParaRPr sz="2000" b="0" i="0" u="none" strike="noStrike" cap="none" dirty="0">
              <a:solidFill>
                <a:srgbClr val="3F3F3F"/>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2000"/>
              <a:buFont typeface="Noto Sans Symbols"/>
              <a:buChar char="🠶"/>
            </a:pPr>
            <a:r>
              <a:rPr lang="en-US" sz="2000" b="0" i="0" u="none" strike="noStrike" cap="none" dirty="0">
                <a:solidFill>
                  <a:srgbClr val="3F3F3F"/>
                </a:solidFill>
                <a:latin typeface="Times New Roman"/>
                <a:ea typeface="Times New Roman"/>
                <a:cs typeface="Times New Roman"/>
                <a:sym typeface="Times New Roman"/>
              </a:rPr>
              <a:t>Operating System 	        :</a:t>
            </a:r>
            <a:r>
              <a:rPr lang="en-US" sz="2000" dirty="0">
                <a:latin typeface="Times New Roman"/>
                <a:ea typeface="Times New Roman"/>
                <a:cs typeface="Times New Roman"/>
                <a:sym typeface="Times New Roman"/>
              </a:rPr>
              <a:t> </a:t>
            </a:r>
            <a:r>
              <a:rPr lang="en-US" sz="2000" b="0" i="0" u="none" strike="noStrike" cap="none" dirty="0">
                <a:solidFill>
                  <a:srgbClr val="3F3F3F"/>
                </a:solidFill>
                <a:latin typeface="Times New Roman"/>
                <a:ea typeface="Times New Roman"/>
                <a:cs typeface="Times New Roman"/>
                <a:sym typeface="Times New Roman"/>
              </a:rPr>
              <a:t>Windows 7 , 8, 10 (64 bit)</a:t>
            </a:r>
            <a:endParaRPr sz="2000" b="0" i="0" u="none" strike="noStrike" cap="none" dirty="0">
              <a:solidFill>
                <a:srgbClr val="3F3F3F"/>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2000"/>
              <a:buFont typeface="Noto Sans Symbols"/>
              <a:buChar char="🠶"/>
            </a:pPr>
            <a:r>
              <a:rPr lang="en-US" sz="2000" b="0" i="0" u="none" strike="noStrike" cap="none" dirty="0">
                <a:solidFill>
                  <a:srgbClr val="3F3F3F"/>
                </a:solidFill>
                <a:latin typeface="Times New Roman"/>
                <a:ea typeface="Times New Roman"/>
                <a:cs typeface="Times New Roman"/>
                <a:sym typeface="Times New Roman"/>
              </a:rPr>
              <a:t>Software		        :  Python and Anaconda</a:t>
            </a:r>
            <a:endParaRPr sz="2000" b="0" i="0" u="none" strike="noStrike" cap="none" dirty="0">
              <a:solidFill>
                <a:srgbClr val="3F3F3F"/>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2000"/>
              <a:buFont typeface="Noto Sans Symbols"/>
              <a:buChar char="🠶"/>
            </a:pPr>
            <a:r>
              <a:rPr lang="en-US" sz="2000" b="0" i="0" u="none" strike="noStrike" cap="none" dirty="0">
                <a:solidFill>
                  <a:srgbClr val="3F3F3F"/>
                </a:solidFill>
                <a:latin typeface="Times New Roman"/>
                <a:ea typeface="Times New Roman"/>
                <a:cs typeface="Times New Roman"/>
                <a:sym typeface="Times New Roman"/>
              </a:rPr>
              <a:t>Tools 	</a:t>
            </a:r>
            <a:r>
              <a:rPr lang="en-US" sz="2000" dirty="0">
                <a:latin typeface="Times New Roman"/>
                <a:ea typeface="Times New Roman"/>
                <a:cs typeface="Times New Roman"/>
                <a:sym typeface="Times New Roman"/>
              </a:rPr>
              <a:t>                       </a:t>
            </a:r>
            <a:r>
              <a:rPr lang="en-US" sz="2000" b="0" i="0" u="none" strike="noStrike" cap="none" dirty="0">
                <a:solidFill>
                  <a:srgbClr val="3F3F3F"/>
                </a:solidFill>
                <a:latin typeface="Times New Roman"/>
                <a:ea typeface="Times New Roman"/>
                <a:cs typeface="Times New Roman"/>
                <a:sym typeface="Times New Roman"/>
              </a:rPr>
              <a:t>:  </a:t>
            </a:r>
            <a:r>
              <a:rPr lang="en-US" sz="2000" b="0" i="0" u="none" strike="noStrike" cap="none" dirty="0" err="1">
                <a:solidFill>
                  <a:srgbClr val="3F3F3F"/>
                </a:solidFill>
                <a:latin typeface="Times New Roman"/>
                <a:ea typeface="Times New Roman"/>
                <a:cs typeface="Times New Roman"/>
                <a:sym typeface="Times New Roman"/>
              </a:rPr>
              <a:t>Jupyter</a:t>
            </a:r>
            <a:r>
              <a:rPr lang="en-US" sz="2000" b="0" i="0" u="none" strike="noStrike" cap="none" dirty="0">
                <a:solidFill>
                  <a:srgbClr val="3F3F3F"/>
                </a:solidFill>
                <a:latin typeface="Times New Roman"/>
                <a:ea typeface="Times New Roman"/>
                <a:cs typeface="Times New Roman"/>
                <a:sym typeface="Times New Roman"/>
              </a:rPr>
              <a:t> Note Book and </a:t>
            </a:r>
            <a:r>
              <a:rPr lang="en-US" sz="2000" b="0" i="0" u="none" strike="noStrike" cap="none" dirty="0" err="1">
                <a:solidFill>
                  <a:srgbClr val="3F3F3F"/>
                </a:solidFill>
                <a:latin typeface="Times New Roman"/>
                <a:ea typeface="Times New Roman"/>
                <a:cs typeface="Times New Roman"/>
                <a:sym typeface="Times New Roman"/>
              </a:rPr>
              <a:t>Spyder</a:t>
            </a:r>
            <a:r>
              <a:rPr lang="en-US" sz="2000" b="0" i="0" u="none" strike="noStrike" cap="none" dirty="0">
                <a:solidFill>
                  <a:srgbClr val="3F3F3F"/>
                </a:solidFill>
                <a:latin typeface="Times New Roman"/>
                <a:ea typeface="Times New Roman"/>
                <a:cs typeface="Times New Roman"/>
                <a:sym typeface="Times New Roman"/>
              </a:rPr>
              <a:t> IDE</a:t>
            </a:r>
            <a:endParaRPr dirty="0"/>
          </a:p>
          <a:p>
            <a:pPr marL="0" marR="0" lvl="0" indent="0" algn="l" rtl="0">
              <a:lnSpc>
                <a:spcPct val="100000"/>
              </a:lnSpc>
              <a:spcBef>
                <a:spcPts val="1000"/>
              </a:spcBef>
              <a:spcAft>
                <a:spcPts val="0"/>
              </a:spcAft>
              <a:buClr>
                <a:schemeClr val="accent1"/>
              </a:buClr>
              <a:buSzPts val="2000"/>
              <a:buFont typeface="Noto Sans Symbols"/>
              <a:buNone/>
            </a:pPr>
            <a:endParaRPr sz="2000" b="0" i="0" u="none" strike="noStrike" cap="none" dirty="0">
              <a:solidFill>
                <a:srgbClr val="3F3F3F"/>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accent1"/>
              </a:buClr>
              <a:buSzPts val="2000"/>
              <a:buFont typeface="Noto Sans Symbols"/>
              <a:buNone/>
            </a:pPr>
            <a:r>
              <a:rPr lang="en-US" sz="2400" b="1" i="0" u="sng" strike="noStrike" cap="none" dirty="0">
                <a:solidFill>
                  <a:srgbClr val="3F3F3F"/>
                </a:solidFill>
                <a:latin typeface="Times New Roman"/>
                <a:ea typeface="Times New Roman"/>
                <a:cs typeface="Times New Roman"/>
                <a:sym typeface="Times New Roman"/>
              </a:rPr>
              <a:t>HARDWARE </a:t>
            </a:r>
            <a:r>
              <a:rPr lang="en-US" sz="2400" b="1" i="0" u="sng" strike="noStrike" cap="none" dirty="0" smtClean="0">
                <a:solidFill>
                  <a:srgbClr val="3F3F3F"/>
                </a:solidFill>
                <a:latin typeface="Times New Roman"/>
                <a:ea typeface="Times New Roman"/>
                <a:cs typeface="Times New Roman"/>
                <a:sym typeface="Times New Roman"/>
              </a:rPr>
              <a:t>ENVIRONMENT:</a:t>
            </a:r>
            <a:endParaRPr b="1" u="sng" dirty="0"/>
          </a:p>
          <a:p>
            <a:pPr marL="0" marR="0" lvl="0" indent="0" algn="l" rtl="0">
              <a:lnSpc>
                <a:spcPct val="100000"/>
              </a:lnSpc>
              <a:spcBef>
                <a:spcPts val="1000"/>
              </a:spcBef>
              <a:spcAft>
                <a:spcPts val="0"/>
              </a:spcAft>
              <a:buClr>
                <a:schemeClr val="accent1"/>
              </a:buClr>
              <a:buSzPts val="2000"/>
              <a:buFont typeface="Noto Sans Symbols"/>
              <a:buNone/>
            </a:pPr>
            <a:endParaRPr sz="2000" b="0" i="0" u="none" strike="noStrike" cap="none" dirty="0">
              <a:solidFill>
                <a:srgbClr val="3F3F3F"/>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2000"/>
              <a:buFont typeface="Noto Sans Symbols"/>
              <a:buChar char="🠶"/>
            </a:pPr>
            <a:r>
              <a:rPr lang="en-US" sz="2000" b="0" i="0" u="none" strike="noStrike" cap="none" dirty="0">
                <a:solidFill>
                  <a:srgbClr val="3F3F3F"/>
                </a:solidFill>
                <a:latin typeface="Times New Roman"/>
                <a:ea typeface="Times New Roman"/>
                <a:cs typeface="Times New Roman"/>
                <a:sym typeface="Times New Roman"/>
              </a:rPr>
              <a:t>Hard Disk		:	500GB and Above</a:t>
            </a:r>
            <a:endParaRPr sz="2000" b="0" i="0" u="none" strike="noStrike" cap="none" dirty="0">
              <a:solidFill>
                <a:srgbClr val="3F3F3F"/>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2000"/>
              <a:buFont typeface="Noto Sans Symbols"/>
              <a:buChar char="🠶"/>
            </a:pPr>
            <a:r>
              <a:rPr lang="en-US" sz="2000" b="0" i="0" u="none" strike="noStrike" cap="none" dirty="0">
                <a:solidFill>
                  <a:srgbClr val="3F3F3F"/>
                </a:solidFill>
                <a:latin typeface="Times New Roman"/>
                <a:ea typeface="Times New Roman"/>
                <a:cs typeface="Times New Roman"/>
                <a:sym typeface="Times New Roman"/>
              </a:rPr>
              <a:t>RAM	</a:t>
            </a:r>
            <a:r>
              <a:rPr lang="en-US" sz="2000" dirty="0">
                <a:latin typeface="Times New Roman"/>
                <a:ea typeface="Times New Roman"/>
                <a:cs typeface="Times New Roman"/>
                <a:sym typeface="Times New Roman"/>
              </a:rPr>
              <a:t>               </a:t>
            </a:r>
            <a:r>
              <a:rPr lang="en-US" sz="2000" b="0" i="0" u="none" strike="noStrike" cap="none" dirty="0">
                <a:solidFill>
                  <a:srgbClr val="3F3F3F"/>
                </a:solidFill>
                <a:latin typeface="Times New Roman"/>
                <a:ea typeface="Times New Roman"/>
                <a:cs typeface="Times New Roman"/>
                <a:sym typeface="Times New Roman"/>
              </a:rPr>
              <a:t>: 	4GB and Above</a:t>
            </a:r>
            <a:endParaRPr sz="2000" b="0" i="0" u="none" strike="noStrike" cap="none" dirty="0">
              <a:solidFill>
                <a:srgbClr val="3F3F3F"/>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2000"/>
              <a:buFont typeface="Noto Sans Symbols"/>
              <a:buChar char="🠶"/>
            </a:pPr>
            <a:r>
              <a:rPr lang="en-US" sz="2000" b="0" i="0" u="none" strike="noStrike" cap="none" dirty="0">
                <a:solidFill>
                  <a:srgbClr val="3F3F3F"/>
                </a:solidFill>
                <a:latin typeface="Times New Roman"/>
                <a:ea typeface="Times New Roman"/>
                <a:cs typeface="Times New Roman"/>
                <a:sym typeface="Times New Roman"/>
              </a:rPr>
              <a:t>Processor	</a:t>
            </a:r>
            <a:r>
              <a:rPr lang="en-US" sz="2000" dirty="0">
                <a:latin typeface="Times New Roman"/>
                <a:ea typeface="Times New Roman"/>
                <a:cs typeface="Times New Roman"/>
                <a:sym typeface="Times New Roman"/>
              </a:rPr>
              <a:t>              </a:t>
            </a:r>
            <a:r>
              <a:rPr lang="en-US" sz="2000" b="0" i="0" u="none" strike="noStrike" cap="none" dirty="0">
                <a:solidFill>
                  <a:srgbClr val="3F3F3F"/>
                </a:solidFill>
                <a:latin typeface="Times New Roman"/>
                <a:ea typeface="Times New Roman"/>
                <a:cs typeface="Times New Roman"/>
                <a:sym typeface="Times New Roman"/>
              </a:rPr>
              <a:t> :	I3 and Above</a:t>
            </a:r>
            <a:endParaRPr sz="2000" b="0" i="0" u="none" strike="noStrike" cap="none" dirty="0">
              <a:solidFill>
                <a:srgbClr val="3F3F3F"/>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2000"/>
              <a:buFont typeface="Noto Sans Symbols"/>
              <a:buChar char="🠶"/>
            </a:pPr>
            <a:r>
              <a:rPr lang="en-US" sz="2000" b="0" i="0" u="none" strike="noStrike" cap="none" dirty="0">
                <a:solidFill>
                  <a:srgbClr val="3F3F3F"/>
                </a:solidFill>
                <a:latin typeface="Times New Roman"/>
                <a:ea typeface="Times New Roman"/>
                <a:cs typeface="Times New Roman"/>
                <a:sym typeface="Times New Roman"/>
              </a:rPr>
              <a:t> Webcam - 2</a:t>
            </a:r>
            <a:endParaRPr sz="2000" b="0" i="0" u="none" strike="noStrike" cap="none" dirty="0">
              <a:solidFill>
                <a:srgbClr val="3F3F3F"/>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2000"/>
              <a:buFont typeface="Noto Sans Symbols"/>
              <a:buChar char="🠶"/>
            </a:pPr>
            <a:r>
              <a:rPr lang="en-US" sz="2000" b="0" i="0" u="none" strike="noStrike" cap="none" dirty="0">
                <a:solidFill>
                  <a:srgbClr val="3F3F3F"/>
                </a:solidFill>
                <a:latin typeface="Times New Roman"/>
                <a:ea typeface="Times New Roman"/>
                <a:cs typeface="Times New Roman"/>
                <a:sym typeface="Times New Roman"/>
              </a:rPr>
              <a:t>Arduino UNO, Gesture Sensors, relay circuit board</a:t>
            </a:r>
            <a:r>
              <a:rPr lang="en-US" sz="2000" b="1" i="0" u="none" strike="noStrike" cap="none" dirty="0">
                <a:solidFill>
                  <a:srgbClr val="3F3F3F"/>
                </a:solidFill>
                <a:latin typeface="Times New Roman"/>
                <a:ea typeface="Times New Roman"/>
                <a:cs typeface="Times New Roman"/>
                <a:sym typeface="Times New Roman"/>
              </a:rPr>
              <a:t> </a:t>
            </a:r>
            <a:endParaRPr sz="2000" b="0" i="0" u="none" strike="noStrike" cap="none" dirty="0">
              <a:solidFill>
                <a:srgbClr val="3F3F3F"/>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accent1"/>
              </a:buClr>
              <a:buSzPts val="2000"/>
              <a:buFont typeface="Noto Sans Symbols"/>
              <a:buNone/>
            </a:pPr>
            <a:endParaRPr sz="2000" b="0" i="0" u="none" strike="noStrike" cap="none" dirty="0">
              <a:solidFill>
                <a:srgbClr val="3F3F3F"/>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Custom 1">
      <a:dk1>
        <a:sysClr val="windowText" lastClr="000000"/>
      </a:dk1>
      <a:lt1>
        <a:sysClr val="window" lastClr="FFFFFF"/>
      </a:lt1>
      <a:dk2>
        <a:srgbClr val="00194F"/>
      </a:dk2>
      <a:lt2>
        <a:srgbClr val="FFC000"/>
      </a:lt2>
      <a:accent1>
        <a:srgbClr val="FF388C"/>
      </a:accent1>
      <a:accent2>
        <a:srgbClr val="0070C0"/>
      </a:accent2>
      <a:accent3>
        <a:srgbClr val="9C007F"/>
      </a:accent3>
      <a:accent4>
        <a:srgbClr val="68007F"/>
      </a:accent4>
      <a:accent5>
        <a:srgbClr val="005BD3"/>
      </a:accent5>
      <a:accent6>
        <a:srgbClr val="00349E"/>
      </a:accent6>
      <a:hlink>
        <a:srgbClr val="17BBFD"/>
      </a:hlink>
      <a:folHlink>
        <a:srgbClr val="343434"/>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47</TotalTime>
  <Words>1829</Words>
  <Application>Microsoft Office PowerPoint</Application>
  <PresentationFormat>Custom</PresentationFormat>
  <Paragraphs>231</Paragraphs>
  <Slides>32</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Times New Roman</vt:lpstr>
      <vt:lpstr>Tw Cen MT</vt:lpstr>
      <vt:lpstr>Noto Sans Symbols</vt:lpstr>
      <vt:lpstr>Century Gothic</vt:lpstr>
      <vt:lpstr>Gill Sans</vt:lpstr>
      <vt:lpstr>Calibri</vt:lpstr>
      <vt:lpstr>Droplet</vt:lpstr>
      <vt:lpstr>VOICE BASED INTELLIGENT VIRTUAL ASSISTANCE FOR WINDOWS</vt:lpstr>
      <vt:lpstr>ABSTRACT</vt:lpstr>
      <vt:lpstr>LITERATURE SURVEY:</vt:lpstr>
      <vt:lpstr>LITERATURE SURVEY(CONTD..):</vt:lpstr>
      <vt:lpstr>LITERATURE SURVEY(CONTD..):</vt:lpstr>
      <vt:lpstr>LITERATURE SURVEY(CONTD..):</vt:lpstr>
      <vt:lpstr>LITERATURE SURVEY(CONTD..):</vt:lpstr>
      <vt:lpstr>PROBLEM STATEMENT </vt:lpstr>
      <vt:lpstr>TECHNOLOGY STACK:</vt:lpstr>
      <vt:lpstr>TECHNOLOGY STACK (CONTD..): </vt:lpstr>
      <vt:lpstr>SYSTEM ARCHITECTURE</vt:lpstr>
      <vt:lpstr>USE CASE DIAGRAM</vt:lpstr>
      <vt:lpstr>STATE DIAGRAM</vt:lpstr>
      <vt:lpstr>COLLABORATION DIAGRAM</vt:lpstr>
      <vt:lpstr>ACTIVITY DIAGRAM</vt:lpstr>
      <vt:lpstr>SEQUENCE DIAGRAM</vt:lpstr>
      <vt:lpstr>MODULE DESCRIPTION</vt:lpstr>
      <vt:lpstr>MODULE 1: SPEECH TO TEXT MODULE</vt:lpstr>
      <vt:lpstr>MODULE 2 : COMMAND EXECUTION  </vt:lpstr>
      <vt:lpstr>  MODULE 3:TEXT TO SPEECH </vt:lpstr>
      <vt:lpstr>  TESTING </vt:lpstr>
      <vt:lpstr>  TESTING (contd:) </vt:lpstr>
      <vt:lpstr>PEFORMANCE ANALYSIS</vt:lpstr>
      <vt:lpstr>SCREENSHOTS   </vt:lpstr>
      <vt:lpstr>Slide 25</vt:lpstr>
      <vt:lpstr>Slide 26</vt:lpstr>
      <vt:lpstr>Slide 27</vt:lpstr>
      <vt:lpstr>Command To Stop Ai Assistant – “you can sleep”</vt:lpstr>
      <vt:lpstr>CONCLUSION</vt:lpstr>
      <vt:lpstr> REFERENCES</vt:lpstr>
      <vt:lpstr>REFERENCES(CONTD..)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BASED INTELLIGENT VIRTUAL ASSISTANCE FOR WINDOWS</dc:title>
  <dc:creator>919677573618</dc:creator>
  <cp:lastModifiedBy>user</cp:lastModifiedBy>
  <cp:revision>13</cp:revision>
  <dcterms:created xsi:type="dcterms:W3CDTF">2020-05-27T09:22:30Z</dcterms:created>
  <dcterms:modified xsi:type="dcterms:W3CDTF">2021-06-14T08:10:19Z</dcterms:modified>
</cp:coreProperties>
</file>