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46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EMPLOYEE%20%20DATA%20IN%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IN EXCEL.xlsx]Sheet2!PivotTable1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a:t>Visualizing employee attendance trends with excel charts  </a:t>
            </a:r>
            <a:endParaRPr lang="en-IN"/>
          </a:p>
        </c:rich>
      </c:tx>
      <c:layout>
        <c:manualLayout>
          <c:xMode val="edge"/>
          <c:yMode val="edge"/>
          <c:x val="0.24547222222222223"/>
          <c:y val="0.1414771070282881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1</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1</c:v>
                </c:pt>
                <c:pt idx="2">
                  <c:v>5</c:v>
                </c:pt>
                <c:pt idx="3">
                  <c:v>2</c:v>
                </c:pt>
                <c:pt idx="4">
                  <c:v>1</c:v>
                </c:pt>
                <c:pt idx="5">
                  <c:v>4</c:v>
                </c:pt>
                <c:pt idx="7">
                  <c:v>3</c:v>
                </c:pt>
                <c:pt idx="8">
                  <c:v>4</c:v>
                </c:pt>
                <c:pt idx="9">
                  <c:v>4</c:v>
                </c:pt>
              </c:numCache>
            </c:numRef>
          </c:val>
          <c:extLst>
            <c:ext xmlns:c16="http://schemas.microsoft.com/office/drawing/2014/chart" uri="{C3380CC4-5D6E-409C-BE32-E72D297353CC}">
              <c16:uniqueId val="{00000000-D50D-4E85-959D-7D7E87DBC823}"/>
            </c:ext>
          </c:extLst>
        </c:ser>
        <c:ser>
          <c:idx val="1"/>
          <c:order val="1"/>
          <c:tx>
            <c:strRef>
              <c:f>Sheet2!$C$3:$C$4</c:f>
              <c:strCache>
                <c:ptCount val="1"/>
                <c:pt idx="0">
                  <c:v>2</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4</c:v>
                </c:pt>
                <c:pt idx="1">
                  <c:v>8</c:v>
                </c:pt>
                <c:pt idx="2">
                  <c:v>4</c:v>
                </c:pt>
                <c:pt idx="3">
                  <c:v>9</c:v>
                </c:pt>
                <c:pt idx="4">
                  <c:v>4</c:v>
                </c:pt>
                <c:pt idx="5">
                  <c:v>2</c:v>
                </c:pt>
                <c:pt idx="6">
                  <c:v>7</c:v>
                </c:pt>
                <c:pt idx="7">
                  <c:v>3</c:v>
                </c:pt>
                <c:pt idx="8">
                  <c:v>5</c:v>
                </c:pt>
                <c:pt idx="9">
                  <c:v>2</c:v>
                </c:pt>
              </c:numCache>
            </c:numRef>
          </c:val>
          <c:extLst>
            <c:ext xmlns:c16="http://schemas.microsoft.com/office/drawing/2014/chart" uri="{C3380CC4-5D6E-409C-BE32-E72D297353CC}">
              <c16:uniqueId val="{00000001-D50D-4E85-959D-7D7E87DBC823}"/>
            </c:ext>
          </c:extLst>
        </c:ser>
        <c:ser>
          <c:idx val="2"/>
          <c:order val="2"/>
          <c:tx>
            <c:strRef>
              <c:f>Sheet2!$D$3:$D$4</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D50D-4E85-959D-7D7E87DBC823}"/>
            </c:ext>
          </c:extLst>
        </c:ser>
        <c:ser>
          <c:idx val="3"/>
          <c:order val="3"/>
          <c:tx>
            <c:strRef>
              <c:f>Sheet2!$E$3:$E$4</c:f>
              <c:strCache>
                <c:ptCount val="1"/>
                <c:pt idx="0">
                  <c:v>4</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5</c:v>
                </c:pt>
                <c:pt idx="2">
                  <c:v>4</c:v>
                </c:pt>
                <c:pt idx="3">
                  <c:v>1</c:v>
                </c:pt>
                <c:pt idx="4">
                  <c:v>5</c:v>
                </c:pt>
                <c:pt idx="5">
                  <c:v>3</c:v>
                </c:pt>
                <c:pt idx="6">
                  <c:v>4</c:v>
                </c:pt>
                <c:pt idx="7">
                  <c:v>2</c:v>
                </c:pt>
                <c:pt idx="8">
                  <c:v>4</c:v>
                </c:pt>
                <c:pt idx="9">
                  <c:v>7</c:v>
                </c:pt>
              </c:numCache>
            </c:numRef>
          </c:val>
          <c:extLst>
            <c:ext xmlns:c16="http://schemas.microsoft.com/office/drawing/2014/chart" uri="{C3380CC4-5D6E-409C-BE32-E72D297353CC}">
              <c16:uniqueId val="{00000003-D50D-4E85-959D-7D7E87DBC823}"/>
            </c:ext>
          </c:extLst>
        </c:ser>
        <c:ser>
          <c:idx val="4"/>
          <c:order val="4"/>
          <c:tx>
            <c:strRef>
              <c:f>Sheet2!$F$3:$F$4</c:f>
              <c:strCache>
                <c:ptCount val="1"/>
                <c:pt idx="0">
                  <c:v>5</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3</c:v>
                </c:pt>
                <c:pt idx="1">
                  <c:v>1</c:v>
                </c:pt>
                <c:pt idx="2">
                  <c:v>1</c:v>
                </c:pt>
                <c:pt idx="3">
                  <c:v>2</c:v>
                </c:pt>
                <c:pt idx="4">
                  <c:v>1</c:v>
                </c:pt>
                <c:pt idx="5">
                  <c:v>1</c:v>
                </c:pt>
                <c:pt idx="6">
                  <c:v>2</c:v>
                </c:pt>
                <c:pt idx="7">
                  <c:v>2</c:v>
                </c:pt>
                <c:pt idx="9">
                  <c:v>3</c:v>
                </c:pt>
              </c:numCache>
            </c:numRef>
          </c:val>
          <c:extLst>
            <c:ext xmlns:c16="http://schemas.microsoft.com/office/drawing/2014/chart" uri="{C3380CC4-5D6E-409C-BE32-E72D297353CC}">
              <c16:uniqueId val="{00000004-D50D-4E85-959D-7D7E87DBC823}"/>
            </c:ext>
          </c:extLst>
        </c:ser>
        <c:dLbls>
          <c:showLegendKey val="0"/>
          <c:showVal val="0"/>
          <c:showCatName val="0"/>
          <c:showSerName val="0"/>
          <c:showPercent val="0"/>
          <c:showBubbleSize val="0"/>
        </c:dLbls>
        <c:gapWidth val="219"/>
        <c:overlap val="-27"/>
        <c:axId val="1322283664"/>
        <c:axId val="1322279088"/>
      </c:barChart>
      <c:catAx>
        <c:axId val="132228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279088"/>
        <c:crosses val="autoZero"/>
        <c:auto val="1"/>
        <c:lblAlgn val="ctr"/>
        <c:lblOffset val="100"/>
        <c:noMultiLvlLbl val="0"/>
      </c:catAx>
      <c:valAx>
        <c:axId val="1322279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28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NAME:R.SIVA SHANKARI </a:t>
            </a:r>
            <a:endParaRPr lang="en-US" sz="2400" dirty="0"/>
          </a:p>
          <a:p>
            <a:r>
              <a:rPr lang="en-US" sz="2400"/>
              <a:t>REGISTER </a:t>
            </a:r>
            <a:r>
              <a:rPr lang="en-US" sz="2400" smtClean="0"/>
              <a:t>NO:312217226(411C8C704FBFF8C97374A6E775D5A)</a:t>
            </a:r>
            <a:endParaRPr lang="en-US" sz="2400" dirty="0"/>
          </a:p>
          <a:p>
            <a:r>
              <a:rPr lang="en-US" sz="2400" dirty="0" err="1" smtClean="0"/>
              <a:t>DEPARTMENT:B.com</a:t>
            </a:r>
            <a:r>
              <a:rPr lang="en-US" sz="2400" dirty="0" smtClean="0"/>
              <a:t>(GENERAL)</a:t>
            </a:r>
            <a:endParaRPr lang="en-US" sz="2400" dirty="0"/>
          </a:p>
          <a:p>
            <a:r>
              <a:rPr lang="en-US" sz="2400" dirty="0" smtClean="0"/>
              <a:t>COLLEGE:SHRI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2607" y="525141"/>
            <a:ext cx="8613775" cy="591508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Define </a:t>
            </a:r>
            <a:r>
              <a:rPr lang="en-US" sz="2000" b="1" dirty="0">
                <a:latin typeface="Times New Roman" panose="02020603050405020304" pitchFamily="18" charset="0"/>
                <a:cs typeface="Times New Roman" panose="02020603050405020304" pitchFamily="18" charset="0"/>
              </a:rPr>
              <a:t>the Goal</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Clearly understand the problem you're solving and what you want the model to achieve</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 Collect </a:t>
            </a:r>
            <a:r>
              <a:rPr lang="en-US" sz="2000" b="1" dirty="0">
                <a:latin typeface="Times New Roman" panose="02020603050405020304" pitchFamily="18" charset="0"/>
                <a:cs typeface="Times New Roman" panose="02020603050405020304" pitchFamily="18" charset="0"/>
              </a:rPr>
              <a:t>Data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Gather all relevant data that will be used to build the model</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 Choose </a:t>
            </a:r>
            <a:r>
              <a:rPr lang="en-US" sz="2000" b="1" dirty="0">
                <a:latin typeface="Times New Roman" panose="02020603050405020304" pitchFamily="18" charset="0"/>
                <a:cs typeface="Times New Roman" panose="02020603050405020304" pitchFamily="18" charset="0"/>
              </a:rPr>
              <a:t>a Model Type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Decide on the type of model to use (e.g., data model, financial model, or predictive model</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Build </a:t>
            </a:r>
            <a:r>
              <a:rPr lang="en-US" sz="2000" b="1" dirty="0">
                <a:latin typeface="Times New Roman" panose="02020603050405020304" pitchFamily="18" charset="0"/>
                <a:cs typeface="Times New Roman" panose="02020603050405020304" pitchFamily="18" charset="0"/>
              </a:rPr>
              <a:t>the Model</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Input data into the model.   - Set up the necessary formulas, algorithms, or equations</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Test </a:t>
            </a:r>
            <a:r>
              <a:rPr lang="en-US" sz="2000" b="1" dirty="0">
                <a:latin typeface="Times New Roman" panose="02020603050405020304" pitchFamily="18" charset="0"/>
                <a:cs typeface="Times New Roman" panose="02020603050405020304" pitchFamily="18" charset="0"/>
              </a:rPr>
              <a:t>the Model</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Run the model with existing data to check its accuracy and reliability</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 Analyze </a:t>
            </a:r>
            <a:r>
              <a:rPr lang="en-US" sz="2000" b="1" dirty="0">
                <a:latin typeface="Times New Roman" panose="02020603050405020304" pitchFamily="18" charset="0"/>
                <a:cs typeface="Times New Roman" panose="02020603050405020304" pitchFamily="18" charset="0"/>
              </a:rPr>
              <a:t>the Results</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Interpret the output to make decisions or gain insights</a:t>
            </a:r>
            <a:r>
              <a:rPr lang="en-US" sz="2000" dirty="0" smtClean="0">
                <a:latin typeface="Times New Roman" panose="02020603050405020304" pitchFamily="18" charset="0"/>
                <a:cs typeface="Times New Roman" panose="02020603050405020304" pitchFamily="18" charset="0"/>
              </a:rPr>
              <a:t>.</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Refine </a:t>
            </a:r>
            <a:r>
              <a:rPr lang="en-US" sz="2000" b="1" dirty="0">
                <a:latin typeface="Times New Roman" panose="02020603050405020304" pitchFamily="18" charset="0"/>
                <a:cs typeface="Times New Roman" panose="02020603050405020304" pitchFamily="18" charset="0"/>
              </a:rPr>
              <a:t>and Improve</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Adjust the model based on the results, and repeat the process to improve </a:t>
            </a:r>
            <a:r>
              <a:rPr lang="en-US" sz="2000" dirty="0" smtClean="0">
                <a:latin typeface="Times New Roman" panose="02020603050405020304" pitchFamily="18" charset="0"/>
                <a:cs typeface="Times New Roman" panose="02020603050405020304" pitchFamily="18" charset="0"/>
              </a:rPr>
              <a:t>accuracy.</a:t>
            </a:r>
          </a:p>
          <a:p>
            <a:pPr marL="469900" indent="-457200">
              <a:lnSpc>
                <a:spcPct val="100000"/>
              </a:lnSpc>
              <a:spcBef>
                <a:spcPts val="105"/>
              </a:spcBef>
              <a:buAutoNum type="arabicPeriod"/>
            </a:pPr>
            <a:r>
              <a:rPr lang="en-US" sz="2000" b="1" dirty="0" smtClean="0">
                <a:latin typeface="Times New Roman" panose="02020603050405020304" pitchFamily="18" charset="0"/>
                <a:cs typeface="Times New Roman" panose="02020603050405020304" pitchFamily="18" charset="0"/>
              </a:rPr>
              <a:t>. Apply </a:t>
            </a:r>
            <a:r>
              <a:rPr lang="en-US" sz="2000" b="1" dirty="0">
                <a:latin typeface="Times New Roman" panose="02020603050405020304" pitchFamily="18" charset="0"/>
                <a:cs typeface="Times New Roman" panose="02020603050405020304" pitchFamily="18" charset="0"/>
              </a:rPr>
              <a:t>the Model</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 the model's results in real-world decision-making or forecasting.</a:t>
            </a:r>
            <a:endParaRPr sz="2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89391" y="457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071622683"/>
              </p:ext>
            </p:extLst>
          </p:nvPr>
        </p:nvGraphicFramePr>
        <p:xfrm>
          <a:off x="1066800" y="1524000"/>
          <a:ext cx="74676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464868" cy="4370427"/>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visualizing employee attendance trends with </a:t>
            </a:r>
            <a:r>
              <a:rPr lang="en-US" sz="2800" dirty="0" smtClean="0">
                <a:latin typeface="Times New Roman" panose="02020603050405020304" pitchFamily="18" charset="0"/>
                <a:cs typeface="Times New Roman" panose="02020603050405020304" pitchFamily="18" charset="0"/>
              </a:rPr>
              <a:t>Excel. </a:t>
            </a:r>
            <a:r>
              <a:rPr lang="en-US" sz="2000" b="0" dirty="0">
                <a:latin typeface="Times New Roman" panose="02020603050405020304" pitchFamily="18" charset="0"/>
                <a:cs typeface="Times New Roman" panose="02020603050405020304" pitchFamily="18" charset="0"/>
              </a:rPr>
              <a:t>provides a clear and effective way to analyze and understand workforce patterns</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b="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By leveraging various Excel charts and dashboards, HR and management can quickly identify attendance issues, such as frequent absences or tardiness, and compare trends across different departments. This data-driven approach enables the organization to make informed decisions, optimize workforce management, and enhance overall productivity. Excel’s versatility and powerful visualization capabilities make it an invaluable tool for monitoring and improving employee attendance.</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938992"/>
          </a:xfrm>
          <a:prstGeom prst="rect">
            <a:avLst/>
          </a:prstGeom>
          <a:noFill/>
        </p:spPr>
        <p:txBody>
          <a:bodyPr wrap="square" rtlCol="0">
            <a:spAutoFit/>
          </a:bodyPr>
          <a:lstStyle/>
          <a:p>
            <a:r>
              <a:rPr lang="en-US" sz="40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 </a:t>
            </a:r>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210674" y="2146642"/>
            <a:ext cx="466725" cy="41558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66034"/>
            <a:ext cx="7229475" cy="440248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US" sz="4250" spc="10" dirty="0"/>
              <a:t/>
            </a:r>
            <a:br>
              <a:rPr lang="en-US" sz="4250" spc="10" dirty="0"/>
            </a:br>
            <a:r>
              <a:rPr lang="en-US" sz="2000" b="0" spc="10" dirty="0">
                <a:latin typeface="Times New Roman" pitchFamily="18" charset="0"/>
                <a:cs typeface="Times New Roman" pitchFamily="18" charset="0"/>
              </a:rPr>
              <a:t>The Human Resources department of XYZ Corporation wants to analyze employee attendance trends over the past year to identify patterns, understand seasonal fluctuations, and assess the effectiveness of their attendance policies. The goal is to visualize these trends using Excel charts to provide clear insights to management. The HR team needs help in determining which Excel chart types would best represent various aspects of attendance data, such as: 3. Analysis of the impact of specific events (e.g., holidays, company meetings) on attendance.4. Understanding of daily attendance patterns over time</a:t>
            </a:r>
            <a:endParaRPr sz="2000" b="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58170" y="23796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9200" y="1727818"/>
            <a:ext cx="7185024"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2000" b="0" spc="-20" dirty="0">
                <a:latin typeface="Times New Roman" pitchFamily="18" charset="0"/>
                <a:cs typeface="Times New Roman" pitchFamily="18" charset="0"/>
              </a:rPr>
              <a:t>The project involves analyzing and visualizing employee attendance trends at XYZ Corporation using Excel. The HR department seeks to identify patterns, seasonal fluctuations, and the impact of specific events on attendance. The goal is to create Excel charts that highlight monthly attendance rates, compare trends across departments, and reveal daily patterns and anomalies. These visualizations will support data-driven decisions to improve attendance management.</a:t>
            </a:r>
            <a:endParaRPr sz="2000" b="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742770"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869079"/>
            <a:ext cx="8520748"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2000" b="0" spc="5" dirty="0">
                <a:latin typeface="Times New Roman" pitchFamily="18" charset="0"/>
                <a:cs typeface="Times New Roman" pitchFamily="18" charset="0"/>
              </a:rPr>
              <a:t>The end users of this project are the HR department and management team at XYZ Corporation. They will use the visualized attendance data to identify trends, make informed decisions on attendance policies, and address any underlying issues impacting employee attendance</a:t>
            </a:r>
            <a:r>
              <a:rPr lang="en-US" sz="2000" b="0" spc="5" dirty="0" smtClean="0">
                <a:latin typeface="Times New Roman" pitchFamily="18" charset="0"/>
                <a:cs typeface="Times New Roman" pitchFamily="18" charset="0"/>
              </a:rPr>
              <a:t>.</a:t>
            </a:r>
            <a:br>
              <a:rPr lang="en-US" sz="2000" b="0" spc="5" dirty="0" smtClean="0">
                <a:latin typeface="Times New Roman" pitchFamily="18" charset="0"/>
                <a:cs typeface="Times New Roman" pitchFamily="18" charset="0"/>
              </a:rPr>
            </a:br>
            <a:r>
              <a:rPr lang="en-US" sz="2000" b="0" spc="5" dirty="0">
                <a:latin typeface="Times New Roman" pitchFamily="18" charset="0"/>
                <a:cs typeface="Times New Roman" pitchFamily="18" charset="0"/>
              </a:rPr>
              <a:t/>
            </a:r>
            <a:br>
              <a:rPr lang="en-US" sz="2000" b="0" spc="5" dirty="0">
                <a:latin typeface="Times New Roman" pitchFamily="18" charset="0"/>
                <a:cs typeface="Times New Roman" pitchFamily="18" charset="0"/>
              </a:rPr>
            </a:br>
            <a:r>
              <a:rPr lang="en-US" sz="2400" spc="5" dirty="0" smtClean="0">
                <a:latin typeface="Times New Roman" pitchFamily="18" charset="0"/>
                <a:cs typeface="Times New Roman" pitchFamily="18" charset="0"/>
              </a:rPr>
              <a:t>EXAMPLES:</a:t>
            </a:r>
            <a:r>
              <a:rPr lang="en-US" sz="2800" b="0" spc="5" dirty="0" smtClean="0">
                <a:latin typeface="Times New Roman" pitchFamily="18" charset="0"/>
                <a:cs typeface="Times New Roman" pitchFamily="18" charset="0"/>
              </a:rPr>
              <a:t/>
            </a:r>
            <a:br>
              <a:rPr lang="en-US" sz="2800" b="0" spc="5" dirty="0" smtClean="0">
                <a:latin typeface="Times New Roman" pitchFamily="18" charset="0"/>
                <a:cs typeface="Times New Roman" pitchFamily="18" charset="0"/>
              </a:rPr>
            </a:br>
            <a:r>
              <a:rPr lang="en-US" sz="2000" b="0" spc="5" dirty="0" smtClean="0">
                <a:latin typeface="Times New Roman" pitchFamily="18" charset="0"/>
                <a:cs typeface="Times New Roman" pitchFamily="18" charset="0"/>
              </a:rPr>
              <a:t>Step </a:t>
            </a:r>
            <a:r>
              <a:rPr lang="en-US" sz="2000" b="0" spc="5" dirty="0">
                <a:latin typeface="Times New Roman" pitchFamily="18" charset="0"/>
                <a:cs typeface="Times New Roman" pitchFamily="18" charset="0"/>
              </a:rPr>
              <a:t>1: Launch a new Excel spreadsheet and create columns and rows</a:t>
            </a:r>
            <a:r>
              <a:rPr lang="en-US" sz="2000" b="0" spc="5" dirty="0" smtClean="0">
                <a:latin typeface="Times New Roman" pitchFamily="18" charset="0"/>
                <a:cs typeface="Times New Roman" pitchFamily="18" charset="0"/>
              </a:rPr>
              <a:t>.</a:t>
            </a:r>
            <a:br>
              <a:rPr lang="en-US" sz="2000" b="0" spc="5" dirty="0" smtClean="0">
                <a:latin typeface="Times New Roman" pitchFamily="18" charset="0"/>
                <a:cs typeface="Times New Roman" pitchFamily="18" charset="0"/>
              </a:rPr>
            </a:br>
            <a:r>
              <a:rPr lang="en-US" sz="2000" b="0" spc="5" dirty="0" smtClean="0">
                <a:latin typeface="Times New Roman" pitchFamily="18" charset="0"/>
                <a:cs typeface="Times New Roman" pitchFamily="18" charset="0"/>
              </a:rPr>
              <a:t>Step </a:t>
            </a:r>
            <a:r>
              <a:rPr lang="en-US" sz="2000" b="0" spc="5" dirty="0">
                <a:latin typeface="Times New Roman" pitchFamily="18" charset="0"/>
                <a:cs typeface="Times New Roman" pitchFamily="18" charset="0"/>
              </a:rPr>
              <a:t>2: Mark weekends and holidays.</a:t>
            </a:r>
            <a:br>
              <a:rPr lang="en-US" sz="2000" b="0" spc="5" dirty="0">
                <a:latin typeface="Times New Roman" pitchFamily="18" charset="0"/>
                <a:cs typeface="Times New Roman" pitchFamily="18" charset="0"/>
              </a:rPr>
            </a:br>
            <a:endParaRPr sz="2400" b="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165783"/>
            <a:ext cx="7501890" cy="669221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1800" b="0" dirty="0">
                <a:latin typeface="Times New Roman" pitchFamily="18" charset="0"/>
                <a:cs typeface="Times New Roman" pitchFamily="18" charset="0"/>
              </a:rPr>
              <a:t>Create an interactive Excel dashboard that consolidates various charts and graphs to visualize employee attendance trends over time. This dashboard will </a:t>
            </a:r>
            <a:r>
              <a:rPr lang="en-US" sz="1800" b="0" dirty="0" smtClean="0">
                <a:latin typeface="Times New Roman" pitchFamily="18" charset="0"/>
                <a:cs typeface="Times New Roman" pitchFamily="18" charset="0"/>
              </a:rPr>
              <a:t>include</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1.Monthly Attendance </a:t>
            </a:r>
            <a:r>
              <a:rPr lang="en-US" sz="1800" dirty="0" err="1" smtClean="0">
                <a:latin typeface="Times New Roman" pitchFamily="18" charset="0"/>
                <a:cs typeface="Times New Roman" pitchFamily="18" charset="0"/>
              </a:rPr>
              <a:t>Trends:</a:t>
            </a:r>
            <a:r>
              <a:rPr lang="en-US" sz="1800" b="0" dirty="0" err="1" smtClean="0">
                <a:latin typeface="Times New Roman" pitchFamily="18" charset="0"/>
                <a:cs typeface="Times New Roman" pitchFamily="18" charset="0"/>
              </a:rPr>
              <a:t>A</a:t>
            </a: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line chart to show fluctuations in attendance over the year</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2</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Departmental </a:t>
            </a:r>
            <a:r>
              <a:rPr lang="en-US" sz="1800" dirty="0">
                <a:latin typeface="Times New Roman" pitchFamily="18" charset="0"/>
                <a:cs typeface="Times New Roman" pitchFamily="18" charset="0"/>
              </a:rPr>
              <a:t>Comparison</a:t>
            </a:r>
            <a:r>
              <a:rPr lang="en-US" sz="180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A bar chart comparing attendance rates across different departments</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3</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Event </a:t>
            </a:r>
            <a:r>
              <a:rPr lang="en-US" sz="1800" dirty="0">
                <a:latin typeface="Times New Roman" pitchFamily="18" charset="0"/>
                <a:cs typeface="Times New Roman" pitchFamily="18" charset="0"/>
              </a:rPr>
              <a:t>Impact Analysis</a:t>
            </a:r>
            <a:r>
              <a:rPr lang="en-US" sz="180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A scatter plot or timeline showing attendance changes around key events</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4</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Daily </a:t>
            </a:r>
            <a:r>
              <a:rPr lang="en-US" sz="1800" dirty="0">
                <a:latin typeface="Times New Roman" pitchFamily="18" charset="0"/>
                <a:cs typeface="Times New Roman" pitchFamily="18" charset="0"/>
              </a:rPr>
              <a:t>Attendance Patterns</a:t>
            </a:r>
            <a:r>
              <a:rPr lang="en-US" sz="180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A heat map to identify peak and low attendance days</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5</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Anomaly </a:t>
            </a:r>
            <a:r>
              <a:rPr lang="en-US" sz="1800" dirty="0" err="1" smtClean="0">
                <a:latin typeface="Times New Roman" pitchFamily="18" charset="0"/>
                <a:cs typeface="Times New Roman" pitchFamily="18" charset="0"/>
              </a:rPr>
              <a:t>Detection:</a:t>
            </a:r>
            <a:r>
              <a:rPr lang="en-US" sz="1800" b="0" dirty="0" err="1" smtClean="0">
                <a:latin typeface="Times New Roman" pitchFamily="18" charset="0"/>
                <a:cs typeface="Times New Roman" pitchFamily="18" charset="0"/>
              </a:rPr>
              <a:t>Conditional</a:t>
            </a: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formatting or additional charts to highlight </a:t>
            </a:r>
            <a:r>
              <a:rPr lang="en-US" sz="1800" b="0" dirty="0" smtClean="0">
                <a:latin typeface="Times New Roman" pitchFamily="18" charset="0"/>
                <a:cs typeface="Times New Roman" pitchFamily="18" charset="0"/>
              </a:rPr>
              <a:t>outliers.</a:t>
            </a:r>
            <a:br>
              <a:rPr lang="en-US" sz="1800" b="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6.Value </a:t>
            </a:r>
            <a:r>
              <a:rPr lang="en-US" sz="1800" dirty="0" err="1" smtClean="0">
                <a:latin typeface="Times New Roman" pitchFamily="18" charset="0"/>
                <a:cs typeface="Times New Roman" pitchFamily="18" charset="0"/>
              </a:rPr>
              <a:t>Proposition:</a:t>
            </a:r>
            <a:r>
              <a:rPr lang="en-US" sz="1800" b="0" dirty="0" err="1" smtClean="0">
                <a:latin typeface="Times New Roman" pitchFamily="18" charset="0"/>
                <a:cs typeface="Times New Roman" pitchFamily="18" charset="0"/>
              </a:rPr>
              <a:t>This</a:t>
            </a: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solution provides the HR team and management with a clear, at-a-glance understanding of employee attendance patterns. By visualizing the data, they can quickly identify problem areas, optimize scheduling, and improve employee engagement strategies. The interactive dashboard also allows for real-time updates and easy customization, making it a versatile tool for ongoing attendance monitoring and decision-making</a:t>
            </a:r>
            <a:r>
              <a:rPr lang="en-US" sz="2000" b="0" dirty="0">
                <a:latin typeface="Times New Roman" pitchFamily="18" charset="0"/>
                <a:cs typeface="Times New Roman" pitchFamily="18" charset="0"/>
              </a:rPr>
              <a:t>.</a:t>
            </a:r>
            <a:endParaRPr sz="2000" b="0" dirty="0">
              <a:latin typeface="Times New Roman" pitchFamily="18" charset="0"/>
              <a:cs typeface="Times New Roman"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464868" cy="6401753"/>
          </a:xfrm>
        </p:spPr>
        <p:txBody>
          <a:bodyPr/>
          <a:lstStyle/>
          <a:p>
            <a:r>
              <a:rPr lang="en-IN" dirty="0"/>
              <a:t>Dataset </a:t>
            </a:r>
            <a:r>
              <a:rPr lang="en-IN" dirty="0" smtClean="0"/>
              <a:t>Description</a:t>
            </a:r>
            <a:br>
              <a:rPr lang="en-IN" dirty="0" smtClean="0"/>
            </a:br>
            <a:r>
              <a:rPr lang="en-IN" dirty="0"/>
              <a:t/>
            </a:r>
            <a:br>
              <a:rPr lang="en-IN" dirty="0"/>
            </a:br>
            <a:r>
              <a:rPr lang="en-US" sz="2000" b="0" dirty="0">
                <a:latin typeface="Times New Roman" panose="02020603050405020304" pitchFamily="18" charset="0"/>
                <a:cs typeface="Times New Roman" panose="02020603050405020304" pitchFamily="18" charset="0"/>
              </a:rPr>
              <a:t>The dataset consists of employee attendance records for XYZ Corporation over the past year. It includes the following columns</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Employee ID: </a:t>
            </a:r>
            <a:r>
              <a:rPr lang="en-US" sz="2000" b="0" dirty="0" smtClean="0">
                <a:latin typeface="Times New Roman" panose="02020603050405020304" pitchFamily="18" charset="0"/>
                <a:cs typeface="Times New Roman" panose="02020603050405020304" pitchFamily="18" charset="0"/>
              </a:rPr>
              <a:t>A </a:t>
            </a:r>
            <a:r>
              <a:rPr lang="en-US" sz="2000" b="0" dirty="0">
                <a:latin typeface="Times New Roman" panose="02020603050405020304" pitchFamily="18" charset="0"/>
                <a:cs typeface="Times New Roman" panose="02020603050405020304" pitchFamily="18" charset="0"/>
              </a:rPr>
              <a:t>unique identifier for each employee</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Employee </a:t>
            </a:r>
            <a:r>
              <a:rPr lang="en-US" sz="2000" dirty="0">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 full name of the employee (optional, depending on privacy concerns</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3.Department:</a:t>
            </a:r>
            <a:r>
              <a:rPr lang="en-US" sz="2000" b="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 department or team to which the employee belongs (e.g., Sales, Marketing, IT</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Date: </a:t>
            </a:r>
            <a:r>
              <a:rPr lang="en-US" sz="2000" b="0" dirty="0">
                <a:latin typeface="Times New Roman" panose="02020603050405020304" pitchFamily="18" charset="0"/>
                <a:cs typeface="Times New Roman" panose="02020603050405020304" pitchFamily="18" charset="0"/>
              </a:rPr>
              <a:t>The specific date of the attendance record</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Attendance </a:t>
            </a:r>
            <a:r>
              <a:rPr lang="en-US" sz="2000" dirty="0">
                <a:latin typeface="Times New Roman" panose="02020603050405020304" pitchFamily="18" charset="0"/>
                <a:cs typeface="Times New Roman" panose="02020603050405020304" pitchFamily="18" charset="0"/>
              </a:rPr>
              <a:t>Status</a:t>
            </a:r>
            <a:r>
              <a:rPr lang="en-US" sz="200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 categorical value indicating whether the employee was Present, Absent, On Leave, or Working Remotely</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Check-in </a:t>
            </a:r>
            <a:r>
              <a:rPr lang="en-US" sz="2000" dirty="0">
                <a:latin typeface="Times New Roman" panose="02020603050405020304" pitchFamily="18" charset="0"/>
                <a:cs typeface="Times New Roman" panose="02020603050405020304" pitchFamily="18" charset="0"/>
              </a:rPr>
              <a:t>Time</a:t>
            </a:r>
            <a:r>
              <a:rPr lang="en-US" sz="200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 time the employee clocked in (if applicable</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Check-out </a:t>
            </a:r>
            <a:r>
              <a:rPr lang="en-US" sz="2000" dirty="0">
                <a:latin typeface="Times New Roman" panose="02020603050405020304" pitchFamily="18" charset="0"/>
                <a:cs typeface="Times New Roman" panose="02020603050405020304" pitchFamily="18" charset="0"/>
              </a:rPr>
              <a:t>Time</a:t>
            </a:r>
            <a:r>
              <a:rPr lang="en-US" sz="200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 time the employee clocked out (if applicable</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Hours </a:t>
            </a:r>
            <a:r>
              <a:rPr lang="en-US" sz="2000" dirty="0">
                <a:latin typeface="Times New Roman" panose="02020603050405020304" pitchFamily="18" charset="0"/>
                <a:cs typeface="Times New Roman" panose="02020603050405020304" pitchFamily="18" charset="0"/>
              </a:rPr>
              <a:t>Worked</a:t>
            </a:r>
            <a:r>
              <a:rPr lang="en-US" sz="200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 total number of hours worked by the employee on that day</a:t>
            </a:r>
            <a:r>
              <a:rPr lang="en-US" sz="2000" b="0" dirty="0" smtClean="0">
                <a:latin typeface="Times New Roman" panose="02020603050405020304" pitchFamily="18" charset="0"/>
                <a:cs typeface="Times New Roman" panose="02020603050405020304" pitchFamily="18" charset="0"/>
              </a:rPr>
              <a:t>.</a:t>
            </a:r>
            <a:br>
              <a:rPr lang="en-US" sz="2000" b="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Event/Notes: </a:t>
            </a:r>
            <a:r>
              <a:rPr lang="en-US" sz="2000" b="0" dirty="0">
                <a:latin typeface="Times New Roman" panose="02020603050405020304" pitchFamily="18" charset="0"/>
                <a:cs typeface="Times New Roman" panose="02020603050405020304" pitchFamily="18" charset="0"/>
              </a:rPr>
              <a:t>Any specific events or notes relevant to the attendance for that day (e.g., company meeting, public holiday).</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35697" y="47278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81000" y="1565491"/>
            <a:ext cx="8534018" cy="1815882"/>
          </a:xfrm>
          <a:prstGeom prst="rect">
            <a:avLst/>
          </a:prstGeom>
          <a:noFill/>
        </p:spPr>
        <p:txBody>
          <a:bodyPr wrap="square" rtlCol="0">
            <a:spAutoFit/>
          </a:bodyPr>
          <a:lstStyle/>
          <a:p>
            <a:r>
              <a:rPr lang="en-US" sz="2800" dirty="0" smtClean="0">
                <a:solidFill>
                  <a:srgbClr val="0D0D0D"/>
                </a:solidFill>
                <a:latin typeface="Times New Roman" panose="02020603050405020304" pitchFamily="18" charset="0"/>
                <a:cs typeface="Times New Roman" panose="02020603050405020304" pitchFamily="18" charset="0"/>
              </a:rPr>
              <a:t>Formula1: excel=1. IF(A2</a:t>
            </a:r>
            <a:r>
              <a:rPr lang="en-US" sz="2800" dirty="0">
                <a:solidFill>
                  <a:srgbClr val="0D0D0D"/>
                </a:solidFill>
                <a:latin typeface="Times New Roman" panose="02020603050405020304" pitchFamily="18" charset="0"/>
                <a:cs typeface="Times New Roman" panose="02020603050405020304" pitchFamily="18" charset="0"/>
              </a:rPr>
              <a:t>&gt;=B2, "Target Met", "Target Not Met</a:t>
            </a:r>
            <a:r>
              <a:rPr lang="en-US" sz="2800" dirty="0" smtClean="0">
                <a:solidFill>
                  <a:srgbClr val="0D0D0D"/>
                </a:solidFill>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Formula 2 : excel=IF(A2</a:t>
            </a:r>
            <a:r>
              <a:rPr lang="en-US" sz="2800" dirty="0">
                <a:latin typeface="Times New Roman" panose="02020603050405020304" pitchFamily="18" charset="0"/>
                <a:cs typeface="Times New Roman" panose="02020603050405020304" pitchFamily="18" charset="0"/>
              </a:rPr>
              <a:t>&gt;=90, "A", IF(A2&gt;=80, "B", IF(A2&gt;=70, "C", IF(A2&gt;=60, "D", "F"))))</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302</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Human Resources department of XYZ Corporation wants to analyze employee attendance trends over the past year to identify patterns, understand seasonal fluctuations, and assess the effectiveness of their attendance policies. The goal is to visualize these trends using Excel charts to provide clear insights to management. The HR team needs help in determining which Excel chart types would best represent various aspects of attendance data, such as: 3. Analysis of the impact of specific events (e.g., holidays, company meetings) on attendance.4. Understanding of daily attendance patterns over time</vt:lpstr>
      <vt:lpstr>PROJECT OVERVIEW  The project involves analyzing and visualizing employee attendance trends at XYZ Corporation using Excel. The HR department seeks to identify patterns, seasonal fluctuations, and the impact of specific events on attendance. The goal is to create Excel charts that highlight monthly attendance rates, compare trends across departments, and reveal daily patterns and anomalies. These visualizations will support data-driven decisions to improve attendance management.</vt:lpstr>
      <vt:lpstr>WHO ARE THE END USERS?  The end users of this project are the HR department and management team at XYZ Corporation. They will use the visualized attendance data to identify trends, make informed decisions on attendance policies, and address any underlying issues impacting employee attendance.  EXAMPLES: Step 1: Launch a new Excel spreadsheet and create columns and rows. Step 2: Mark weekends and holidays. </vt:lpstr>
      <vt:lpstr>OUR SOLUTION AND ITS VALUE PROPOSITION  Create an interactive Excel dashboard that consolidates various charts and graphs to visualize employee attendance trends over time. This dashboard will include 1.Monthly Attendance Trends:A line chart to show fluctuations in attendance over the year. 2. Departmental Comparison: A bar chart comparing attendance rates across different departments. 3. Event Impact Analysis: A scatter plot or timeline showing attendance changes around key events. 4. Daily Attendance Patterns: A heat map to identify peak and low attendance days. 5. Anomaly Detection:Conditional formatting or additional charts to highlight outliers. 6.Value Proposition:This solution provides the HR team and management with a clear, at-a-glance understanding of employee attendance patterns. By visualizing the data, they can quickly identify problem areas, optimize scheduling, and improve employee engagement strategies. The interactive dashboard also allows for real-time updates and easy customization, making it a versatile tool for ongoing attendance monitoring and decision-making.</vt:lpstr>
      <vt:lpstr>Dataset Description  The dataset consists of employee attendance records for XYZ Corporation over the past year. It includes the following columns: 1. Employee ID: A unique identifier for each employee. 2. Employee Name:  The full name of the employee (optional, depending on privacy concerns). 3.Department: The department or team to which the employee belongs (e.g., Sales, Marketing, IT). 4. Date: The specific date of the attendance record. 5. Attendance Status: A categorical value indicating whether the employee was Present, Absent, On Leave, or Working Remotely. 6. Check-in Time: The time the employee clocked in (if applicable). 7. Check-out Time: The time the employee clocked out (if applicable). 8. Hours Worked: The total number of hours worked by the employee on that day. 9. Event/Notes: Any specific events or notes relevant to the attendance for that day (e.g., company meeting, public holiday).</vt:lpstr>
      <vt:lpstr>THE "WOW" IN OUR SOLUTION</vt:lpstr>
      <vt:lpstr>PowerPoint Presentation</vt:lpstr>
      <vt:lpstr>RESULTS</vt:lpstr>
      <vt:lpstr>Conclusion  visualizing employee attendance trends with Excel. provides a clear and effective way to analyze and understand workforce patterns.  By leveraging various Excel charts and dashboards, HR and management can quickly identify attendance issues, such as frequent absences or tardiness, and compare trends across different departments. This data-driven approach enables the organization to make informed decisions, optimize workforce management, and enhance overall productivity. Excel’s versatility and powerful visualization capabilities make it an invaluable tool for monitoring and improving employee attendance.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27</cp:revision>
  <dcterms:created xsi:type="dcterms:W3CDTF">2024-03-29T15:07:22Z</dcterms:created>
  <dcterms:modified xsi:type="dcterms:W3CDTF">2024-09-04T04:03:08Z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