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365" y="488950"/>
            <a:ext cx="9144635" cy="3021330"/>
          </a:xfrm>
        </p:spPr>
        <p:txBody>
          <a:bodyPr>
            <a:normAutofit/>
          </a:bodyPr>
          <a:lstStyle/>
          <a:p>
            <a:r>
              <a:rPr lang="en-US" sz="4445" dirty="0" smtClean="0">
                <a:latin typeface="Times New Roman" panose="02020603050405020304" charset="0"/>
                <a:cs typeface="Times New Roman" panose="02020603050405020304" charset="0"/>
                <a:sym typeface="+mn-ea"/>
              </a:rPr>
              <a:t>Project presentation</a:t>
            </a:r>
            <a:br>
              <a:rPr lang="en-US" sz="4445" dirty="0" smtClean="0">
                <a:latin typeface="Times New Roman" panose="02020603050405020304" charset="0"/>
                <a:cs typeface="Times New Roman" panose="02020603050405020304" charset="0"/>
                <a:sym typeface="+mn-ea"/>
              </a:rPr>
            </a:br>
            <a:r>
              <a:rPr sz="4445" smtClean="0">
                <a:latin typeface="Times New Roman" panose="02020603050405020304" charset="0"/>
                <a:cs typeface="Times New Roman" panose="02020603050405020304" charset="0"/>
                <a:sym typeface="+mn-ea"/>
              </a:rPr>
              <a:t>Diabetes prediction using python</a:t>
            </a:r>
            <a:br>
              <a:rPr lang="en-US" sz="4445" dirty="0">
                <a:latin typeface="Times New Roman" panose="02020603050405020304" charset="0"/>
                <a:cs typeface="Times New Roman" panose="02020603050405020304" charset="0"/>
              </a:rPr>
            </a:br>
            <a:endParaRPr lang="en-US" sz="4445"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pPr algn="r"/>
            <a:r>
              <a:rPr lang="en-GB" altLang="en-US"/>
              <a:t>BY</a:t>
            </a:r>
            <a:endParaRPr lang="en-GB" altLang="en-US"/>
          </a:p>
          <a:p>
            <a:pPr algn="r"/>
            <a:r>
              <a:rPr lang="en-GB" altLang="en-US"/>
              <a:t>Reena.p</a:t>
            </a:r>
            <a:endParaRPr lang="en-GB" altLang="en-US"/>
          </a:p>
          <a:p>
            <a:pPr algn="r"/>
            <a:r>
              <a:rPr lang="en-GB" altLang="en-US"/>
              <a:t>Shankari.s</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p:pic>
        <p:nvPicPr>
          <p:cNvPr id="3" name="Content Placeholder 2"/>
          <p:cNvPicPr>
            <a:picLocks noChangeAspect="1"/>
          </p:cNvPicPr>
          <p:nvPr>
            <p:ph idx="1"/>
          </p:nvPr>
        </p:nvPicPr>
        <p:blipFill>
          <a:blip r:embed="rId1"/>
          <a:stretch>
            <a:fillRect/>
          </a:stretch>
        </p:blipFill>
        <p:spPr>
          <a:xfrm>
            <a:off x="1691640" y="1657350"/>
            <a:ext cx="8128635" cy="3197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p:sp>
        <p:nvSpPr>
          <p:cNvPr id="2" name="Title 1"/>
          <p:cNvSpPr>
            <a:spLocks noGrp="1"/>
          </p:cNvSpPr>
          <p:nvPr>
            <p:ph type="title"/>
          </p:nvPr>
        </p:nvSpPr>
        <p:spPr/>
        <p:txBody>
          <a:bodyPr/>
          <a:p>
            <a:r>
              <a:rPr lang="en-GB" altLang="en-US" sz="3200"/>
              <a:t>DIABETES</a:t>
            </a:r>
            <a:endParaRPr lang="en-GB" altLang="en-US" sz="3200"/>
          </a:p>
        </p:txBody>
      </p:sp>
      <p:pic>
        <p:nvPicPr>
          <p:cNvPr id="4" name="Content Placeholder 3"/>
          <p:cNvPicPr>
            <a:picLocks noChangeAspect="1"/>
          </p:cNvPicPr>
          <p:nvPr>
            <p:ph idx="1"/>
          </p:nvPr>
        </p:nvPicPr>
        <p:blipFill>
          <a:blip r:embed="rId1"/>
          <a:stretch>
            <a:fillRect/>
          </a:stretch>
        </p:blipFill>
        <p:spPr>
          <a:xfrm>
            <a:off x="7465060" y="2400935"/>
            <a:ext cx="4524375" cy="2246630"/>
          </a:xfrm>
          <a:prstGeom prst="rect">
            <a:avLst/>
          </a:prstGeom>
        </p:spPr>
      </p:pic>
      <p:sp>
        <p:nvSpPr>
          <p:cNvPr id="5" name="Text Box 4"/>
          <p:cNvSpPr txBox="1"/>
          <p:nvPr/>
        </p:nvSpPr>
        <p:spPr>
          <a:xfrm>
            <a:off x="319405" y="1417955"/>
            <a:ext cx="6882765" cy="3784600"/>
          </a:xfrm>
          <a:prstGeom prst="rect">
            <a:avLst/>
          </a:prstGeom>
          <a:noFill/>
        </p:spPr>
        <p:txBody>
          <a:bodyPr wrap="square" rtlCol="0" anchor="t">
            <a:spAutoFit/>
          </a:bodyPr>
          <a:p>
            <a:pPr marL="285750" indent="0" algn="just" fontAlgn="auto">
              <a:lnSpc>
                <a:spcPct val="150000"/>
              </a:lnSpc>
              <a:buFont typeface="Wingdings" panose="05000000000000000000" charset="0"/>
              <a:buChar char="Ø"/>
            </a:pPr>
            <a:r>
              <a:rPr lang="en-US" sz="1600" dirty="0" smtClean="0">
                <a:sym typeface="+mn-ea"/>
              </a:rPr>
              <a:t>Diabetes has become one of the major causes of national</a:t>
            </a:r>
            <a:r>
              <a:rPr lang="en-GB" altLang="en-US" sz="1600" dirty="0" smtClean="0">
                <a:sym typeface="+mn-ea"/>
              </a:rPr>
              <a:t> </a:t>
            </a:r>
            <a:r>
              <a:rPr lang="en-US" sz="1600" dirty="0" smtClean="0">
                <a:sym typeface="+mn-ea"/>
              </a:rPr>
              <a:t>disease and death in most countries. </a:t>
            </a:r>
            <a:endParaRPr lang="en-US" sz="1600" dirty="0" smtClean="0"/>
          </a:p>
          <a:p>
            <a:pPr marL="285750" indent="0" algn="just" fontAlgn="auto">
              <a:lnSpc>
                <a:spcPct val="150000"/>
              </a:lnSpc>
              <a:buFont typeface="Wingdings" panose="05000000000000000000" charset="0"/>
              <a:buChar char="Ø"/>
            </a:pPr>
            <a:r>
              <a:rPr lang="en-US" sz="1600" dirty="0" smtClean="0">
                <a:sym typeface="+mn-ea"/>
              </a:rPr>
              <a:t>According to the International Diabetes Federation report, the</a:t>
            </a:r>
            <a:r>
              <a:rPr lang="en-GB" altLang="en-US" sz="1600" dirty="0" smtClean="0">
                <a:sym typeface="+mn-ea"/>
              </a:rPr>
              <a:t> f</a:t>
            </a:r>
            <a:r>
              <a:rPr lang="en-US" sz="1600" dirty="0" smtClean="0">
                <a:sym typeface="+mn-ea"/>
              </a:rPr>
              <a:t>igure is expected to rise to more than 642 million in 2040, so early screening and diagnosis of diabetes patients have great significance in detecting and treating diabetes on time.</a:t>
            </a:r>
            <a:endParaRPr lang="en-US" sz="1600" dirty="0" smtClean="0"/>
          </a:p>
          <a:p>
            <a:pPr marL="285750" indent="0" algn="just" fontAlgn="auto">
              <a:lnSpc>
                <a:spcPct val="150000"/>
              </a:lnSpc>
              <a:buFont typeface="Wingdings" panose="05000000000000000000" charset="0"/>
              <a:buChar char="Ø"/>
            </a:pPr>
            <a:r>
              <a:rPr lang="en-US" sz="1600" dirty="0" smtClean="0">
                <a:sym typeface="+mn-ea"/>
              </a:rPr>
              <a:t>Diabetes is a multifactorial metabolic disease, its diagnostic criteria is difficult to cover all the ethology, damage degree, pathogenesis and other factors, so there is a situation for uncertainty and imprecision under various aspects of medical diagnosis process. </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p:sp>
        <p:nvSpPr>
          <p:cNvPr id="2" name="Title 1"/>
          <p:cNvSpPr>
            <a:spLocks noGrp="1"/>
          </p:cNvSpPr>
          <p:nvPr>
            <p:ph type="title"/>
          </p:nvPr>
        </p:nvSpPr>
        <p:spPr/>
        <p:txBody>
          <a:bodyPr/>
          <a:p>
            <a:r>
              <a:rPr lang="en-GB" altLang="en-US" sz="3200"/>
              <a:t>TYPES OF LEARNING</a:t>
            </a:r>
            <a:endParaRPr lang="en-GB" altLang="en-US" sz="3200"/>
          </a:p>
        </p:txBody>
      </p:sp>
      <p:sp>
        <p:nvSpPr>
          <p:cNvPr id="3" name="Content Placeholder 2"/>
          <p:cNvSpPr>
            <a:spLocks noGrp="1"/>
          </p:cNvSpPr>
          <p:nvPr>
            <p:ph sz="half" idx="1"/>
          </p:nvPr>
        </p:nvSpPr>
        <p:spPr/>
        <p:txBody>
          <a:bodyPr/>
          <a:p>
            <a:r>
              <a:rPr lang="en-GB" altLang="en-US" sz="2400">
                <a:latin typeface="+mj-lt"/>
                <a:cs typeface="+mj-lt"/>
              </a:rPr>
              <a:t>There are different types of </a:t>
            </a:r>
            <a:endParaRPr lang="en-GB" altLang="en-US" sz="2400">
              <a:latin typeface="+mj-lt"/>
              <a:cs typeface="+mj-lt"/>
            </a:endParaRPr>
          </a:p>
          <a:p>
            <a:pPr marL="0" indent="0">
              <a:buNone/>
            </a:pPr>
            <a:r>
              <a:rPr lang="en-GB" altLang="en-US" sz="2400">
                <a:latin typeface="+mj-lt"/>
                <a:cs typeface="+mj-lt"/>
              </a:rPr>
              <a:t>learning in machine learning</a:t>
            </a:r>
            <a:endParaRPr lang="en-GB" altLang="en-US" sz="2400">
              <a:latin typeface="+mj-lt"/>
              <a:cs typeface="+mj-lt"/>
            </a:endParaRPr>
          </a:p>
        </p:txBody>
      </p:sp>
      <p:pic>
        <p:nvPicPr>
          <p:cNvPr id="4" name="Content Placeholder 3"/>
          <p:cNvPicPr>
            <a:picLocks noChangeAspect="1"/>
          </p:cNvPicPr>
          <p:nvPr>
            <p:ph sz="half" idx="2"/>
          </p:nvPr>
        </p:nvPicPr>
        <p:blipFill>
          <a:blip r:embed="rId1"/>
          <a:stretch>
            <a:fillRect/>
          </a:stretch>
        </p:blipFill>
        <p:spPr>
          <a:xfrm>
            <a:off x="2388870" y="2967990"/>
            <a:ext cx="7870190" cy="2755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p:sp>
        <p:nvSpPr>
          <p:cNvPr id="2" name="Title 1"/>
          <p:cNvSpPr>
            <a:spLocks noGrp="1"/>
          </p:cNvSpPr>
          <p:nvPr>
            <p:ph type="title"/>
          </p:nvPr>
        </p:nvSpPr>
        <p:spPr/>
        <p:txBody>
          <a:bodyPr/>
          <a:p>
            <a:r>
              <a:rPr lang="en-GB" altLang="en-US" sz="3200"/>
              <a:t>IMPLEMENTATION OF MODEL</a:t>
            </a:r>
            <a:endParaRPr lang="en-GB" altLang="en-US" sz="3200"/>
          </a:p>
        </p:txBody>
      </p:sp>
      <p:pic>
        <p:nvPicPr>
          <p:cNvPr id="5" name="Content Placeholder 3" descr="mlsteps-1024x380.png"/>
          <p:cNvPicPr>
            <a:picLocks noGrp="1" noChangeAspect="1"/>
          </p:cNvPicPr>
          <p:nvPr>
            <p:ph sz="half" idx="1"/>
          </p:nvPr>
        </p:nvPicPr>
        <p:blipFill>
          <a:blip r:embed="rId1"/>
          <a:stretch>
            <a:fillRect/>
          </a:stretch>
        </p:blipFill>
        <p:spPr>
          <a:xfrm>
            <a:off x="1085850" y="2126615"/>
            <a:ext cx="9753600" cy="3619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p:sp>
        <p:nvSpPr>
          <p:cNvPr id="2" name="Title 1"/>
          <p:cNvSpPr>
            <a:spLocks noGrp="1"/>
          </p:cNvSpPr>
          <p:nvPr>
            <p:ph type="title"/>
          </p:nvPr>
        </p:nvSpPr>
        <p:spPr/>
        <p:txBody>
          <a:bodyPr/>
          <a:p>
            <a:r>
              <a:rPr lang="en-GB" altLang="en-US" sz="3200"/>
              <a:t>ALGORITHM USED</a:t>
            </a:r>
            <a:endParaRPr lang="en-GB" altLang="en-US" sz="3200"/>
          </a:p>
        </p:txBody>
      </p:sp>
      <p:sp>
        <p:nvSpPr>
          <p:cNvPr id="3" name="Content Placeholder 2"/>
          <p:cNvSpPr>
            <a:spLocks noGrp="1"/>
          </p:cNvSpPr>
          <p:nvPr>
            <p:ph sz="half" idx="1"/>
          </p:nvPr>
        </p:nvSpPr>
        <p:spPr/>
        <p:txBody>
          <a:bodyPr/>
          <a:p>
            <a:r>
              <a:rPr lang="en-GB" altLang="en-US" sz="2400"/>
              <a:t>KNN-Algorithm</a:t>
            </a:r>
            <a:endParaRPr lang="en-GB" altLang="en-US" sz="2400"/>
          </a:p>
        </p:txBody>
      </p:sp>
      <p:pic>
        <p:nvPicPr>
          <p:cNvPr id="5" name="Content Placeholder 4"/>
          <p:cNvPicPr>
            <a:picLocks noChangeAspect="1"/>
          </p:cNvPicPr>
          <p:nvPr>
            <p:ph sz="half" idx="2"/>
          </p:nvPr>
        </p:nvPicPr>
        <p:blipFill>
          <a:blip r:embed="rId1"/>
          <a:stretch>
            <a:fillRect/>
          </a:stretch>
        </p:blipFill>
        <p:spPr>
          <a:xfrm>
            <a:off x="6205855" y="1863090"/>
            <a:ext cx="5376545" cy="3999230"/>
          </a:xfrm>
          <a:prstGeom prst="rect">
            <a:avLst/>
          </a:prstGeom>
        </p:spPr>
      </p:pic>
      <p:sp>
        <p:nvSpPr>
          <p:cNvPr id="6" name="Text Box 5"/>
          <p:cNvSpPr txBox="1"/>
          <p:nvPr/>
        </p:nvSpPr>
        <p:spPr>
          <a:xfrm>
            <a:off x="901065" y="2263140"/>
            <a:ext cx="5001895" cy="1322070"/>
          </a:xfrm>
          <a:prstGeom prst="rect">
            <a:avLst/>
          </a:prstGeom>
          <a:noFill/>
        </p:spPr>
        <p:txBody>
          <a:bodyPr wrap="square" rtlCol="0" anchor="t">
            <a:spAutoFit/>
          </a:bodyPr>
          <a:p>
            <a:pPr marL="285750" indent="-285750" algn="just">
              <a:buFont typeface="Wingdings" panose="05000000000000000000" charset="0"/>
              <a:buChar char="ü"/>
            </a:pPr>
            <a:r>
              <a:rPr lang="en-US" sz="1600"/>
              <a:t>A k-nearest-neighbor algorithm, often abbreviated k-nn, is an approach to data classification that estimates how likely a data point is to be a member of one group or the other depending on what group the data points nearest to it are in.</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p:sp>
        <p:nvSpPr>
          <p:cNvPr id="2" name="Title 1"/>
          <p:cNvSpPr>
            <a:spLocks noGrp="1"/>
          </p:cNvSpPr>
          <p:nvPr>
            <p:ph type="title"/>
          </p:nvPr>
        </p:nvSpPr>
        <p:spPr/>
        <p:txBody>
          <a:bodyPr/>
          <a:p>
            <a:r>
              <a:rPr lang="en-GB" altLang="en-US" sz="3200"/>
              <a:t>ALGORITHM USED</a:t>
            </a:r>
            <a:endParaRPr lang="en-GB" altLang="en-US" sz="3200"/>
          </a:p>
        </p:txBody>
      </p:sp>
      <p:sp>
        <p:nvSpPr>
          <p:cNvPr id="3" name="Content Placeholder 2"/>
          <p:cNvSpPr>
            <a:spLocks noGrp="1"/>
          </p:cNvSpPr>
          <p:nvPr>
            <p:ph sz="half" idx="1"/>
          </p:nvPr>
        </p:nvSpPr>
        <p:spPr/>
        <p:txBody>
          <a:bodyPr/>
          <a:p>
            <a:r>
              <a:rPr lang="en-GB" altLang="en-US" sz="2400"/>
              <a:t>Naive_Bayes</a:t>
            </a:r>
            <a:endParaRPr lang="en-GB" altLang="en-US" sz="2400"/>
          </a:p>
          <a:p>
            <a:r>
              <a:rPr lang="en-GB" altLang="en-US" sz="2400"/>
              <a:t>GaussianNB</a:t>
            </a:r>
            <a:endParaRPr lang="en-GB" altLang="en-US" sz="2400"/>
          </a:p>
        </p:txBody>
      </p:sp>
      <p:pic>
        <p:nvPicPr>
          <p:cNvPr id="5" name="Content Placeholder 4"/>
          <p:cNvPicPr>
            <a:picLocks noChangeAspect="1"/>
          </p:cNvPicPr>
          <p:nvPr>
            <p:ph sz="half" idx="2"/>
          </p:nvPr>
        </p:nvPicPr>
        <p:blipFill>
          <a:blip r:embed="rId1"/>
          <a:stretch>
            <a:fillRect/>
          </a:stretch>
        </p:blipFill>
        <p:spPr>
          <a:xfrm>
            <a:off x="6205855" y="2591435"/>
            <a:ext cx="5376545" cy="2542540"/>
          </a:xfrm>
          <a:prstGeom prst="rect">
            <a:avLst/>
          </a:prstGeom>
        </p:spPr>
      </p:pic>
      <p:sp>
        <p:nvSpPr>
          <p:cNvPr id="6" name="Text Box 5"/>
          <p:cNvSpPr txBox="1"/>
          <p:nvPr/>
        </p:nvSpPr>
        <p:spPr>
          <a:xfrm>
            <a:off x="983615" y="3032760"/>
            <a:ext cx="4874895" cy="1814830"/>
          </a:xfrm>
          <a:prstGeom prst="rect">
            <a:avLst/>
          </a:prstGeom>
          <a:noFill/>
        </p:spPr>
        <p:txBody>
          <a:bodyPr wrap="square" rtlCol="0" anchor="t">
            <a:spAutoFit/>
          </a:bodyPr>
          <a:p>
            <a:pPr marL="285750" indent="-285750" algn="just">
              <a:buFont typeface="Wingdings" panose="05000000000000000000" charset="0"/>
              <a:buChar char="ü"/>
            </a:pPr>
            <a:r>
              <a:rPr lang="en-US" sz="1600"/>
              <a:t>Naive Bayes is a simple, yet effective and commonly-used, machine learning classifier. It is a probabilistic classifier that makes classifications using the Maximum A Posteriori decision rule in a Bayesian setting. It can also be represented using a very simple Bayesian network.</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p:sp>
        <p:nvSpPr>
          <p:cNvPr id="2" name="Title 1"/>
          <p:cNvSpPr>
            <a:spLocks noGrp="1"/>
          </p:cNvSpPr>
          <p:nvPr>
            <p:ph type="title"/>
          </p:nvPr>
        </p:nvSpPr>
        <p:spPr/>
        <p:txBody>
          <a:bodyPr/>
          <a:p>
            <a:r>
              <a:rPr lang="en-GB" altLang="en-US" sz="3200"/>
              <a:t>ALGORITHM USED</a:t>
            </a:r>
            <a:endParaRPr lang="en-GB" altLang="en-US" sz="3200"/>
          </a:p>
        </p:txBody>
      </p:sp>
      <p:sp>
        <p:nvSpPr>
          <p:cNvPr id="3" name="Content Placeholder 2"/>
          <p:cNvSpPr>
            <a:spLocks noGrp="1"/>
          </p:cNvSpPr>
          <p:nvPr>
            <p:ph sz="half" idx="1"/>
          </p:nvPr>
        </p:nvSpPr>
        <p:spPr/>
        <p:txBody>
          <a:bodyPr/>
          <a:p>
            <a:r>
              <a:rPr lang="en-GB" altLang="en-US" sz="2400"/>
              <a:t>SVM</a:t>
            </a:r>
            <a:endParaRPr lang="en-GB" altLang="en-US" sz="2400"/>
          </a:p>
        </p:txBody>
      </p:sp>
      <p:pic>
        <p:nvPicPr>
          <p:cNvPr id="5" name="Content Placeholder 4"/>
          <p:cNvPicPr>
            <a:picLocks noChangeAspect="1"/>
          </p:cNvPicPr>
          <p:nvPr>
            <p:ph sz="half" idx="2"/>
          </p:nvPr>
        </p:nvPicPr>
        <p:blipFill>
          <a:blip r:embed="rId1"/>
          <a:stretch>
            <a:fillRect/>
          </a:stretch>
        </p:blipFill>
        <p:spPr>
          <a:xfrm>
            <a:off x="6205855" y="2594610"/>
            <a:ext cx="5376545" cy="2536190"/>
          </a:xfrm>
          <a:prstGeom prst="rect">
            <a:avLst/>
          </a:prstGeom>
        </p:spPr>
      </p:pic>
      <p:sp>
        <p:nvSpPr>
          <p:cNvPr id="6" name="Text Box 5"/>
          <p:cNvSpPr txBox="1"/>
          <p:nvPr/>
        </p:nvSpPr>
        <p:spPr>
          <a:xfrm>
            <a:off x="744855" y="2142490"/>
            <a:ext cx="5461000" cy="1599565"/>
          </a:xfrm>
          <a:prstGeom prst="rect">
            <a:avLst/>
          </a:prstGeom>
          <a:noFill/>
        </p:spPr>
        <p:txBody>
          <a:bodyPr wrap="square" rtlCol="0" anchor="t">
            <a:spAutoFit/>
          </a:bodyPr>
          <a:p>
            <a:pPr marL="285750" indent="-285750" algn="just">
              <a:buFont typeface="Wingdings" panose="05000000000000000000" charset="0"/>
              <a:buChar char="ü"/>
            </a:pPr>
            <a:r>
              <a:rPr lang="en-US" sz="1600"/>
              <a:t>The objective of a Linear SVC (Support Vector Classifier) is to fit to the data you provide, returning a "best fit" hyperplane that divides, or categorizes, your data. From there, after getting the hyperplane, you can then feed some features to your classifier to see what the "predicted" class is</a:t>
            </a:r>
            <a:r>
              <a:rPr lang="en-US"/>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p:sp>
        <p:nvSpPr>
          <p:cNvPr id="2" name="Title 1"/>
          <p:cNvSpPr>
            <a:spLocks noGrp="1"/>
          </p:cNvSpPr>
          <p:nvPr>
            <p:ph type="title"/>
          </p:nvPr>
        </p:nvSpPr>
        <p:spPr/>
        <p:txBody>
          <a:bodyPr/>
          <a:p>
            <a:r>
              <a:rPr lang="en-GB" altLang="en-US" sz="3200"/>
              <a:t>ALGORITHM USED</a:t>
            </a:r>
            <a:endParaRPr lang="en-GB" altLang="en-US" sz="3200"/>
          </a:p>
        </p:txBody>
      </p:sp>
      <p:sp>
        <p:nvSpPr>
          <p:cNvPr id="3" name="Content Placeholder 2"/>
          <p:cNvSpPr>
            <a:spLocks noGrp="1"/>
          </p:cNvSpPr>
          <p:nvPr>
            <p:ph sz="half" idx="1"/>
          </p:nvPr>
        </p:nvSpPr>
        <p:spPr/>
        <p:txBody>
          <a:bodyPr/>
          <a:p>
            <a:r>
              <a:rPr lang="en-GB" altLang="en-US" sz="2400"/>
              <a:t>DecisionTreeClassifier</a:t>
            </a:r>
            <a:endParaRPr lang="en-GB" altLang="en-US" sz="2400"/>
          </a:p>
        </p:txBody>
      </p:sp>
      <p:pic>
        <p:nvPicPr>
          <p:cNvPr id="5" name="Content Placeholder 4"/>
          <p:cNvPicPr>
            <a:picLocks noChangeAspect="1"/>
          </p:cNvPicPr>
          <p:nvPr>
            <p:ph sz="half" idx="2"/>
          </p:nvPr>
        </p:nvPicPr>
        <p:blipFill>
          <a:blip r:embed="rId1"/>
          <a:stretch>
            <a:fillRect/>
          </a:stretch>
        </p:blipFill>
        <p:spPr>
          <a:xfrm>
            <a:off x="6205855" y="2335530"/>
            <a:ext cx="5376545" cy="3054985"/>
          </a:xfrm>
          <a:prstGeom prst="rect">
            <a:avLst/>
          </a:prstGeom>
        </p:spPr>
      </p:pic>
      <p:sp>
        <p:nvSpPr>
          <p:cNvPr id="6" name="Text Box 5"/>
          <p:cNvSpPr txBox="1"/>
          <p:nvPr/>
        </p:nvSpPr>
        <p:spPr>
          <a:xfrm>
            <a:off x="965200" y="2519680"/>
            <a:ext cx="4958715" cy="1568450"/>
          </a:xfrm>
          <a:prstGeom prst="rect">
            <a:avLst/>
          </a:prstGeom>
          <a:noFill/>
        </p:spPr>
        <p:txBody>
          <a:bodyPr wrap="square" rtlCol="0" anchor="t">
            <a:spAutoFit/>
          </a:bodyPr>
          <a:p>
            <a:pPr marL="285750" indent="-285750" algn="just">
              <a:buFont typeface="Wingdings" panose="05000000000000000000" charset="0"/>
              <a:buChar char="ü"/>
            </a:pPr>
            <a:r>
              <a:rPr lang="en-US" sz="1600"/>
              <a:t>The decision tree classifier creates the classification model by building a decision tree. Each node in the tree specifies a test on an attribute, each branch descending from that node corresponds to one of the possible values for that attribute.</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openDmnd">
          <a:fgClr>
            <a:schemeClr val="accent6">
              <a:lumMod val="20000"/>
              <a:lumOff val="80000"/>
            </a:schemeClr>
          </a:fgClr>
          <a:bgClr>
            <a:schemeClr val="bg1"/>
          </a:bgClr>
        </a:pattFill>
        <a:effectLst/>
      </p:bgPr>
    </p:bg>
    <p:spTree>
      <p:nvGrpSpPr>
        <p:cNvPr id="1" name=""/>
        <p:cNvGrpSpPr/>
        <p:nvPr/>
      </p:nvGrpSpPr>
      <p:grpSpPr/>
      <p:sp>
        <p:nvSpPr>
          <p:cNvPr id="5" name="Title 4"/>
          <p:cNvSpPr>
            <a:spLocks noGrp="1"/>
          </p:cNvSpPr>
          <p:nvPr>
            <p:ph type="title"/>
          </p:nvPr>
        </p:nvSpPr>
        <p:spPr/>
        <p:txBody>
          <a:bodyPr/>
          <a:p>
            <a:r>
              <a:rPr lang="en-GB" altLang="en-US" sz="3200"/>
              <a:t>CONCLUSION</a:t>
            </a:r>
            <a:endParaRPr lang="en-GB" altLang="en-US" sz="3200"/>
          </a:p>
        </p:txBody>
      </p:sp>
      <p:sp>
        <p:nvSpPr>
          <p:cNvPr id="6" name="Text Box 5"/>
          <p:cNvSpPr txBox="1"/>
          <p:nvPr/>
        </p:nvSpPr>
        <p:spPr>
          <a:xfrm>
            <a:off x="436880" y="1564640"/>
            <a:ext cx="7019290" cy="3415030"/>
          </a:xfrm>
          <a:prstGeom prst="rect">
            <a:avLst/>
          </a:prstGeom>
          <a:noFill/>
        </p:spPr>
        <p:txBody>
          <a:bodyPr wrap="square" rtlCol="0" anchor="t">
            <a:spAutoFit/>
          </a:bodyPr>
          <a:p>
            <a:pPr marL="285750" lvl="0" indent="0" algn="just" fontAlgn="auto">
              <a:lnSpc>
                <a:spcPct val="150000"/>
              </a:lnSpc>
              <a:buFont typeface="Arial" panose="020B0604020202020204" pitchFamily="34" charset="0"/>
              <a:buChar char="•"/>
            </a:pPr>
            <a:r>
              <a:rPr lang="en-US" sz="1600" dirty="0" smtClean="0">
                <a:sym typeface="+mn-ea"/>
              </a:rPr>
              <a:t>The main aim of this project was to design and implement Diabetes</a:t>
            </a:r>
            <a:endParaRPr lang="en-US" sz="1600" dirty="0" smtClean="0">
              <a:sym typeface="+mn-ea"/>
            </a:endParaRPr>
          </a:p>
          <a:p>
            <a:pPr lvl="0" indent="0" algn="just" fontAlgn="auto">
              <a:lnSpc>
                <a:spcPct val="150000"/>
              </a:lnSpc>
              <a:buFont typeface="Arial" panose="020B0604020202020204" pitchFamily="34" charset="0"/>
              <a:buNone/>
            </a:pPr>
            <a:r>
              <a:rPr lang="en-US" sz="1600" dirty="0" smtClean="0">
                <a:sym typeface="+mn-ea"/>
              </a:rPr>
              <a:t>Prediction Using Machine Learning</a:t>
            </a:r>
            <a:endParaRPr lang="en-US" sz="1600" dirty="0" smtClean="0">
              <a:sym typeface="+mn-ea"/>
            </a:endParaRPr>
          </a:p>
          <a:p>
            <a:pPr marL="285750" lvl="0" indent="0" algn="just" fontAlgn="auto">
              <a:lnSpc>
                <a:spcPct val="150000"/>
              </a:lnSpc>
              <a:buFont typeface="Arial" panose="020B0604020202020204" pitchFamily="34" charset="0"/>
              <a:buChar char="•"/>
            </a:pPr>
            <a:r>
              <a:rPr lang="en-US" sz="1600" dirty="0" smtClean="0">
                <a:sym typeface="+mn-ea"/>
              </a:rPr>
              <a:t>Methods and Performance Analysis of that methods and it has</a:t>
            </a:r>
            <a:r>
              <a:rPr lang="en-GB" altLang="en-US" sz="1600" dirty="0" smtClean="0">
                <a:sym typeface="+mn-ea"/>
              </a:rPr>
              <a:t> </a:t>
            </a:r>
            <a:r>
              <a:rPr lang="en-US" sz="1600" dirty="0" smtClean="0">
                <a:sym typeface="+mn-ea"/>
              </a:rPr>
              <a:t>been</a:t>
            </a:r>
            <a:r>
              <a:rPr lang="en-GB" altLang="en-US" sz="1600" dirty="0" smtClean="0">
                <a:sym typeface="+mn-ea"/>
              </a:rPr>
              <a:t> </a:t>
            </a:r>
            <a:r>
              <a:rPr lang="en-US" sz="1600" dirty="0" smtClean="0">
                <a:sym typeface="+mn-ea"/>
              </a:rPr>
              <a:t>achieved successfully.</a:t>
            </a:r>
            <a:endParaRPr lang="en-US" sz="1600" dirty="0" smtClean="0">
              <a:sym typeface="+mn-ea"/>
            </a:endParaRPr>
          </a:p>
          <a:p>
            <a:pPr marL="285750" lvl="0" indent="0" algn="just" fontAlgn="auto">
              <a:lnSpc>
                <a:spcPct val="150000"/>
              </a:lnSpc>
              <a:buFont typeface="Arial" panose="020B0604020202020204" pitchFamily="34" charset="0"/>
              <a:buChar char="•"/>
            </a:pPr>
            <a:r>
              <a:rPr lang="en-US" sz="1600" dirty="0" smtClean="0">
                <a:sym typeface="+mn-ea"/>
              </a:rPr>
              <a:t>The proposed approach uses various classification and ensemble</a:t>
            </a:r>
            <a:endParaRPr lang="en-US" sz="1600" dirty="0" smtClean="0">
              <a:sym typeface="+mn-ea"/>
            </a:endParaRPr>
          </a:p>
          <a:p>
            <a:pPr lvl="0" indent="0" algn="just" fontAlgn="auto">
              <a:lnSpc>
                <a:spcPct val="150000"/>
              </a:lnSpc>
              <a:buFont typeface="Arial" panose="020B0604020202020204" pitchFamily="34" charset="0"/>
              <a:buNone/>
            </a:pPr>
            <a:r>
              <a:rPr lang="en-US" sz="1600" dirty="0" smtClean="0">
                <a:sym typeface="+mn-ea"/>
              </a:rPr>
              <a:t>learning</a:t>
            </a:r>
            <a:r>
              <a:rPr lang="en-GB" altLang="en-US" sz="1600" dirty="0" smtClean="0">
                <a:sym typeface="+mn-ea"/>
              </a:rPr>
              <a:t> </a:t>
            </a:r>
            <a:r>
              <a:rPr lang="en-US" sz="1600" dirty="0" smtClean="0">
                <a:sym typeface="+mn-ea"/>
              </a:rPr>
              <a:t>method in which SVM, KNN, Decision Tree are used. </a:t>
            </a:r>
            <a:endParaRPr lang="en-US" sz="1600" dirty="0" smtClean="0">
              <a:sym typeface="+mn-ea"/>
            </a:endParaRPr>
          </a:p>
          <a:p>
            <a:pPr marL="285750" lvl="0" indent="0" algn="just" fontAlgn="auto">
              <a:lnSpc>
                <a:spcPct val="150000"/>
              </a:lnSpc>
              <a:buFont typeface="Arial" panose="020B0604020202020204" pitchFamily="34" charset="0"/>
              <a:buChar char="•"/>
            </a:pPr>
            <a:r>
              <a:rPr lang="en-US" sz="1600" dirty="0" smtClean="0">
                <a:sym typeface="+mn-ea"/>
              </a:rPr>
              <a:t>The Experimental results can be assist health care to predict and</a:t>
            </a:r>
            <a:endParaRPr lang="en-US" sz="1600" dirty="0" smtClean="0">
              <a:sym typeface="+mn-ea"/>
            </a:endParaRPr>
          </a:p>
          <a:p>
            <a:pPr lvl="0" indent="0" algn="just" fontAlgn="auto">
              <a:lnSpc>
                <a:spcPct val="150000"/>
              </a:lnSpc>
              <a:buFont typeface="Arial" panose="020B0604020202020204" pitchFamily="34" charset="0"/>
              <a:buNone/>
            </a:pPr>
            <a:r>
              <a:rPr lang="en-US" sz="1600" dirty="0" smtClean="0">
                <a:sym typeface="+mn-ea"/>
              </a:rPr>
              <a:t>mak</a:t>
            </a:r>
            <a:r>
              <a:rPr lang="en-GB" altLang="en-US" sz="1600" dirty="0" smtClean="0">
                <a:sym typeface="+mn-ea"/>
              </a:rPr>
              <a:t>e </a:t>
            </a:r>
            <a:r>
              <a:rPr lang="en-US" sz="1600" dirty="0" smtClean="0">
                <a:sym typeface="+mn-ea"/>
              </a:rPr>
              <a:t>early decision to cure diabetes</a:t>
            </a:r>
            <a:r>
              <a:rPr lang="en-GB" altLang="en-US" sz="1600" dirty="0" smtClean="0">
                <a:sym typeface="+mn-ea"/>
              </a:rPr>
              <a:t> </a:t>
            </a:r>
            <a:r>
              <a:rPr lang="en-US" sz="1600" dirty="0" smtClean="0">
                <a:sym typeface="+mn-ea"/>
              </a:rPr>
              <a:t>and save humans life.</a:t>
            </a:r>
            <a:endParaRPr lang="en-US" sz="1600" dirty="0" smtClean="0"/>
          </a:p>
          <a:p>
            <a:pPr lvl="0" indent="0" algn="just" fontAlgn="auto">
              <a:lnSpc>
                <a:spcPct val="150000"/>
              </a:lnSpc>
            </a:pPr>
            <a:endParaRPr lang="en-US" sz="16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2398</Words>
  <Application>WPS Presentation</Application>
  <PresentationFormat>Widescreen</PresentationFormat>
  <Paragraphs>55</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Calibri Light</vt:lpstr>
      <vt:lpstr>Calibri</vt:lpstr>
      <vt:lpstr>Microsoft YaHei</vt:lpstr>
      <vt:lpstr>Arial Unicode MS</vt:lpstr>
      <vt:lpstr>Malgun Gothic</vt:lpstr>
      <vt:lpstr>MS PGothic</vt:lpstr>
      <vt:lpstr>MS Gothic</vt:lpstr>
      <vt:lpstr>MingLiU-ExtB</vt:lpstr>
      <vt:lpstr>Tahoma</vt:lpstr>
      <vt:lpstr>Times New Roman</vt:lpstr>
      <vt:lpstr>Wingdings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Diabetes prediction using python </dc:title>
  <dc:creator/>
  <cp:lastModifiedBy>shank</cp:lastModifiedBy>
  <cp:revision>2</cp:revision>
  <dcterms:created xsi:type="dcterms:W3CDTF">2021-07-06T09:32:44Z</dcterms:created>
  <dcterms:modified xsi:type="dcterms:W3CDTF">2021-07-06T09:36:48Z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