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22"/>
  </p:notesMasterIdLst>
  <p:sldIdLst>
    <p:sldId id="256" r:id="rId2"/>
    <p:sldId id="323" r:id="rId3"/>
    <p:sldId id="303" r:id="rId4"/>
    <p:sldId id="305" r:id="rId5"/>
    <p:sldId id="306" r:id="rId6"/>
    <p:sldId id="307" r:id="rId7"/>
    <p:sldId id="308" r:id="rId8"/>
    <p:sldId id="309" r:id="rId9"/>
    <p:sldId id="310" r:id="rId10"/>
    <p:sldId id="311" r:id="rId11"/>
    <p:sldId id="312" r:id="rId12"/>
    <p:sldId id="320" r:id="rId13"/>
    <p:sldId id="314" r:id="rId14"/>
    <p:sldId id="315" r:id="rId15"/>
    <p:sldId id="316" r:id="rId16"/>
    <p:sldId id="317" r:id="rId17"/>
    <p:sldId id="318" r:id="rId18"/>
    <p:sldId id="319" r:id="rId19"/>
    <p:sldId id="321" r:id="rId20"/>
    <p:sldId id="261" r:id="rId21"/>
  </p:sldIdLst>
  <p:sldSz cx="12192000" cy="6858000"/>
  <p:notesSz cx="7315200" cy="9601200"/>
  <p:custDataLst>
    <p:tags r:id="rId23"/>
  </p:custDataLst>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EED"/>
    <a:srgbClr val="2F70BF"/>
    <a:srgbClr val="21518B"/>
    <a:srgbClr val="8DB3E1"/>
    <a:srgbClr val="1B2E45"/>
    <a:srgbClr val="1D4779"/>
    <a:srgbClr val="E1EEF1"/>
    <a:srgbClr val="EBDDFE"/>
    <a:srgbClr val="34411B"/>
    <a:srgbClr val="D4C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7" autoAdjust="0"/>
    <p:restoredTop sz="86833" autoAdjust="0"/>
  </p:normalViewPr>
  <p:slideViewPr>
    <p:cSldViewPr>
      <p:cViewPr>
        <p:scale>
          <a:sx n="59" d="100"/>
          <a:sy n="59" d="100"/>
        </p:scale>
        <p:origin x="-1224" y="-1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00B7552E-E0C1-42CD-8167-32B6322B328D}" type="datetimeFigureOut">
              <a:rPr lang="en-US"/>
              <a:pPr>
                <a:defRPr/>
              </a:pPr>
              <a:t>2/15/2021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2D03404B-512C-4E06-8E2E-10B1AA7B9EA0}" type="slidenum">
              <a:rPr lang="en-US" altLang="en-US"/>
              <a:pPr/>
              <a:t>‹#›</a:t>
            </a:fld>
            <a:endParaRPr lang="en-US" altLang="en-US"/>
          </a:p>
        </p:txBody>
      </p:sp>
    </p:spTree>
    <p:extLst>
      <p:ext uri="{BB962C8B-B14F-4D97-AF65-F5344CB8AC3E}">
        <p14:creationId xmlns:p14="http://schemas.microsoft.com/office/powerpoint/2010/main" val="3790742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dirty="0" smtClean="0"/>
              <a:t>Welcome to the module on Functions</a:t>
            </a:r>
          </a:p>
          <a:p>
            <a:endParaRPr lang="en-US" dirty="0" smtClean="0"/>
          </a:p>
          <a:p>
            <a:endParaRPr lang="en-US" b="0"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F5E15FB2-BE89-4734-ACFA-76ED43105C71}" type="slidenum">
              <a:rPr lang="en-US" altLang="en-US"/>
              <a:pPr eaLnBrk="1" hangingPunct="1"/>
              <a:t>1</a:t>
            </a:fld>
            <a:endParaRPr lang="en-US" altLang="en-US" dirty="0"/>
          </a:p>
        </p:txBody>
      </p:sp>
    </p:spTree>
    <p:extLst>
      <p:ext uri="{BB962C8B-B14F-4D97-AF65-F5344CB8AC3E}">
        <p14:creationId xmlns:p14="http://schemas.microsoft.com/office/powerpoint/2010/main" val="417635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smtClean="0"/>
              <a:t>Functions can take default arguments. In the given</a:t>
            </a:r>
            <a:r>
              <a:rPr lang="en-US" baseline="0" dirty="0" smtClean="0"/>
              <a:t> </a:t>
            </a:r>
            <a:r>
              <a:rPr lang="en-US" dirty="0" smtClean="0"/>
              <a:t>example, passing</a:t>
            </a:r>
            <a:r>
              <a:rPr lang="en-US" baseline="0" dirty="0" smtClean="0"/>
              <a:t> the </a:t>
            </a:r>
            <a:r>
              <a:rPr lang="en-US" dirty="0" smtClean="0"/>
              <a:t>parameter y is optional</a:t>
            </a:r>
          </a:p>
          <a:p>
            <a:pPr marL="0" indent="0">
              <a:lnSpc>
                <a:spcPct val="150000"/>
              </a:lnSpc>
              <a:buFont typeface="Arial" panose="020B0604020202020204" pitchFamily="34" charset="0"/>
              <a:buNone/>
            </a:pPr>
            <a:r>
              <a:rPr lang="en-US" dirty="0" smtClean="0"/>
              <a:t>Default values will be used, if values are not passed for an argument</a:t>
            </a: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dirty="0" smtClean="0"/>
              <a:t>If values are passed, then</a:t>
            </a:r>
            <a:r>
              <a:rPr lang="en-US" baseline="0" dirty="0" smtClean="0"/>
              <a:t> the d</a:t>
            </a:r>
            <a:r>
              <a:rPr lang="en-US" dirty="0" smtClean="0"/>
              <a:t>efault arguments will be over written with the arguments</a:t>
            </a:r>
            <a:r>
              <a:rPr lang="en-US" baseline="0" dirty="0" smtClean="0"/>
              <a:t> passed. </a:t>
            </a:r>
            <a:r>
              <a:rPr lang="en-US" dirty="0" smtClean="0"/>
              <a:t>The order of passing parameters has no significance</a:t>
            </a:r>
            <a:r>
              <a:rPr lang="en-US" baseline="0" dirty="0" smtClean="0"/>
              <a:t> while the parameters are named. </a:t>
            </a:r>
            <a:r>
              <a:rPr lang="en-US" dirty="0" smtClean="0"/>
              <a:t> </a:t>
            </a:r>
            <a:endParaRPr lang="en-US" b="1"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10</a:t>
            </a:fld>
            <a:endParaRPr lang="en-US" altLang="en-US"/>
          </a:p>
        </p:txBody>
      </p:sp>
    </p:spTree>
    <p:extLst>
      <p:ext uri="{BB962C8B-B14F-4D97-AF65-F5344CB8AC3E}">
        <p14:creationId xmlns:p14="http://schemas.microsoft.com/office/powerpoint/2010/main" val="15898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 function can take many input parameters.</a:t>
            </a:r>
            <a:r>
              <a:rPr lang="en-US" baseline="0" dirty="0" smtClean="0"/>
              <a:t> </a:t>
            </a:r>
          </a:p>
          <a:p>
            <a:pPr marL="0" indent="0">
              <a:buFont typeface="Arial" panose="020B0604020202020204" pitchFamily="34" charset="0"/>
              <a:buNone/>
            </a:pPr>
            <a:r>
              <a:rPr lang="en-US" baseline="0" dirty="0" smtClean="0"/>
              <a:t>There can be </a:t>
            </a:r>
            <a:r>
              <a:rPr lang="en-US" dirty="0" smtClean="0"/>
              <a:t>optional parameters too.</a:t>
            </a:r>
            <a:r>
              <a:rPr lang="en-US" baseline="0" dirty="0" smtClean="0"/>
              <a:t> </a:t>
            </a:r>
            <a:endParaRPr lang="en-US" dirty="0" smtClean="0"/>
          </a:p>
          <a:p>
            <a:pPr marL="0" indent="0">
              <a:buFont typeface="Arial" panose="020B0604020202020204" pitchFamily="34" charset="0"/>
              <a:buNone/>
            </a:pPr>
            <a:r>
              <a:rPr lang="en-US" dirty="0" smtClean="0"/>
              <a:t>Observe the</a:t>
            </a:r>
            <a:r>
              <a:rPr lang="en-US" baseline="0" dirty="0" smtClean="0"/>
              <a:t> </a:t>
            </a:r>
            <a:r>
              <a:rPr lang="en-US" dirty="0" smtClean="0"/>
              <a:t>example given, </a:t>
            </a:r>
            <a:r>
              <a:rPr lang="en-US" dirty="0" err="1" smtClean="0"/>
              <a:t>read_csv</a:t>
            </a:r>
            <a:r>
              <a:rPr lang="en-US" dirty="0" smtClean="0"/>
              <a:t> method of pandas library can be used to read </a:t>
            </a:r>
            <a:r>
              <a:rPr lang="en-US" dirty="0" err="1" smtClean="0"/>
              <a:t>csvees</a:t>
            </a:r>
            <a:r>
              <a:rPr lang="en-US" dirty="0" smtClean="0"/>
              <a:t>. </a:t>
            </a:r>
          </a:p>
          <a:p>
            <a:pPr marL="0" indent="0">
              <a:buFont typeface="Arial" panose="020B0604020202020204" pitchFamily="34" charset="0"/>
              <a:buNone/>
            </a:pPr>
            <a:r>
              <a:rPr lang="en-US" dirty="0" smtClean="0"/>
              <a:t>The function takes only one mandatory parameter, which is </a:t>
            </a:r>
            <a:r>
              <a:rPr lang="en-US" dirty="0" err="1" smtClean="0"/>
              <a:t>filepath_or_buffer</a:t>
            </a:r>
            <a:r>
              <a:rPr lang="en-US" dirty="0" smtClean="0"/>
              <a:t>. </a:t>
            </a:r>
          </a:p>
          <a:p>
            <a:pPr marL="0" indent="0">
              <a:buFont typeface="Arial" panose="020B0604020202020204" pitchFamily="34" charset="0"/>
              <a:buNone/>
            </a:pPr>
            <a:r>
              <a:rPr lang="en-US" dirty="0" smtClean="0"/>
              <a:t>The other bunch of parameters are optional. </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11</a:t>
            </a:fld>
            <a:endParaRPr lang="en-US" altLang="en-US"/>
          </a:p>
        </p:txBody>
      </p:sp>
    </p:spTree>
    <p:extLst>
      <p:ext uri="{BB962C8B-B14F-4D97-AF65-F5344CB8AC3E}">
        <p14:creationId xmlns:p14="http://schemas.microsoft.com/office/powerpoint/2010/main" val="3903833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b="0" i="0" dirty="0" smtClean="0"/>
              <a:t>Not all variables are accessible from all parts of our program.</a:t>
            </a:r>
            <a:r>
              <a:rPr lang="en-US" b="0" i="0" baseline="0" dirty="0" smtClean="0"/>
              <a:t> </a:t>
            </a:r>
          </a:p>
          <a:p>
            <a:pPr marL="0" indent="0">
              <a:lnSpc>
                <a:spcPct val="150000"/>
              </a:lnSpc>
              <a:buFont typeface="Arial" panose="020B0604020202020204" pitchFamily="34" charset="0"/>
              <a:buNone/>
            </a:pPr>
            <a:r>
              <a:rPr lang="en-US" b="0" i="0" dirty="0" smtClean="0"/>
              <a:t>The part of a program where a variable is accessible is its scope . </a:t>
            </a:r>
          </a:p>
          <a:p>
            <a:pPr marL="0" indent="0">
              <a:lnSpc>
                <a:spcPct val="150000"/>
              </a:lnSpc>
              <a:buFont typeface="Arial" panose="020B0604020202020204" pitchFamily="34" charset="0"/>
              <a:buNone/>
            </a:pPr>
            <a:r>
              <a:rPr lang="en-US" b="0" i="0" dirty="0" smtClean="0"/>
              <a:t>And the duration for which the variable exists is</a:t>
            </a:r>
            <a:r>
              <a:rPr lang="en-US" b="0" i="0" baseline="0" dirty="0" smtClean="0"/>
              <a:t> </a:t>
            </a:r>
            <a:r>
              <a:rPr lang="en-US" b="0" i="0" dirty="0" smtClean="0"/>
              <a:t>its lifetime.</a:t>
            </a:r>
          </a:p>
          <a:p>
            <a:pPr marL="0" indent="0">
              <a:lnSpc>
                <a:spcPct val="150000"/>
              </a:lnSpc>
              <a:buFont typeface="Arial" panose="020B0604020202020204" pitchFamily="34" charset="0"/>
              <a:buNone/>
            </a:pPr>
            <a:r>
              <a:rPr lang="en-US" b="0" i="0" dirty="0" smtClean="0"/>
              <a:t>Two types of variables are namely local and</a:t>
            </a:r>
            <a:r>
              <a:rPr lang="en-US" b="0" i="0" baseline="0" dirty="0" smtClean="0"/>
              <a:t> </a:t>
            </a:r>
            <a:r>
              <a:rPr lang="en-US" b="0" i="0" dirty="0" smtClean="0"/>
              <a:t>global variables.</a:t>
            </a:r>
          </a:p>
          <a:p>
            <a:pPr marL="0" indent="0">
              <a:lnSpc>
                <a:spcPct val="150000"/>
              </a:lnSpc>
              <a:buFont typeface="Arial" panose="020B0604020202020204" pitchFamily="34" charset="0"/>
              <a:buNone/>
            </a:pPr>
            <a:r>
              <a:rPr lang="en-US" b="0" i="0" dirty="0" smtClean="0"/>
              <a:t>Local variables are</a:t>
            </a:r>
            <a:r>
              <a:rPr lang="en-US" b="0" i="0" baseline="0" dirty="0" smtClean="0"/>
              <a:t> those </a:t>
            </a:r>
            <a:r>
              <a:rPr lang="en-US" b="0" i="0" dirty="0" smtClean="0"/>
              <a:t>variables whose scope is only inside that function, in which it is defined.</a:t>
            </a:r>
          </a:p>
          <a:p>
            <a:pPr marL="0" indent="0">
              <a:lnSpc>
                <a:spcPct val="150000"/>
              </a:lnSpc>
              <a:buFont typeface="Arial" panose="020B0604020202020204" pitchFamily="34" charset="0"/>
              <a:buNone/>
            </a:pPr>
            <a:r>
              <a:rPr lang="en-US" b="0" i="0" dirty="0" smtClean="0"/>
              <a:t>The variable cannot be accessed outside the function.</a:t>
            </a:r>
          </a:p>
          <a:p>
            <a:pPr marL="0" indent="0">
              <a:lnSpc>
                <a:spcPct val="150000"/>
              </a:lnSpc>
              <a:buFont typeface="Arial" panose="020B0604020202020204" pitchFamily="34" charset="0"/>
              <a:buNone/>
            </a:pPr>
            <a:r>
              <a:rPr lang="en-US" dirty="0" smtClean="0"/>
              <a:t>Global variable can be accessed across functions.</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12</a:t>
            </a:fld>
            <a:endParaRPr lang="en-US" altLang="en-US"/>
          </a:p>
        </p:txBody>
      </p:sp>
    </p:spTree>
    <p:extLst>
      <p:ext uri="{BB962C8B-B14F-4D97-AF65-F5344CB8AC3E}">
        <p14:creationId xmlns:p14="http://schemas.microsoft.com/office/powerpoint/2010/main" val="271448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dirty="0" smtClean="0"/>
              <a:t>Here is a function to square the value.</a:t>
            </a:r>
          </a:p>
          <a:p>
            <a:pPr marL="0" indent="0">
              <a:buFont typeface="Arial" panose="020B0604020202020204" pitchFamily="34" charset="0"/>
              <a:buNone/>
            </a:pPr>
            <a:r>
              <a:rPr lang="en-US" b="0" i="0" dirty="0" smtClean="0"/>
              <a:t>The function takes x as the input argumen.t</a:t>
            </a:r>
          </a:p>
          <a:p>
            <a:pPr marL="0" indent="0">
              <a:buFont typeface="Arial" panose="020B0604020202020204" pitchFamily="34" charset="0"/>
              <a:buNone/>
            </a:pPr>
            <a:r>
              <a:rPr lang="en-US" b="0" i="0" dirty="0" smtClean="0"/>
              <a:t>The squared</a:t>
            </a:r>
            <a:r>
              <a:rPr lang="en-US" b="0" i="0" baseline="0" dirty="0" smtClean="0"/>
              <a:t> </a:t>
            </a:r>
            <a:r>
              <a:rPr lang="en-US" b="0" i="0" dirty="0" smtClean="0"/>
              <a:t>value is stored in the variable called x_squared, and the value is returned at the end of the function.</a:t>
            </a:r>
          </a:p>
          <a:p>
            <a:pPr marL="0" indent="0">
              <a:buFont typeface="Arial" panose="020B0604020202020204" pitchFamily="34" charset="0"/>
              <a:buNone/>
            </a:pPr>
            <a:r>
              <a:rPr lang="en-US" b="0" i="0" dirty="0" smtClean="0"/>
              <a:t>The variable x_squared is local to the function. Trying</a:t>
            </a:r>
            <a:r>
              <a:rPr lang="en-US" b="0" i="0" baseline="0" dirty="0" smtClean="0"/>
              <a:t> to </a:t>
            </a:r>
            <a:r>
              <a:rPr lang="en-US" b="0" i="0" dirty="0" smtClean="0"/>
              <a:t>access</a:t>
            </a:r>
            <a:r>
              <a:rPr lang="en-US" b="0" i="0" baseline="0" dirty="0" smtClean="0"/>
              <a:t> it ou</a:t>
            </a:r>
            <a:r>
              <a:rPr lang="en-US" b="0" i="0" dirty="0" smtClean="0"/>
              <a:t>tside the function</a:t>
            </a:r>
            <a:r>
              <a:rPr lang="en-US" b="0" i="0" baseline="0" dirty="0" smtClean="0"/>
              <a:t> </a:t>
            </a:r>
            <a:r>
              <a:rPr lang="en-US" b="0" i="0" dirty="0" smtClean="0"/>
              <a:t>will throw NameError.</a:t>
            </a:r>
            <a:r>
              <a:rPr lang="en-US" b="0" i="0" baseline="0" dirty="0" smtClean="0"/>
              <a:t> </a:t>
            </a:r>
            <a:endParaRPr lang="en-US" b="0" i="0" dirty="0" smtClean="0"/>
          </a:p>
          <a:p>
            <a:pPr marL="0" indent="0">
              <a:buFont typeface="Arial" panose="020B0604020202020204" pitchFamily="34" charset="0"/>
              <a:buNone/>
            </a:pPr>
            <a:r>
              <a:rPr lang="en-US" b="0" i="0" dirty="0" smtClean="0"/>
              <a:t>The variable x_squared is killed the moment the function finishes its execution.</a:t>
            </a:r>
            <a:r>
              <a:rPr lang="en-US" b="0" i="0" baseline="0" dirty="0" smtClean="0"/>
              <a:t> </a:t>
            </a:r>
            <a:endParaRPr lang="en-US" b="0" i="0"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13</a:t>
            </a:fld>
            <a:endParaRPr lang="en-US" altLang="en-US"/>
          </a:p>
        </p:txBody>
      </p:sp>
    </p:spTree>
    <p:extLst>
      <p:ext uri="{BB962C8B-B14F-4D97-AF65-F5344CB8AC3E}">
        <p14:creationId xmlns:p14="http://schemas.microsoft.com/office/powerpoint/2010/main" val="3169255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In the example given, we have created a variable x before &amp; outside the function.</a:t>
            </a:r>
          </a:p>
          <a:p>
            <a:pPr marL="0" indent="0">
              <a:buFont typeface="Arial" panose="020B0604020202020204" pitchFamily="34" charset="0"/>
              <a:buNone/>
            </a:pPr>
            <a:r>
              <a:rPr lang="en-US" dirty="0" smtClean="0"/>
              <a:t>Now, this is a global variable. Any statement after the first line, will have access to the variable x.</a:t>
            </a:r>
          </a:p>
          <a:p>
            <a:pPr marL="0" indent="0">
              <a:buFont typeface="Arial" panose="020B0604020202020204" pitchFamily="34" charset="0"/>
              <a:buNone/>
            </a:pPr>
            <a:r>
              <a:rPr lang="en-US" dirty="0" smtClean="0"/>
              <a:t>Though we have not assigned the variable x inside the function, this</a:t>
            </a:r>
            <a:r>
              <a:rPr lang="en-US" baseline="0" dirty="0" smtClean="0"/>
              <a:t> </a:t>
            </a:r>
            <a:r>
              <a:rPr lang="en-US" dirty="0" smtClean="0"/>
              <a:t>variable is available for the calculation.</a:t>
            </a:r>
          </a:p>
          <a:p>
            <a:pPr marL="0" indent="0">
              <a:buFont typeface="Arial" panose="020B0604020202020204" pitchFamily="34" charset="0"/>
              <a:buNone/>
            </a:pPr>
            <a:r>
              <a:rPr lang="en-US" dirty="0" smtClean="0"/>
              <a:t>The function returns the squared value. See, the function doesn’t take any argument, but returns a value. </a:t>
            </a:r>
          </a:p>
          <a:p>
            <a:pPr marL="0" indent="0">
              <a:buFont typeface="Arial" panose="020B0604020202020204" pitchFamily="34" charset="0"/>
              <a:buNone/>
            </a:pPr>
            <a:endParaRPr lang="en-US"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14</a:t>
            </a:fld>
            <a:endParaRPr lang="en-US" altLang="en-US"/>
          </a:p>
        </p:txBody>
      </p:sp>
    </p:spTree>
    <p:extLst>
      <p:ext uri="{BB962C8B-B14F-4D97-AF65-F5344CB8AC3E}">
        <p14:creationId xmlns:p14="http://schemas.microsoft.com/office/powerpoint/2010/main" val="48944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See this example, we have defined the variable x in two places. </a:t>
            </a:r>
          </a:p>
          <a:p>
            <a:pPr marL="0" indent="0">
              <a:buFont typeface="Arial" panose="020B0604020202020204" pitchFamily="34" charset="0"/>
              <a:buNone/>
            </a:pPr>
            <a:r>
              <a:rPr lang="en-US" dirty="0" smtClean="0"/>
              <a:t>One, outside the function</a:t>
            </a:r>
            <a:r>
              <a:rPr lang="en-US" baseline="0" dirty="0" smtClean="0"/>
              <a:t> (x is given the value 3) and another </a:t>
            </a:r>
            <a:r>
              <a:rPr lang="en-US" dirty="0" smtClean="0"/>
              <a:t>inside the function </a:t>
            </a:r>
            <a:r>
              <a:rPr lang="en-US" baseline="0" dirty="0" smtClean="0"/>
              <a:t>(x is given the value 5)</a:t>
            </a:r>
            <a:r>
              <a:rPr lang="en-US" dirty="0" smtClean="0"/>
              <a:t>.</a:t>
            </a:r>
          </a:p>
          <a:p>
            <a:pPr marL="0" indent="0">
              <a:buFont typeface="Arial" panose="020B0604020202020204" pitchFamily="34" charset="0"/>
              <a:buNone/>
            </a:pPr>
            <a:r>
              <a:rPr lang="en-US" dirty="0" smtClean="0"/>
              <a:t>On calculating the square inside the function, 5 gets squared and 25 is returned. </a:t>
            </a:r>
          </a:p>
          <a:p>
            <a:pPr marL="0" indent="0">
              <a:buFont typeface="Arial" panose="020B0604020202020204" pitchFamily="34" charset="0"/>
              <a:buNone/>
            </a:pPr>
            <a:r>
              <a:rPr lang="en-US" dirty="0" smtClean="0"/>
              <a:t>On printing x again outside the function, the value 3 gets</a:t>
            </a:r>
            <a:r>
              <a:rPr lang="en-US" baseline="0" dirty="0" smtClean="0"/>
              <a:t> printed</a:t>
            </a:r>
            <a:r>
              <a:rPr lang="en-US" dirty="0" smtClean="0"/>
              <a:t>. </a:t>
            </a:r>
          </a:p>
          <a:p>
            <a:pPr marL="0" indent="0">
              <a:buFont typeface="Arial" panose="020B0604020202020204" pitchFamily="34" charset="0"/>
              <a:buNone/>
            </a:pPr>
            <a:r>
              <a:rPr lang="en-US" dirty="0" smtClean="0"/>
              <a:t>Because the value 5 for x is local to the function, while the value 3 is global.</a:t>
            </a:r>
            <a:r>
              <a:rPr lang="en-US" baseline="0" dirty="0" smtClean="0"/>
              <a:t> </a:t>
            </a:r>
            <a:endParaRPr lang="en-US"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15</a:t>
            </a:fld>
            <a:endParaRPr lang="en-US" altLang="en-US"/>
          </a:p>
        </p:txBody>
      </p:sp>
    </p:spTree>
    <p:extLst>
      <p:ext uri="{BB962C8B-B14F-4D97-AF65-F5344CB8AC3E}">
        <p14:creationId xmlns:p14="http://schemas.microsoft.com/office/powerpoint/2010/main" val="860696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Single line functions are called as lambda functions</a:t>
            </a:r>
          </a:p>
          <a:p>
            <a:pPr marL="0" indent="0">
              <a:buFont typeface="Arial" panose="020B0604020202020204" pitchFamily="34" charset="0"/>
              <a:buNone/>
            </a:pPr>
            <a:r>
              <a:rPr lang="en-US" dirty="0" smtClean="0"/>
              <a:t>Lambda functions at times can be anonymous i.e. without a function name</a:t>
            </a:r>
          </a:p>
          <a:p>
            <a:pPr marL="0" indent="0">
              <a:buFont typeface="Arial" panose="020B0604020202020204" pitchFamily="34" charset="0"/>
              <a:buNone/>
            </a:pPr>
            <a:r>
              <a:rPr lang="en-US" dirty="0" smtClean="0"/>
              <a:t>We must specify the lambda function using the keyword lambda, followed by the list of arguments that the function</a:t>
            </a:r>
            <a:r>
              <a:rPr lang="en-US" baseline="0" dirty="0" smtClean="0"/>
              <a:t> has to deal with</a:t>
            </a:r>
            <a:r>
              <a:rPr lang="en-US" dirty="0" smtClean="0"/>
              <a:t>, separated by commas.</a:t>
            </a:r>
          </a:p>
          <a:p>
            <a:pPr marL="0" indent="0">
              <a:buFont typeface="Arial" panose="020B0604020202020204" pitchFamily="34" charset="0"/>
              <a:buNone/>
            </a:pPr>
            <a:r>
              <a:rPr lang="en-US" dirty="0" smtClean="0"/>
              <a:t>The entire body of the function is just a single expression and this returns</a:t>
            </a:r>
            <a:r>
              <a:rPr lang="en-US" baseline="0" dirty="0" smtClean="0"/>
              <a:t> a value by default</a:t>
            </a:r>
            <a:r>
              <a:rPr lang="en-US" dirty="0" smtClean="0"/>
              <a:t>. Hence an explicit return keyword is not required.</a:t>
            </a:r>
            <a:r>
              <a:rPr lang="en-US" baseline="0" dirty="0" smtClean="0"/>
              <a:t> </a:t>
            </a:r>
            <a:endParaRPr lang="en-US"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16</a:t>
            </a:fld>
            <a:endParaRPr lang="en-US" altLang="en-US"/>
          </a:p>
        </p:txBody>
      </p:sp>
    </p:spTree>
    <p:extLst>
      <p:ext uri="{BB962C8B-B14F-4D97-AF65-F5344CB8AC3E}">
        <p14:creationId xmlns:p14="http://schemas.microsoft.com/office/powerpoint/2010/main" val="4090538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Map applies a function to all the items in an input list. It takes two arguments.</a:t>
            </a:r>
          </a:p>
          <a:p>
            <a:pPr marL="0" indent="0">
              <a:buFont typeface="Arial" panose="020B0604020202020204" pitchFamily="34" charset="0"/>
              <a:buNone/>
            </a:pPr>
            <a:r>
              <a:rPr lang="en-US" dirty="0" smtClean="0"/>
              <a:t>First the function which needs to be applied to each element in the list, second the list itself.</a:t>
            </a:r>
          </a:p>
          <a:p>
            <a:pPr marL="0" indent="0">
              <a:buFont typeface="Arial" panose="020B0604020202020204" pitchFamily="34" charset="0"/>
              <a:buNone/>
            </a:pPr>
            <a:r>
              <a:rPr lang="en-US" dirty="0" smtClean="0"/>
              <a:t>Filter is another useful method to filter only those values which matches the condition inside the filter.</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17</a:t>
            </a:fld>
            <a:endParaRPr lang="en-US" altLang="en-US"/>
          </a:p>
        </p:txBody>
      </p:sp>
    </p:spTree>
    <p:extLst>
      <p:ext uri="{BB962C8B-B14F-4D97-AF65-F5344CB8AC3E}">
        <p14:creationId xmlns:p14="http://schemas.microsoft.com/office/powerpoint/2010/main" val="2164563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Observe the program</a:t>
            </a:r>
            <a:r>
              <a:rPr lang="en-US" baseline="0" dirty="0" smtClean="0"/>
              <a:t> that depicts how to compare 2 lists.</a:t>
            </a:r>
            <a:endParaRPr lang="en-US"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18</a:t>
            </a:fld>
            <a:endParaRPr lang="en-US" altLang="en-US"/>
          </a:p>
        </p:txBody>
      </p:sp>
    </p:spTree>
    <p:extLst>
      <p:ext uri="{BB962C8B-B14F-4D97-AF65-F5344CB8AC3E}">
        <p14:creationId xmlns:p14="http://schemas.microsoft.com/office/powerpoint/2010/main" val="629538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a:t>
            </a:r>
            <a:r>
              <a:rPr lang="en-US" baseline="0" dirty="0" smtClean="0"/>
              <a:t> completed this session </a:t>
            </a:r>
            <a:r>
              <a:rPr lang="en-US" dirty="0" smtClean="0"/>
              <a:t>you would</a:t>
            </a:r>
            <a:r>
              <a:rPr lang="en-US" baseline="0" dirty="0" smtClean="0"/>
              <a:t> have learnt to </a:t>
            </a:r>
            <a:r>
              <a:rPr lang="en-US" dirty="0" smtClean="0"/>
              <a:t>,</a:t>
            </a:r>
          </a:p>
          <a:p>
            <a:endParaRPr lang="en-US" dirty="0" smtClean="0"/>
          </a:p>
          <a:p>
            <a:r>
              <a:rPr lang="en-US" sz="1200" dirty="0" smtClean="0"/>
              <a:t>Implement functions in Python</a:t>
            </a:r>
          </a:p>
          <a:p>
            <a:pPr>
              <a:buFont typeface="Wingdings" panose="05000000000000000000" pitchFamily="2" charset="2"/>
              <a:buChar char="§"/>
            </a:pPr>
            <a:endParaRPr lang="en-US" sz="1200" dirty="0" smtClean="0"/>
          </a:p>
          <a:p>
            <a:r>
              <a:rPr lang="en-US" sz="1200" dirty="0" smtClean="0"/>
              <a:t>Identify the scope of variables</a:t>
            </a:r>
          </a:p>
          <a:p>
            <a:endParaRPr lang="en-US" sz="1200" dirty="0" smtClean="0"/>
          </a:p>
          <a:p>
            <a:r>
              <a:rPr lang="en-US" sz="1200" dirty="0" smtClean="0"/>
              <a:t>Construct lambda functions</a:t>
            </a:r>
            <a:endParaRPr lang="en-US" sz="1200"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19</a:t>
            </a:fld>
            <a:endParaRPr lang="en-US" altLang="en-US" dirty="0"/>
          </a:p>
        </p:txBody>
      </p:sp>
    </p:spTree>
    <p:extLst>
      <p:ext uri="{BB962C8B-B14F-4D97-AF65-F5344CB8AC3E}">
        <p14:creationId xmlns:p14="http://schemas.microsoft.com/office/powerpoint/2010/main" val="380116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p>
          <a:p>
            <a:endParaRPr lang="en-US" dirty="0" smtClean="0"/>
          </a:p>
          <a:p>
            <a:r>
              <a:rPr lang="en-US" sz="1200" dirty="0" smtClean="0"/>
              <a:t>Implement functions in Python</a:t>
            </a:r>
          </a:p>
          <a:p>
            <a:pPr>
              <a:buFont typeface="Wingdings" panose="05000000000000000000" pitchFamily="2" charset="2"/>
              <a:buChar char="§"/>
            </a:pPr>
            <a:endParaRPr lang="en-US" sz="1200" dirty="0" smtClean="0"/>
          </a:p>
          <a:p>
            <a:r>
              <a:rPr lang="en-US" sz="1200" dirty="0" smtClean="0"/>
              <a:t>Identify the scope of variables</a:t>
            </a:r>
          </a:p>
          <a:p>
            <a:endParaRPr lang="en-US" sz="1200" dirty="0" smtClean="0"/>
          </a:p>
          <a:p>
            <a:r>
              <a:rPr lang="en-US" sz="1200" dirty="0" smtClean="0"/>
              <a:t>Construct lambda functions</a:t>
            </a:r>
            <a:endParaRPr lang="en-US" sz="1200"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a:t>
            </a:fld>
            <a:endParaRPr lang="en-US" altLang="en-US" dirty="0"/>
          </a:p>
        </p:txBody>
      </p:sp>
    </p:spTree>
    <p:extLst>
      <p:ext uri="{BB962C8B-B14F-4D97-AF65-F5344CB8AC3E}">
        <p14:creationId xmlns:p14="http://schemas.microsoft.com/office/powerpoint/2010/main" val="3801169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cap="all" dirty="0" smtClean="0">
                <a:solidFill>
                  <a:schemeClr val="accent1"/>
                </a:solidFill>
                <a:latin typeface="Lato Black" panose="020F0A02020204030203" pitchFamily="34" charset="0"/>
              </a:rPr>
              <a:t>THANK you FOR </a:t>
            </a:r>
            <a:r>
              <a:rPr lang="en-US" sz="1200" cap="all" dirty="0" smtClean="0">
                <a:solidFill>
                  <a:schemeClr val="bg1"/>
                </a:solidFill>
                <a:latin typeface="Lato Black" panose="020F0A02020204030203" pitchFamily="34" charset="0"/>
              </a:rPr>
              <a:t>the attention.</a:t>
            </a:r>
            <a:endParaRPr lang="en-US" sz="1200" cap="all" dirty="0">
              <a:solidFill>
                <a:schemeClr val="bg1"/>
              </a:solidFill>
              <a:latin typeface="Lato Black" panose="020F0A02020204030203" pitchFamily="34" charset="0"/>
            </a:endParaRPr>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20</a:t>
            </a:fld>
            <a:endParaRPr lang="en-US" altLang="en-US"/>
          </a:p>
        </p:txBody>
      </p:sp>
    </p:spTree>
    <p:extLst>
      <p:ext uri="{BB962C8B-B14F-4D97-AF65-F5344CB8AC3E}">
        <p14:creationId xmlns:p14="http://schemas.microsoft.com/office/powerpoint/2010/main" val="219912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a:t>Functions allow code to be encapsulated in to individual units, which can be re-used.</a:t>
            </a:r>
          </a:p>
          <a:p>
            <a:pPr marL="0" indent="0">
              <a:lnSpc>
                <a:spcPct val="150000"/>
              </a:lnSpc>
              <a:buFont typeface="Arial" panose="020B0604020202020204" pitchFamily="34" charset="0"/>
              <a:buNone/>
            </a:pPr>
            <a:r>
              <a:rPr lang="en-US" dirty="0"/>
              <a:t>In the context of programming, a function is a named sequence of statements that perform a computation.</a:t>
            </a:r>
          </a:p>
          <a:p>
            <a:pPr marL="0" indent="0">
              <a:lnSpc>
                <a:spcPct val="150000"/>
              </a:lnSpc>
              <a:buFont typeface="Arial" panose="020B0604020202020204" pitchFamily="34" charset="0"/>
              <a:buNone/>
            </a:pPr>
            <a:r>
              <a:rPr lang="en-US" dirty="0"/>
              <a:t>When we define a function, we specify the name and the sequence of statements.</a:t>
            </a:r>
          </a:p>
          <a:p>
            <a:pPr marL="0" indent="0">
              <a:lnSpc>
                <a:spcPct val="150000"/>
              </a:lnSpc>
              <a:buFont typeface="Arial" panose="020B0604020202020204" pitchFamily="34" charset="0"/>
              <a:buNone/>
            </a:pPr>
            <a:r>
              <a:rPr lang="en-US" dirty="0"/>
              <a:t>Later, we can call the function by name,</a:t>
            </a:r>
            <a:r>
              <a:rPr lang="en-US" baseline="0" dirty="0"/>
              <a:t> </a:t>
            </a:r>
            <a:r>
              <a:rPr lang="en-US" dirty="0"/>
              <a:t>how many ever times we want, whenever we want. </a:t>
            </a:r>
          </a:p>
          <a:p>
            <a:pPr marL="0" indent="0">
              <a:lnSpc>
                <a:spcPct val="150000"/>
              </a:lnSpc>
              <a:buFont typeface="Arial" panose="020B0604020202020204" pitchFamily="34" charset="0"/>
              <a:buNone/>
            </a:pPr>
            <a:r>
              <a:rPr lang="en-US" dirty="0"/>
              <a:t>Function</a:t>
            </a:r>
            <a:r>
              <a:rPr lang="en-US" baseline="0" dirty="0"/>
              <a:t> </a:t>
            </a:r>
            <a:r>
              <a:rPr lang="en-US" dirty="0"/>
              <a:t>generally takes arguments and returns a result. </a:t>
            </a:r>
          </a:p>
          <a:p>
            <a:pPr marL="0" indent="0">
              <a:lnSpc>
                <a:spcPct val="150000"/>
              </a:lnSpc>
              <a:buFont typeface="Arial" panose="020B0604020202020204" pitchFamily="34" charset="0"/>
              <a:buNone/>
            </a:pPr>
            <a:r>
              <a:rPr lang="en-US" dirty="0"/>
              <a:t>This is not mandatory, though.</a:t>
            </a:r>
            <a:r>
              <a:rPr lang="en-US" baseline="0" dirty="0"/>
              <a:t> </a:t>
            </a:r>
            <a:endParaRPr lang="en-US" dirty="0"/>
          </a:p>
          <a:p>
            <a:pPr marL="0" indent="0">
              <a:lnSpc>
                <a:spcPct val="150000"/>
              </a:lnSpc>
              <a:buFont typeface="Arial" panose="020B0604020202020204" pitchFamily="34" charset="0"/>
              <a:buNone/>
            </a:pPr>
            <a:r>
              <a:rPr lang="en-US" dirty="0"/>
              <a:t>There could be sometimes, more than one argument and more than one value to return.</a:t>
            </a:r>
          </a:p>
          <a:p>
            <a:pPr marL="0" indent="0">
              <a:lnSpc>
                <a:spcPct val="150000"/>
              </a:lnSpc>
              <a:buFont typeface="Arial" panose="020B0604020202020204" pitchFamily="34" charset="0"/>
              <a:buNone/>
            </a:pPr>
            <a:r>
              <a:rPr lang="en-US" dirty="0"/>
              <a:t>These arguments and results could be of any datatype.</a:t>
            </a:r>
            <a:endParaRPr lang="en-IN" dirty="0"/>
          </a:p>
          <a:p>
            <a:endParaRPr lang="en-US" dirty="0"/>
          </a:p>
          <a:p>
            <a:endParaRPr lang="en-US" dirty="0"/>
          </a:p>
        </p:txBody>
      </p:sp>
      <p:sp>
        <p:nvSpPr>
          <p:cNvPr id="4" name="Slide Number Placeholder 3"/>
          <p:cNvSpPr>
            <a:spLocks noGrp="1"/>
          </p:cNvSpPr>
          <p:nvPr>
            <p:ph type="sldNum" sz="quarter" idx="10"/>
          </p:nvPr>
        </p:nvSpPr>
        <p:spPr/>
        <p:txBody>
          <a:bodyPr/>
          <a:lstStyle/>
          <a:p>
            <a:fld id="{FA5D1758-ED3D-4611-B861-63A1DF032208}" type="slidenum">
              <a:rPr lang="en-US" smtClean="0"/>
              <a:pPr/>
              <a:t>3</a:t>
            </a:fld>
            <a:endParaRPr lang="en-US"/>
          </a:p>
        </p:txBody>
      </p:sp>
    </p:spTree>
    <p:extLst>
      <p:ext uri="{BB962C8B-B14F-4D97-AF65-F5344CB8AC3E}">
        <p14:creationId xmlns:p14="http://schemas.microsoft.com/office/powerpoint/2010/main" val="2662121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understand the syntax of a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to define the function using def keyword.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the def keyword, we can provide the name of our function by which it will be called.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discussed, function often takes one or more than one parameter as its input.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name for these parameters should be declared within parenthesis, here.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value to these parameters will be passed by the calling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executing all the statements inside the function, the interpreter can return any value back from where it is called.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 keyword is used to pass such variables back.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no return statement is provided, by default a function returns None.</a:t>
            </a:r>
            <a:endParaRPr lang="en-IN"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4</a:t>
            </a:fld>
            <a:endParaRPr lang="en-US" altLang="en-US"/>
          </a:p>
        </p:txBody>
      </p:sp>
    </p:spTree>
    <p:extLst>
      <p:ext uri="{BB962C8B-B14F-4D97-AF65-F5344CB8AC3E}">
        <p14:creationId xmlns:p14="http://schemas.microsoft.com/office/powerpoint/2010/main" val="395553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following example, we are defining a function called </a:t>
            </a:r>
            <a:r>
              <a:rPr lang="en-US" dirty="0" err="1" smtClean="0"/>
              <a:t>reverse_dict</a:t>
            </a:r>
            <a:r>
              <a:rPr lang="en-US" dirty="0" smtClean="0"/>
              <a:t>. This function takes one argument which should be of type dictionary and returns the reverse of that dictionary. That is keys of the input dictionary should be converted to values, and value of the original dictionary should be converted to keys of the new dictionary. If we pass variable with any other data type, the function might throw error in between, because we are using  dictionary specific methods like .items() in the calculation. Inside the function we are creating a dictionary to which we will be pushing elements one by one. Once the empty dictionary is created, we are looping through each element in the dictionary using items method</a:t>
            </a:r>
            <a:endParaRPr lang="en-IN"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5</a:t>
            </a:fld>
            <a:endParaRPr lang="en-US" altLang="en-US"/>
          </a:p>
        </p:txBody>
      </p:sp>
    </p:spTree>
    <p:extLst>
      <p:ext uri="{BB962C8B-B14F-4D97-AF65-F5344CB8AC3E}">
        <p14:creationId xmlns:p14="http://schemas.microsoft.com/office/powerpoint/2010/main" val="1635730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The function will not get executed unless we call it explicitly.</a:t>
            </a:r>
          </a:p>
          <a:p>
            <a:pPr marL="0" indent="0">
              <a:buFont typeface="Arial" panose="020B0604020202020204" pitchFamily="34" charset="0"/>
              <a:buNone/>
            </a:pPr>
            <a:r>
              <a:rPr lang="en-US" dirty="0" smtClean="0"/>
              <a:t>Observe</a:t>
            </a:r>
            <a:r>
              <a:rPr lang="en-US" baseline="0" dirty="0" smtClean="0"/>
              <a:t> the code </a:t>
            </a:r>
            <a:r>
              <a:rPr lang="en-US" dirty="0" smtClean="0"/>
              <a:t>snippet</a:t>
            </a:r>
            <a:r>
              <a:rPr lang="en-US" baseline="0" dirty="0" smtClean="0"/>
              <a:t> where </a:t>
            </a:r>
            <a:r>
              <a:rPr lang="en-US" dirty="0" smtClean="0"/>
              <a:t>we have created a dictionary called </a:t>
            </a:r>
            <a:r>
              <a:rPr lang="en-US" b="1" i="1" dirty="0" smtClean="0"/>
              <a:t>org_dict. </a:t>
            </a:r>
            <a:endParaRPr lang="en-US" dirty="0" smtClean="0"/>
          </a:p>
          <a:p>
            <a:pPr marL="0" indent="0">
              <a:buFont typeface="Arial" panose="020B0604020202020204" pitchFamily="34" charset="0"/>
              <a:buNone/>
            </a:pPr>
            <a:r>
              <a:rPr lang="en-US" dirty="0" smtClean="0"/>
              <a:t>We can pass this dictionary while calling the function which we just created </a:t>
            </a:r>
            <a:r>
              <a:rPr lang="en-US" b="1" i="1" dirty="0" err="1" smtClean="0"/>
              <a:t>reverse_dict</a:t>
            </a:r>
            <a:r>
              <a:rPr lang="en-US" b="1" i="1" dirty="0" smtClean="0"/>
              <a:t>().</a:t>
            </a:r>
          </a:p>
          <a:p>
            <a:pPr marL="0" indent="0">
              <a:buFont typeface="Arial" panose="020B0604020202020204" pitchFamily="34" charset="0"/>
              <a:buNone/>
            </a:pPr>
            <a:r>
              <a:rPr lang="en-US" dirty="0" smtClean="0"/>
              <a:t>The output of the function is saved in the variable </a:t>
            </a:r>
            <a:r>
              <a:rPr lang="en-US" b="1" dirty="0" err="1" smtClean="0"/>
              <a:t>rev_dict</a:t>
            </a:r>
            <a:r>
              <a:rPr lang="en-US" b="1" dirty="0" smtClean="0"/>
              <a:t>.</a:t>
            </a:r>
          </a:p>
          <a:p>
            <a:pPr marL="0" indent="0">
              <a:buFont typeface="Arial" panose="020B0604020202020204" pitchFamily="34" charset="0"/>
              <a:buNone/>
            </a:pPr>
            <a:r>
              <a:rPr lang="en-US" dirty="0" smtClean="0"/>
              <a:t>It is a must to pass one parameter to the function.</a:t>
            </a:r>
            <a:endParaRPr lang="en-IN"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6</a:t>
            </a:fld>
            <a:endParaRPr lang="en-US" altLang="en-US"/>
          </a:p>
        </p:txBody>
      </p:sp>
    </p:spTree>
    <p:extLst>
      <p:ext uri="{BB962C8B-B14F-4D97-AF65-F5344CB8AC3E}">
        <p14:creationId xmlns:p14="http://schemas.microsoft.com/office/powerpoint/2010/main" val="49015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dirty="0" smtClean="0"/>
              <a:t>Python </a:t>
            </a:r>
            <a:r>
              <a:rPr lang="en-US" dirty="0" err="1" smtClean="0"/>
              <a:t>docstrings</a:t>
            </a:r>
            <a:r>
              <a:rPr lang="en-US" dirty="0" smtClean="0"/>
              <a:t> are used to document functions.</a:t>
            </a:r>
          </a:p>
          <a:p>
            <a:pPr marL="0" indent="0">
              <a:lnSpc>
                <a:spcPct val="150000"/>
              </a:lnSpc>
              <a:buFont typeface="Arial" panose="020B0604020202020204" pitchFamily="34" charset="0"/>
              <a:buNone/>
            </a:pPr>
            <a:r>
              <a:rPr lang="en-US" dirty="0" err="1" smtClean="0"/>
              <a:t>Docstrings</a:t>
            </a:r>
            <a:r>
              <a:rPr lang="en-US" dirty="0" smtClean="0"/>
              <a:t> should follow immediately after defining the function header. </a:t>
            </a:r>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7</a:t>
            </a:fld>
            <a:endParaRPr lang="en-US" altLang="en-US"/>
          </a:p>
        </p:txBody>
      </p:sp>
    </p:spTree>
    <p:extLst>
      <p:ext uri="{BB962C8B-B14F-4D97-AF65-F5344CB8AC3E}">
        <p14:creationId xmlns:p14="http://schemas.microsoft.com/office/powerpoint/2010/main" val="967714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We can use help function to understand the documentation of any function</a:t>
            </a:r>
          </a:p>
          <a:p>
            <a:pPr marL="0" indent="0">
              <a:buFont typeface="Arial" panose="020B0604020202020204" pitchFamily="34" charset="0"/>
              <a:buNone/>
            </a:pPr>
            <a:r>
              <a:rPr lang="en-US" dirty="0" smtClean="0"/>
              <a:t>It is advisable to provide documentation to any function that we create, so that it is obvious for others as well in terms of what operations it will do </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8</a:t>
            </a:fld>
            <a:endParaRPr lang="en-US" altLang="en-US"/>
          </a:p>
        </p:txBody>
      </p:sp>
    </p:spTree>
    <p:extLst>
      <p:ext uri="{BB962C8B-B14F-4D97-AF65-F5344CB8AC3E}">
        <p14:creationId xmlns:p14="http://schemas.microsoft.com/office/powerpoint/2010/main" val="96196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snippet</a:t>
            </a:r>
            <a:r>
              <a:rPr lang="en-US" baseline="0" dirty="0" smtClean="0"/>
              <a:t> is a s</a:t>
            </a:r>
            <a:r>
              <a:rPr lang="en-US" dirty="0" smtClean="0"/>
              <a:t>imple function definition which returns the second parameter,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snippet is the function call. 2 parameters</a:t>
            </a:r>
            <a:r>
              <a:rPr lang="en-US" baseline="0" dirty="0" smtClean="0"/>
              <a:t> are being passed.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Observe the third</a:t>
            </a:r>
            <a:r>
              <a:rPr lang="en-US" baseline="0" dirty="0" smtClean="0"/>
              <a:t> snippet. </a:t>
            </a:r>
            <a:r>
              <a:rPr lang="en-US" dirty="0" smtClean="0"/>
              <a:t>Parameter’s order doesn’t matter if values are passed by their names.</a:t>
            </a:r>
          </a:p>
          <a:p>
            <a:endParaRPr lang="en-IN" dirty="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9</a:t>
            </a:fld>
            <a:endParaRPr lang="en-US" altLang="en-US"/>
          </a:p>
        </p:txBody>
      </p:sp>
    </p:spTree>
    <p:extLst>
      <p:ext uri="{BB962C8B-B14F-4D97-AF65-F5344CB8AC3E}">
        <p14:creationId xmlns:p14="http://schemas.microsoft.com/office/powerpoint/2010/main" val="34959492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5" descr="C:\Documents and Settings\sudha\Desktop\globe.jpg"/>
          <p:cNvPicPr>
            <a:picLocks noChangeAspect="1" noChangeArrowheads="1"/>
          </p:cNvPicPr>
          <p:nvPr userDrawn="1"/>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813" y="2"/>
            <a:ext cx="1223381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01600" y="2362201"/>
            <a:ext cx="8240299" cy="1470026"/>
          </a:xfrm>
        </p:spPr>
        <p:txBody>
          <a:bodyPr anchor="t"/>
          <a:lstStyle>
            <a:lvl1pPr algn="r">
              <a:defRPr sz="4800" b="1" cap="small" baseline="0">
                <a:solidFill>
                  <a:srgbClr val="003300"/>
                </a:solidFill>
                <a:latin typeface="+mj-lt"/>
              </a:defRPr>
            </a:lvl1pPr>
          </a:lstStyle>
          <a:p>
            <a:r>
              <a:rPr lang="en-US" dirty="0"/>
              <a:t>Click to edit Master title style</a:t>
            </a:r>
          </a:p>
        </p:txBody>
      </p:sp>
      <p:pic>
        <p:nvPicPr>
          <p:cNvPr id="5" name="Picture 4">
            <a:extLst>
              <a:ext uri="{FF2B5EF4-FFF2-40B4-BE49-F238E27FC236}">
                <a16:creationId xmlns:a16="http://schemas.microsoft.com/office/drawing/2014/main" xmlns="" id="{F5AACC06-0C7B-41E7-8514-9134E187D30B}"/>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304800"/>
            <a:ext cx="859536" cy="932688"/>
          </a:xfrm>
          <a:prstGeom prst="rect">
            <a:avLst/>
          </a:prstGeom>
        </p:spPr>
      </p:pic>
    </p:spTree>
    <p:extLst>
      <p:ext uri="{BB962C8B-B14F-4D97-AF65-F5344CB8AC3E}">
        <p14:creationId xmlns:p14="http://schemas.microsoft.com/office/powerpoint/2010/main" val="387905792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atin typeface="+mj-lt"/>
              </a:defRPr>
            </a:lvl1pPr>
          </a:lstStyle>
          <a:p>
            <a:r>
              <a:rPr lang="en-US" dirty="0"/>
              <a:t>Click to edit Master title style</a:t>
            </a:r>
          </a:p>
        </p:txBody>
      </p:sp>
    </p:spTree>
    <p:extLst>
      <p:ext uri="{BB962C8B-B14F-4D97-AF65-F5344CB8AC3E}">
        <p14:creationId xmlns:p14="http://schemas.microsoft.com/office/powerpoint/2010/main" val="13184655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0" y="2590801"/>
            <a:ext cx="5791200" cy="1819278"/>
          </a:xfrm>
        </p:spPr>
        <p:txBody>
          <a:bodyPr anchor="b"/>
          <a:lstStyle>
            <a:lvl1pPr algn="l">
              <a:defRPr sz="4000" b="1" cap="small" baseline="0">
                <a:solidFill>
                  <a:srgbClr val="003300"/>
                </a:solidFill>
                <a:latin typeface="+mj-lt"/>
              </a:defRPr>
            </a:lvl1pPr>
          </a:lstStyle>
          <a:p>
            <a:r>
              <a:rPr lang="en-US" dirty="0"/>
              <a:t>Click to edit Master title style</a:t>
            </a:r>
          </a:p>
        </p:txBody>
      </p:sp>
      <p:sp>
        <p:nvSpPr>
          <p:cNvPr id="10" name="Picture Placeholder 9"/>
          <p:cNvSpPr>
            <a:spLocks noGrp="1"/>
          </p:cNvSpPr>
          <p:nvPr>
            <p:ph type="pic" sz="quarter" idx="13"/>
          </p:nvPr>
        </p:nvSpPr>
        <p:spPr>
          <a:xfrm>
            <a:off x="9042400" y="5334000"/>
            <a:ext cx="2844800" cy="990600"/>
          </a:xfrm>
        </p:spPr>
        <p:txBody>
          <a:bodyPr rtlCol="0">
            <a:normAutofit/>
          </a:bodyPr>
          <a:lstStyle>
            <a:lvl1pPr marL="0" indent="0" algn="ctr">
              <a:buNone/>
              <a:defRPr sz="1800"/>
            </a:lvl1pPr>
          </a:lstStyle>
          <a:p>
            <a:pPr lvl="0"/>
            <a:r>
              <a:rPr lang="en-US" noProof="0"/>
              <a:t>Click icon to add picture</a:t>
            </a:r>
            <a:endParaRPr lang="en-US" noProof="0" dirty="0"/>
          </a:p>
        </p:txBody>
      </p:sp>
    </p:spTree>
    <p:extLst>
      <p:ext uri="{BB962C8B-B14F-4D97-AF65-F5344CB8AC3E}">
        <p14:creationId xmlns:p14="http://schemas.microsoft.com/office/powerpoint/2010/main" val="132170597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269632"/>
            <a:ext cx="10769600" cy="1143000"/>
          </a:xfrm>
        </p:spPr>
        <p:txBody>
          <a:bodyPr/>
          <a:lstStyle>
            <a:lvl1pPr algn="l">
              <a:defRPr lang="en-US" sz="4000" b="1" dirty="0">
                <a:latin typeface="+mj-lt"/>
              </a:defRPr>
            </a:lvl1pPr>
          </a:lstStyle>
          <a:p>
            <a:r>
              <a:rPr lang="en-US" dirty="0"/>
              <a:t>Click to edit Master title style</a:t>
            </a:r>
          </a:p>
        </p:txBody>
      </p:sp>
      <p:sp>
        <p:nvSpPr>
          <p:cNvPr id="3" name="Content Placeholder 2"/>
          <p:cNvSpPr>
            <a:spLocks noGrp="1"/>
          </p:cNvSpPr>
          <p:nvPr>
            <p:ph idx="1"/>
          </p:nvPr>
        </p:nvSpPr>
        <p:spPr>
          <a:xfrm>
            <a:off x="1016000" y="1596413"/>
            <a:ext cx="10769600" cy="4297363"/>
          </a:xfrm>
        </p:spPr>
        <p:txBody>
          <a:bodyPr>
            <a:normAutofit/>
          </a:bodyPr>
          <a:lstStyle>
            <a:lvl1pPr>
              <a:defRPr sz="2400">
                <a:latin typeface="+mn-lt"/>
              </a:defRPr>
            </a:lvl1pPr>
            <a:lvl2pPr>
              <a:defRPr sz="20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575673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914400" y="1600201"/>
            <a:ext cx="5384800" cy="4525963"/>
          </a:xfrm>
        </p:spPr>
        <p:txBody>
          <a:bodyPr/>
          <a:lstStyle>
            <a:lvl1pPr algn="l" rtl="0" eaLnBrk="0" fontAlgn="base" hangingPunct="0">
              <a:spcBef>
                <a:spcPct val="20000"/>
              </a:spcBef>
              <a:spcAft>
                <a:spcPct val="0"/>
              </a:spcAft>
              <a:buFont typeface="Arial" charset="0"/>
              <a:defRPr lang="en-US" sz="2400" kern="1200" dirty="0" smtClean="0">
                <a:solidFill>
                  <a:schemeClr val="tx1"/>
                </a:solidFill>
                <a:latin typeface="+mn-lt"/>
                <a:ea typeface="+mn-ea"/>
                <a:cs typeface="+mn-cs"/>
              </a:defRPr>
            </a:lvl1pPr>
            <a:lvl2pPr algn="l" rtl="0" eaLnBrk="0" fontAlgn="base" hangingPunct="0">
              <a:spcBef>
                <a:spcPct val="20000"/>
              </a:spcBef>
              <a:spcAft>
                <a:spcPct val="0"/>
              </a:spcAft>
              <a:buFont typeface="Arial" charset="0"/>
              <a:defRPr lang="en-US" sz="2000" kern="1200" dirty="0" smtClean="0">
                <a:solidFill>
                  <a:schemeClr val="tx1"/>
                </a:solidFill>
                <a:latin typeface="+mn-lt"/>
                <a:ea typeface="+mn-ea"/>
                <a:cs typeface="+mn-cs"/>
              </a:defRPr>
            </a:lvl2pPr>
            <a:lvl3pPr algn="l" rtl="0" eaLnBrk="0" fontAlgn="base" hangingPunct="0">
              <a:spcBef>
                <a:spcPct val="20000"/>
              </a:spcBef>
              <a:spcAft>
                <a:spcPct val="0"/>
              </a:spcAft>
              <a:buFont typeface="Arial" charset="0"/>
              <a:defRPr lang="en-US" sz="1800" kern="1200" dirty="0" smtClean="0">
                <a:solidFill>
                  <a:schemeClr val="tx1"/>
                </a:solidFill>
                <a:latin typeface="+mn-lt"/>
                <a:ea typeface="+mn-ea"/>
                <a:cs typeface="+mn-cs"/>
              </a:defRPr>
            </a:lvl3pPr>
            <a:lvl4pPr algn="l" rtl="0" eaLnBrk="0" fontAlgn="base" hangingPunct="0">
              <a:spcBef>
                <a:spcPct val="20000"/>
              </a:spcBef>
              <a:spcAft>
                <a:spcPct val="0"/>
              </a:spcAft>
              <a:buFont typeface="Arial" charset="0"/>
              <a:defRPr lang="en-US" sz="1600" kern="1200" dirty="0" smtClean="0">
                <a:solidFill>
                  <a:schemeClr val="tx1"/>
                </a:solidFill>
                <a:latin typeface="+mn-lt"/>
                <a:ea typeface="+mn-ea"/>
                <a:cs typeface="+mn-cs"/>
              </a:defRPr>
            </a:lvl4pPr>
            <a:lvl5pPr algn="l" rtl="0" eaLnBrk="0" fontAlgn="base" hangingPunct="0">
              <a:spcBef>
                <a:spcPct val="20000"/>
              </a:spcBef>
              <a:spcAft>
                <a:spcPct val="0"/>
              </a:spcAft>
              <a:buFont typeface="Arial" charset="0"/>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02400" y="1600201"/>
            <a:ext cx="5384800" cy="4525963"/>
          </a:xfrm>
        </p:spPr>
        <p:txBody>
          <a:bodyPr/>
          <a:lstStyle>
            <a:lvl1pPr algn="l" rtl="0" eaLnBrk="0" fontAlgn="base" hangingPunct="0">
              <a:spcBef>
                <a:spcPct val="20000"/>
              </a:spcBef>
              <a:spcAft>
                <a:spcPct val="0"/>
              </a:spcAft>
              <a:buFont typeface="Arial" charset="0"/>
              <a:defRPr lang="en-US" sz="2400" kern="1200" dirty="0" smtClean="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lang="en-US" sz="2000" kern="1200" dirty="0" smtClean="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lang="en-US" sz="1800" kern="1200" dirty="0" smtClean="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lang="en-US" sz="1600" kern="1200" dirty="0" smtClean="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marL="742950" lvl="1" indent="-285750" algn="l" rtl="0" eaLnBrk="0" fontAlgn="base" hangingPunct="0">
              <a:spcBef>
                <a:spcPct val="20000"/>
              </a:spcBef>
              <a:spcAft>
                <a:spcPct val="0"/>
              </a:spcAft>
              <a:buFont typeface="Arial" charset="0"/>
              <a:buChar char="–"/>
            </a:pPr>
            <a:r>
              <a:rPr lang="en-US" dirty="0"/>
              <a:t>Second level</a:t>
            </a:r>
          </a:p>
          <a:p>
            <a:pPr marL="1143000" lvl="2" indent="-228600" algn="l" rtl="0" eaLnBrk="0" fontAlgn="base" hangingPunct="0">
              <a:spcBef>
                <a:spcPct val="20000"/>
              </a:spcBef>
              <a:spcAft>
                <a:spcPct val="0"/>
              </a:spcAft>
              <a:buFont typeface="Arial" charset="0"/>
              <a:buChar char="•"/>
            </a:pPr>
            <a:r>
              <a:rPr lang="en-US" dirty="0"/>
              <a:t>Third level</a:t>
            </a:r>
          </a:p>
          <a:p>
            <a:pPr marL="1600200" lvl="3" indent="-228600" algn="l" rtl="0" eaLnBrk="0" fontAlgn="base" hangingPunct="0">
              <a:spcBef>
                <a:spcPct val="20000"/>
              </a:spcBef>
              <a:spcAft>
                <a:spcPct val="0"/>
              </a:spcAft>
              <a:buFont typeface="Arial" charset="0"/>
              <a:buChar char="–"/>
            </a:pPr>
            <a:r>
              <a:rPr lang="en-US" dirty="0"/>
              <a:t>Fourth level</a:t>
            </a:r>
          </a:p>
          <a:p>
            <a:pPr marL="2057400" lvl="4" indent="-228600" algn="l" rtl="0" eaLnBrk="0" fontAlgn="base" hangingPunct="0">
              <a:spcBef>
                <a:spcPct val="20000"/>
              </a:spcBef>
              <a:spcAft>
                <a:spcPct val="0"/>
              </a:spcAft>
              <a:buFont typeface="Arial" charset="0"/>
              <a:buChar char="»"/>
            </a:pPr>
            <a:r>
              <a:rPr lang="en-US" dirty="0"/>
              <a:t>Fifth level</a:t>
            </a:r>
          </a:p>
        </p:txBody>
      </p:sp>
    </p:spTree>
    <p:extLst>
      <p:ext uri="{BB962C8B-B14F-4D97-AF65-F5344CB8AC3E}">
        <p14:creationId xmlns:p14="http://schemas.microsoft.com/office/powerpoint/2010/main" val="311571066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914400" y="1535113"/>
            <a:ext cx="5386917"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14400" y="2174878"/>
            <a:ext cx="5386917"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98172" y="1535113"/>
            <a:ext cx="5389033" cy="639762"/>
          </a:xfrm>
        </p:spPr>
        <p:txBody>
          <a:bodyPr anchor="b"/>
          <a:lstStyle>
            <a:lvl1pPr marL="0" indent="0">
              <a:buNone/>
              <a:defRPr lang="en-US" sz="2400" b="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Font typeface="Arial" charset="0"/>
              <a:buNone/>
            </a:pPr>
            <a:r>
              <a:rPr lang="en-US" dirty="0"/>
              <a:t>Click to edit Master text styles</a:t>
            </a:r>
          </a:p>
        </p:txBody>
      </p:sp>
      <p:sp>
        <p:nvSpPr>
          <p:cNvPr id="6" name="Content Placeholder 5"/>
          <p:cNvSpPr>
            <a:spLocks noGrp="1"/>
          </p:cNvSpPr>
          <p:nvPr>
            <p:ph sz="quarter" idx="4"/>
          </p:nvPr>
        </p:nvSpPr>
        <p:spPr>
          <a:xfrm>
            <a:off x="6498172" y="2174878"/>
            <a:ext cx="5389033"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7076575"/>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a:defRPr sz="2400" b="1">
                <a:latin typeface="+mj-lt"/>
              </a:defRPr>
            </a:lvl1pPr>
          </a:lstStyle>
          <a:p>
            <a:r>
              <a:rPr lang="en-US" dirty="0"/>
              <a:t>Click to edit Master title style</a:t>
            </a:r>
          </a:p>
        </p:txBody>
      </p:sp>
      <p:sp>
        <p:nvSpPr>
          <p:cNvPr id="3" name="Content Placeholder 2"/>
          <p:cNvSpPr>
            <a:spLocks noGrp="1"/>
          </p:cNvSpPr>
          <p:nvPr>
            <p:ph idx="1"/>
          </p:nvPr>
        </p:nvSpPr>
        <p:spPr>
          <a:xfrm>
            <a:off x="5071533" y="1219201"/>
            <a:ext cx="6815667" cy="4906963"/>
          </a:xfrm>
        </p:spPr>
        <p:txBody>
          <a:bodyPr/>
          <a:lstStyle>
            <a:lvl1pPr>
              <a:defRPr sz="24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14401" y="1435101"/>
            <a:ext cx="4011084" cy="4691063"/>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738466312"/>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atin typeface="+mj-lt"/>
              </a:defRPr>
            </a:lvl1pPr>
          </a:lstStyle>
          <a:p>
            <a:r>
              <a:rPr lang="en-US" dirty="0"/>
              <a:t>Click to edit Master title style</a:t>
            </a:r>
          </a:p>
        </p:txBody>
      </p:sp>
      <p:sp>
        <p:nvSpPr>
          <p:cNvPr id="3" name="Picture Placeholder 2"/>
          <p:cNvSpPr>
            <a:spLocks noGrp="1"/>
          </p:cNvSpPr>
          <p:nvPr>
            <p:ph type="pic" idx="1"/>
          </p:nvPr>
        </p:nvSpPr>
        <p:spPr>
          <a:xfrm>
            <a:off x="2389717" y="612778"/>
            <a:ext cx="7315200" cy="4114800"/>
          </a:xfrm>
        </p:spPr>
        <p:txBody>
          <a:bodyPr rtlCol="0">
            <a:normAutofit/>
          </a:bodyPr>
          <a:lstStyle>
            <a:lvl1pPr marL="0" indent="0">
              <a:buNone/>
              <a:defRPr sz="3200" b="1">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30128000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atin typeface="+mj-lt"/>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222996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6188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0"/>
          </a:schemeClr>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015502" y="304091"/>
            <a:ext cx="10770297" cy="114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1015502" y="1599417"/>
            <a:ext cx="10770297" cy="452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xmlns="" id="{D832AF1A-B1D5-476C-B624-E99897974FCE}"/>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926263" y="304091"/>
            <a:ext cx="859536" cy="932688"/>
          </a:xfrm>
          <a:prstGeom prst="rect">
            <a:avLst/>
          </a:prstGeom>
        </p:spPr>
      </p:pic>
    </p:spTree>
    <p:extLst>
      <p:ext uri="{BB962C8B-B14F-4D97-AF65-F5344CB8AC3E}">
        <p14:creationId xmlns:p14="http://schemas.microsoft.com/office/powerpoint/2010/main" val="355082603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Lst>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xStyles>
    <p:titleStyle>
      <a:lvl1pPr algn="l" rtl="0" eaLnBrk="0" fontAlgn="base" hangingPunct="0">
        <a:spcBef>
          <a:spcPct val="0"/>
        </a:spcBef>
        <a:spcAft>
          <a:spcPct val="0"/>
        </a:spcAft>
        <a:defRPr lang="en-US" sz="4400" kern="1200" dirty="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ags" Target="../tags/tag6.xml"/><Relationship Id="rId6" Type="http://schemas.openxmlformats.org/officeDocument/2006/relationships/image" Target="../media/image27.png"/><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95600" y="2750296"/>
            <a:ext cx="3448000" cy="914400"/>
          </a:xfrm>
        </p:spPr>
        <p:txBody>
          <a:bodyPr/>
          <a:lstStyle/>
          <a:p>
            <a:r>
              <a:rPr lang="en-IN" dirty="0" smtClean="0"/>
              <a:t> </a:t>
            </a:r>
            <a:r>
              <a:rPr lang="en-US" spc="50" dirty="0" smtClean="0"/>
              <a:t>FUNCTIONS</a:t>
            </a:r>
            <a:r>
              <a:rPr lang="en-IN" sz="4000" dirty="0"/>
              <a:t/>
            </a:r>
            <a:br>
              <a:rPr lang="en-IN" sz="4000" dirty="0"/>
            </a:br>
            <a:endParaRPr lang="en-US" sz="4000" spc="5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645" y="3974"/>
            <a:ext cx="10769600" cy="1143000"/>
          </a:xfrm>
        </p:spPr>
        <p:txBody>
          <a:bodyPr/>
          <a:lstStyle/>
          <a:p>
            <a:r>
              <a:rPr lang="en-IN" dirty="0" smtClean="0"/>
              <a:t>Default Arguments</a:t>
            </a:r>
            <a:endParaRPr lang="en-IN" dirty="0"/>
          </a:p>
        </p:txBody>
      </p:sp>
      <p:grpSp>
        <p:nvGrpSpPr>
          <p:cNvPr id="4" name="Group 3">
            <a:extLst>
              <a:ext uri="{FF2B5EF4-FFF2-40B4-BE49-F238E27FC236}">
                <a16:creationId xmlns="" xmlns:a16="http://schemas.microsoft.com/office/drawing/2014/main" id="{493FBE72-F917-46BC-8922-4745E5248922}"/>
              </a:ext>
            </a:extLst>
          </p:cNvPr>
          <p:cNvGrpSpPr/>
          <p:nvPr/>
        </p:nvGrpSpPr>
        <p:grpSpPr>
          <a:xfrm>
            <a:off x="397705" y="1524388"/>
            <a:ext cx="5715040" cy="1914669"/>
            <a:chOff x="533048" y="1137366"/>
            <a:chExt cx="2212177" cy="1596566"/>
          </a:xfrm>
          <a:solidFill>
            <a:schemeClr val="accent1">
              <a:lumMod val="50000"/>
            </a:schemeClr>
          </a:solidFill>
        </p:grpSpPr>
        <p:sp>
          <p:nvSpPr>
            <p:cNvPr id="5" name="Rectangle 4"/>
            <p:cNvSpPr/>
            <p:nvPr/>
          </p:nvSpPr>
          <p:spPr>
            <a:xfrm>
              <a:off x="533048" y="1137366"/>
              <a:ext cx="2212177" cy="1596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grpSp>
          <p:nvGrpSpPr>
            <p:cNvPr id="6" name="Group 5"/>
            <p:cNvGrpSpPr/>
            <p:nvPr/>
          </p:nvGrpSpPr>
          <p:grpSpPr>
            <a:xfrm>
              <a:off x="623960" y="1192796"/>
              <a:ext cx="2094827" cy="1385870"/>
              <a:chOff x="2312024" y="1799444"/>
              <a:chExt cx="2094827" cy="1385870"/>
            </a:xfrm>
            <a:grpFill/>
          </p:grpSpPr>
          <p:sp>
            <p:nvSpPr>
              <p:cNvPr id="7" name="TextBox 6"/>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1400" dirty="0">
                  <a:solidFill>
                    <a:schemeClr val="bg1"/>
                  </a:solidFill>
                  <a:latin typeface="+mn-lt"/>
                </a:endParaRPr>
              </a:p>
            </p:txBody>
          </p:sp>
          <p:sp>
            <p:nvSpPr>
              <p:cNvPr id="8" name="TextBox 7"/>
              <p:cNvSpPr txBox="1"/>
              <p:nvPr/>
            </p:nvSpPr>
            <p:spPr>
              <a:xfrm>
                <a:off x="2312024" y="1799444"/>
                <a:ext cx="2094827" cy="1385870"/>
              </a:xfrm>
              <a:prstGeom prst="rect">
                <a:avLst/>
              </a:prstGeom>
              <a:grpFill/>
            </p:spPr>
            <p:txBody>
              <a:bodyPr wrap="square" lIns="0" tIns="0" rIns="0" bIns="0" rtlCol="0">
                <a:spAutoFit/>
              </a:bodyPr>
              <a:lstStyle/>
              <a:p>
                <a:pPr>
                  <a:lnSpc>
                    <a:spcPct val="150000"/>
                  </a:lnSpc>
                </a:pPr>
                <a:r>
                  <a:rPr lang="en-US" dirty="0">
                    <a:solidFill>
                      <a:schemeClr val="bg1"/>
                    </a:solidFill>
                    <a:latin typeface="+mn-lt"/>
                  </a:rPr>
                  <a:t>Functions can take default arguments. In the </a:t>
                </a:r>
                <a:r>
                  <a:rPr lang="en-US" dirty="0" smtClean="0">
                    <a:solidFill>
                      <a:schemeClr val="bg1"/>
                    </a:solidFill>
                    <a:latin typeface="+mn-lt"/>
                  </a:rPr>
                  <a:t>given example</a:t>
                </a:r>
                <a:r>
                  <a:rPr lang="en-US" dirty="0">
                    <a:solidFill>
                      <a:schemeClr val="bg1"/>
                    </a:solidFill>
                    <a:latin typeface="+mn-lt"/>
                  </a:rPr>
                  <a:t>, the parameter y is optional.</a:t>
                </a:r>
              </a:p>
              <a:p>
                <a:pPr>
                  <a:lnSpc>
                    <a:spcPct val="150000"/>
                  </a:lnSpc>
                </a:pPr>
                <a:r>
                  <a:rPr lang="en-US" dirty="0">
                    <a:solidFill>
                      <a:schemeClr val="bg1"/>
                    </a:solidFill>
                    <a:latin typeface="+mn-lt"/>
                  </a:rPr>
                  <a:t>Default values will be used, if values are not passed for an argument</a:t>
                </a:r>
                <a:r>
                  <a:rPr lang="en-US" dirty="0" smtClean="0">
                    <a:solidFill>
                      <a:schemeClr val="bg1"/>
                    </a:solidFill>
                    <a:latin typeface="+mn-lt"/>
                  </a:rPr>
                  <a:t>..</a:t>
                </a:r>
                <a:endParaRPr lang="en-US" b="1" cap="all" spc="27" dirty="0">
                  <a:solidFill>
                    <a:schemeClr val="bg1"/>
                  </a:solidFill>
                  <a:latin typeface="+mn-lt"/>
                </a:endParaRPr>
              </a:p>
            </p:txBody>
          </p:sp>
        </p:grpSp>
      </p:grpSp>
      <p:grpSp>
        <p:nvGrpSpPr>
          <p:cNvPr id="9" name="Group 8">
            <a:extLst>
              <a:ext uri="{FF2B5EF4-FFF2-40B4-BE49-F238E27FC236}">
                <a16:creationId xmlns="" xmlns:a16="http://schemas.microsoft.com/office/drawing/2014/main" id="{D2DE7A20-9582-4E29-9F3B-AAAD654C833F}"/>
              </a:ext>
            </a:extLst>
          </p:cNvPr>
          <p:cNvGrpSpPr/>
          <p:nvPr/>
        </p:nvGrpSpPr>
        <p:grpSpPr>
          <a:xfrm>
            <a:off x="480987" y="3648205"/>
            <a:ext cx="5715040" cy="2810592"/>
            <a:chOff x="609236" y="2770545"/>
            <a:chExt cx="2590434" cy="2585693"/>
          </a:xfrm>
          <a:solidFill>
            <a:schemeClr val="accent1">
              <a:lumMod val="50000"/>
            </a:schemeClr>
          </a:solidFill>
        </p:grpSpPr>
        <p:sp>
          <p:nvSpPr>
            <p:cNvPr id="10" name="Rectangle 9"/>
            <p:cNvSpPr/>
            <p:nvPr/>
          </p:nvSpPr>
          <p:spPr>
            <a:xfrm>
              <a:off x="609236" y="2770545"/>
              <a:ext cx="2590434" cy="25856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 name="Rectangle 10"/>
            <p:cNvSpPr/>
            <p:nvPr/>
          </p:nvSpPr>
          <p:spPr>
            <a:xfrm>
              <a:off x="625002" y="2893927"/>
              <a:ext cx="2398672" cy="2338927"/>
            </a:xfrm>
            <a:prstGeom prst="rect">
              <a:avLst/>
            </a:prstGeom>
            <a:grpFill/>
          </p:spPr>
          <p:txBody>
            <a:bodyPr wrap="square">
              <a:spAutoFit/>
            </a:bodyPr>
            <a:lstStyle/>
            <a:p>
              <a:pPr>
                <a:lnSpc>
                  <a:spcPct val="150000"/>
                </a:lnSpc>
              </a:pPr>
              <a:r>
                <a:rPr lang="en-US" dirty="0">
                  <a:solidFill>
                    <a:schemeClr val="bg1"/>
                  </a:solidFill>
                  <a:latin typeface="+mn-lt"/>
                </a:rPr>
                <a:t>If values are passed, default arguments will be over written. In the following example, though the parameter has default value as 5, when explicitly passed from the calling function, it will be overwritten. The order can also be reversed as shown, since we are passing parameters using their names. </a:t>
              </a:r>
            </a:p>
          </p:txBody>
        </p:sp>
      </p:grpSp>
      <p:pic>
        <p:nvPicPr>
          <p:cNvPr id="12" name="Picture 11"/>
          <p:cNvPicPr>
            <a:picLocks noChangeAspect="1"/>
          </p:cNvPicPr>
          <p:nvPr/>
        </p:nvPicPr>
        <p:blipFill>
          <a:blip r:embed="rId3"/>
          <a:stretch>
            <a:fillRect/>
          </a:stretch>
        </p:blipFill>
        <p:spPr>
          <a:xfrm>
            <a:off x="6352168" y="1663121"/>
            <a:ext cx="5473535" cy="794439"/>
          </a:xfrm>
          <a:prstGeom prst="rect">
            <a:avLst/>
          </a:prstGeom>
          <a:ln>
            <a:solidFill>
              <a:schemeClr val="accent1"/>
            </a:solidFill>
          </a:ln>
          <a:effectLst>
            <a:glow rad="63500">
              <a:schemeClr val="accent1">
                <a:satMod val="175000"/>
                <a:alpha val="40000"/>
              </a:schemeClr>
            </a:glow>
          </a:effectLst>
        </p:spPr>
      </p:pic>
      <p:pic>
        <p:nvPicPr>
          <p:cNvPr id="13" name="Picture 12"/>
          <p:cNvPicPr>
            <a:picLocks noChangeAspect="1"/>
          </p:cNvPicPr>
          <p:nvPr/>
        </p:nvPicPr>
        <p:blipFill>
          <a:blip r:embed="rId4"/>
          <a:stretch>
            <a:fillRect/>
          </a:stretch>
        </p:blipFill>
        <p:spPr>
          <a:xfrm>
            <a:off x="6352168" y="2655628"/>
            <a:ext cx="5544928" cy="765953"/>
          </a:xfrm>
          <a:prstGeom prst="rect">
            <a:avLst/>
          </a:prstGeom>
          <a:ln>
            <a:solidFill>
              <a:schemeClr val="accent1"/>
            </a:solidFill>
          </a:ln>
          <a:effectLst>
            <a:glow rad="63500">
              <a:schemeClr val="accent1">
                <a:satMod val="175000"/>
                <a:alpha val="40000"/>
              </a:schemeClr>
            </a:glow>
          </a:effectLst>
        </p:spPr>
      </p:pic>
      <p:pic>
        <p:nvPicPr>
          <p:cNvPr id="14" name="Picture 13"/>
          <p:cNvPicPr>
            <a:picLocks noChangeAspect="1"/>
          </p:cNvPicPr>
          <p:nvPr/>
        </p:nvPicPr>
        <p:blipFill>
          <a:blip r:embed="rId5"/>
          <a:stretch>
            <a:fillRect/>
          </a:stretch>
        </p:blipFill>
        <p:spPr>
          <a:xfrm>
            <a:off x="6352168" y="4500570"/>
            <a:ext cx="5473535" cy="944654"/>
          </a:xfrm>
          <a:prstGeom prst="rect">
            <a:avLst/>
          </a:prstGeom>
          <a:ln>
            <a:solidFill>
              <a:schemeClr val="accent1"/>
            </a:solidFill>
          </a:ln>
          <a:effectLst>
            <a:glow rad="63500">
              <a:schemeClr val="accent1">
                <a:satMod val="175000"/>
                <a:alpha val="40000"/>
              </a:schemeClr>
            </a:glow>
          </a:effectLst>
        </p:spPr>
      </p:pic>
    </p:spTree>
    <p:extLst>
      <p:ext uri="{BB962C8B-B14F-4D97-AF65-F5344CB8AC3E}">
        <p14:creationId xmlns:p14="http://schemas.microsoft.com/office/powerpoint/2010/main" val="102941405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19864" y="1742605"/>
            <a:ext cx="5328592" cy="384955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60576" y="116632"/>
            <a:ext cx="10769600" cy="1143000"/>
          </a:xfrm>
        </p:spPr>
        <p:txBody>
          <a:bodyPr/>
          <a:lstStyle/>
          <a:p>
            <a:r>
              <a:rPr lang="en-IN" dirty="0"/>
              <a:t>Default </a:t>
            </a:r>
            <a:r>
              <a:rPr lang="en-IN" dirty="0" smtClean="0"/>
              <a:t>Arguments - Example</a:t>
            </a:r>
            <a:endParaRPr lang="en-IN" dirty="0"/>
          </a:p>
        </p:txBody>
      </p:sp>
      <p:cxnSp>
        <p:nvCxnSpPr>
          <p:cNvPr id="4" name="Straight Connector 3"/>
          <p:cNvCxnSpPr/>
          <p:nvPr/>
        </p:nvCxnSpPr>
        <p:spPr>
          <a:xfrm>
            <a:off x="6168008" y="1671249"/>
            <a:ext cx="0" cy="3657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643782" y="2013481"/>
            <a:ext cx="4729858" cy="553998"/>
          </a:xfrm>
          <a:prstGeom prst="rect">
            <a:avLst/>
          </a:prstGeom>
          <a:solidFill>
            <a:schemeClr val="accent1">
              <a:lumMod val="50000"/>
            </a:schemeClr>
          </a:solidFill>
          <a:ln>
            <a:noFill/>
          </a:ln>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A function can take many input parameters and most of it can be optional</a:t>
            </a:r>
          </a:p>
        </p:txBody>
      </p:sp>
      <p:sp>
        <p:nvSpPr>
          <p:cNvPr id="6" name="TextBox 5"/>
          <p:cNvSpPr txBox="1"/>
          <p:nvPr/>
        </p:nvSpPr>
        <p:spPr>
          <a:xfrm>
            <a:off x="6609348" y="2687966"/>
            <a:ext cx="4748250" cy="830997"/>
          </a:xfrm>
          <a:prstGeom prst="rect">
            <a:avLst/>
          </a:prstGeom>
          <a:solidFill>
            <a:schemeClr val="accent1">
              <a:lumMod val="50000"/>
            </a:schemeClr>
          </a:solidFill>
        </p:spPr>
        <p:txBody>
          <a:bodyPr wrap="square" lIns="0" tIns="0" rIns="0" bIns="0" rtlCol="0">
            <a:spAutoFit/>
          </a:bodyPr>
          <a:lstStyle/>
          <a:p>
            <a:pPr marL="285750" indent="-285750">
              <a:buFont typeface="Wingdings" panose="05000000000000000000" pitchFamily="2" charset="2"/>
              <a:buChar char="§"/>
            </a:pPr>
            <a:r>
              <a:rPr lang="en-US" dirty="0" smtClean="0">
                <a:solidFill>
                  <a:schemeClr val="bg1"/>
                </a:solidFill>
                <a:latin typeface="+mn-lt"/>
              </a:rPr>
              <a:t>Given built-in </a:t>
            </a:r>
            <a:r>
              <a:rPr lang="en-US" dirty="0">
                <a:solidFill>
                  <a:schemeClr val="bg1"/>
                </a:solidFill>
                <a:latin typeface="+mn-lt"/>
              </a:rPr>
              <a:t>function is such an example, which is used to read a csv file using pandas library</a:t>
            </a:r>
          </a:p>
        </p:txBody>
      </p:sp>
      <p:sp>
        <p:nvSpPr>
          <p:cNvPr id="7" name="TextBox 6"/>
          <p:cNvSpPr txBox="1"/>
          <p:nvPr/>
        </p:nvSpPr>
        <p:spPr>
          <a:xfrm>
            <a:off x="6580213" y="4456815"/>
            <a:ext cx="4748250" cy="872034"/>
          </a:xfrm>
          <a:prstGeom prst="rect">
            <a:avLst/>
          </a:prstGeom>
          <a:solidFill>
            <a:schemeClr val="accent1">
              <a:lumMod val="50000"/>
            </a:schemeClr>
          </a:solidFill>
        </p:spPr>
        <p:txBody>
          <a:bodyPr wrap="square" lIns="0" tIns="0" rIns="0" bIns="0" rtlCol="0">
            <a:spAutoFit/>
          </a:bodyPr>
          <a:lstStyle/>
          <a:p>
            <a:pPr marL="285750" indent="-285750" algn="just">
              <a:lnSpc>
                <a:spcPts val="1733"/>
              </a:lnSpc>
              <a:spcAft>
                <a:spcPts val="800"/>
              </a:spcAft>
              <a:buFont typeface="Wingdings" panose="05000000000000000000" pitchFamily="2" charset="2"/>
              <a:buChar char="§"/>
            </a:pPr>
            <a:r>
              <a:rPr lang="en-US" dirty="0">
                <a:solidFill>
                  <a:schemeClr val="bg1"/>
                </a:solidFill>
                <a:latin typeface="+mn-lt"/>
              </a:rPr>
              <a:t>The other bunch of parameters are optional. Most of functions from packages will be similar, because they try to address many requirements using a single function</a:t>
            </a:r>
            <a:endParaRPr lang="en-IN" dirty="0">
              <a:solidFill>
                <a:schemeClr val="bg1"/>
              </a:solidFill>
              <a:latin typeface="+mn-lt"/>
            </a:endParaRPr>
          </a:p>
        </p:txBody>
      </p:sp>
      <p:sp>
        <p:nvSpPr>
          <p:cNvPr id="8" name="TextBox 7"/>
          <p:cNvSpPr txBox="1"/>
          <p:nvPr/>
        </p:nvSpPr>
        <p:spPr>
          <a:xfrm>
            <a:off x="6598605" y="3789173"/>
            <a:ext cx="4729858" cy="442429"/>
          </a:xfrm>
          <a:prstGeom prst="rect">
            <a:avLst/>
          </a:prstGeom>
          <a:solidFill>
            <a:schemeClr val="accent1">
              <a:lumMod val="50000"/>
            </a:schemeClr>
          </a:solidFill>
        </p:spPr>
        <p:txBody>
          <a:bodyPr wrap="square" lIns="0" tIns="0" rIns="0" bIns="0" rtlCol="0">
            <a:spAutoFit/>
          </a:bodyPr>
          <a:lstStyle/>
          <a:p>
            <a:pPr marL="285750" indent="-285750">
              <a:lnSpc>
                <a:spcPts val="1733"/>
              </a:lnSpc>
              <a:spcAft>
                <a:spcPts val="800"/>
              </a:spcAft>
              <a:buFont typeface="Wingdings" panose="05000000000000000000" pitchFamily="2" charset="2"/>
              <a:buChar char="§"/>
            </a:pPr>
            <a:r>
              <a:rPr lang="en-US" dirty="0">
                <a:solidFill>
                  <a:schemeClr val="bg1"/>
                </a:solidFill>
                <a:latin typeface="+mn-lt"/>
              </a:rPr>
              <a:t>The function takes only one mandatory parameter, which is file path or buffer</a:t>
            </a:r>
          </a:p>
        </p:txBody>
      </p:sp>
      <p:pic>
        <p:nvPicPr>
          <p:cNvPr id="9" name="Picture 8">
            <a:extLst>
              <a:ext uri="{FF2B5EF4-FFF2-40B4-BE49-F238E27FC236}">
                <a16:creationId xmlns="" xmlns:a16="http://schemas.microsoft.com/office/drawing/2014/main" id="{C98D601D-4FBB-4FBA-88A7-B1D1989E9E92}"/>
              </a:ext>
            </a:extLst>
          </p:cNvPr>
          <p:cNvPicPr>
            <a:picLocks noChangeAspect="1"/>
          </p:cNvPicPr>
          <p:nvPr/>
        </p:nvPicPr>
        <p:blipFill>
          <a:blip r:embed="rId3"/>
          <a:stretch>
            <a:fillRect/>
          </a:stretch>
        </p:blipFill>
        <p:spPr>
          <a:xfrm>
            <a:off x="460576" y="2194801"/>
            <a:ext cx="5479448" cy="2610497"/>
          </a:xfrm>
          <a:prstGeom prst="rect">
            <a:avLst/>
          </a:prstGeom>
          <a:ln>
            <a:solidFill>
              <a:schemeClr val="accent1"/>
            </a:solidFill>
          </a:ln>
          <a:effectLst>
            <a:glow rad="63500">
              <a:schemeClr val="accent1">
                <a:satMod val="175000"/>
                <a:alpha val="40000"/>
              </a:schemeClr>
            </a:glow>
          </a:effectLst>
        </p:spPr>
      </p:pic>
    </p:spTree>
    <p:extLst>
      <p:ext uri="{BB962C8B-B14F-4D97-AF65-F5344CB8AC3E}">
        <p14:creationId xmlns:p14="http://schemas.microsoft.com/office/powerpoint/2010/main" val="379771249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1384" y="1412776"/>
            <a:ext cx="10513168" cy="46077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551384" y="0"/>
            <a:ext cx="10769600" cy="1143000"/>
          </a:xfrm>
        </p:spPr>
        <p:txBody>
          <a:bodyPr/>
          <a:lstStyle/>
          <a:p>
            <a:r>
              <a:rPr lang="en-IN" dirty="0" smtClean="0"/>
              <a:t>Scope Of Variables</a:t>
            </a:r>
            <a:endParaRPr lang="en-IN" dirty="0"/>
          </a:p>
        </p:txBody>
      </p:sp>
      <p:sp>
        <p:nvSpPr>
          <p:cNvPr id="17" name="TextBox 16"/>
          <p:cNvSpPr txBox="1"/>
          <p:nvPr/>
        </p:nvSpPr>
        <p:spPr>
          <a:xfrm>
            <a:off x="911424" y="1941163"/>
            <a:ext cx="9433048" cy="3518912"/>
          </a:xfrm>
          <a:prstGeom prst="rect">
            <a:avLst/>
          </a:prstGeom>
          <a:solidFill>
            <a:schemeClr val="accent1">
              <a:lumMod val="50000"/>
            </a:schemeClr>
          </a:solidFill>
        </p:spPr>
        <p:txBody>
          <a:bodyPr wrap="square" lIns="0" tIns="0" rIns="0" bIns="0" rtlCol="0">
            <a:spAutoFit/>
          </a:bodyPr>
          <a:lstStyle/>
          <a:p>
            <a:pPr marL="432000" indent="-360000" algn="just">
              <a:spcAft>
                <a:spcPts val="1600"/>
              </a:spcAft>
              <a:buFont typeface="Wingdings" panose="05000000000000000000" pitchFamily="2" charset="2"/>
              <a:buChar char="§"/>
            </a:pPr>
            <a:r>
              <a:rPr lang="en-US" dirty="0" smtClean="0">
                <a:solidFill>
                  <a:schemeClr val="bg1"/>
                </a:solidFill>
                <a:latin typeface="+mn-lt"/>
              </a:rPr>
              <a:t>Not all variables are accessible from all parts of our program, and not all variables exist for the same amount of time</a:t>
            </a:r>
          </a:p>
          <a:p>
            <a:pPr marL="432000" indent="-360000" algn="just">
              <a:spcAft>
                <a:spcPts val="1600"/>
              </a:spcAft>
              <a:buFont typeface="Wingdings" panose="05000000000000000000" pitchFamily="2" charset="2"/>
              <a:buChar char="§"/>
            </a:pPr>
            <a:r>
              <a:rPr lang="en-US" dirty="0" smtClean="0">
                <a:solidFill>
                  <a:schemeClr val="bg1"/>
                </a:solidFill>
                <a:latin typeface="+mn-lt"/>
              </a:rPr>
              <a:t>W</a:t>
            </a:r>
            <a:r>
              <a:rPr lang="en-IN" dirty="0" smtClean="0">
                <a:solidFill>
                  <a:schemeClr val="bg1"/>
                </a:solidFill>
                <a:latin typeface="+mn-lt"/>
              </a:rPr>
              <a:t>here a variable is accessible and how long it exists depend on how it is defined</a:t>
            </a:r>
          </a:p>
          <a:p>
            <a:pPr marL="432000" indent="-360000" algn="just">
              <a:spcAft>
                <a:spcPts val="1600"/>
              </a:spcAft>
              <a:buFont typeface="Wingdings" panose="05000000000000000000" pitchFamily="2" charset="2"/>
              <a:buChar char="§"/>
            </a:pPr>
            <a:r>
              <a:rPr lang="en-US" dirty="0" smtClean="0">
                <a:solidFill>
                  <a:schemeClr val="bg1"/>
                </a:solidFill>
                <a:latin typeface="+mn-lt"/>
              </a:rPr>
              <a:t>The </a:t>
            </a:r>
            <a:r>
              <a:rPr lang="en-US" dirty="0">
                <a:solidFill>
                  <a:schemeClr val="bg1"/>
                </a:solidFill>
                <a:latin typeface="+mn-lt"/>
              </a:rPr>
              <a:t>part of a program where a variable is accessible its scope and the duration for which the variable exists its </a:t>
            </a:r>
            <a:r>
              <a:rPr lang="en-US" dirty="0" smtClean="0">
                <a:solidFill>
                  <a:schemeClr val="bg1"/>
                </a:solidFill>
                <a:latin typeface="+mn-lt"/>
              </a:rPr>
              <a:t>lifetime</a:t>
            </a:r>
          </a:p>
          <a:p>
            <a:pPr marL="432000" indent="-360000" algn="just">
              <a:spcAft>
                <a:spcPts val="1600"/>
              </a:spcAft>
              <a:buFont typeface="Wingdings" panose="05000000000000000000" pitchFamily="2" charset="2"/>
              <a:buChar char="§"/>
            </a:pPr>
            <a:r>
              <a:rPr lang="en-US" dirty="0">
                <a:solidFill>
                  <a:schemeClr val="bg1"/>
                </a:solidFill>
                <a:latin typeface="+mn-lt"/>
              </a:rPr>
              <a:t>Two types of variables namely local vs. global variables</a:t>
            </a:r>
            <a:r>
              <a:rPr lang="en-US" dirty="0" smtClean="0">
                <a:solidFill>
                  <a:schemeClr val="bg1"/>
                </a:solidFill>
                <a:latin typeface="+mn-lt"/>
              </a:rPr>
              <a:t>.</a:t>
            </a:r>
          </a:p>
          <a:p>
            <a:pPr marL="432000" indent="-360000" algn="just">
              <a:spcAft>
                <a:spcPts val="1600"/>
              </a:spcAft>
              <a:buFont typeface="Wingdings" panose="05000000000000000000" pitchFamily="2" charset="2"/>
              <a:buChar char="§"/>
            </a:pPr>
            <a:r>
              <a:rPr lang="en-US" dirty="0">
                <a:solidFill>
                  <a:schemeClr val="bg1"/>
                </a:solidFill>
                <a:latin typeface="+mn-lt"/>
              </a:rPr>
              <a:t>Local variables are specific to set of statements. For example any variable inside the function is a local variable. The variable cannot be accessed outside the </a:t>
            </a:r>
            <a:r>
              <a:rPr lang="en-US" dirty="0" smtClean="0">
                <a:solidFill>
                  <a:schemeClr val="bg1"/>
                </a:solidFill>
                <a:latin typeface="+mn-lt"/>
              </a:rPr>
              <a:t>function</a:t>
            </a:r>
          </a:p>
          <a:p>
            <a:pPr marL="432000" indent="-360000" algn="just">
              <a:spcAft>
                <a:spcPts val="1600"/>
              </a:spcAft>
              <a:buFont typeface="Wingdings" panose="05000000000000000000" pitchFamily="2" charset="2"/>
              <a:buChar char="§"/>
            </a:pPr>
            <a:r>
              <a:rPr lang="en-US" dirty="0">
                <a:solidFill>
                  <a:schemeClr val="bg1"/>
                </a:solidFill>
                <a:latin typeface="+mn-lt"/>
              </a:rPr>
              <a:t>Global variable can be accessed across </a:t>
            </a:r>
            <a:r>
              <a:rPr lang="en-US" dirty="0" smtClean="0">
                <a:solidFill>
                  <a:schemeClr val="bg1"/>
                </a:solidFill>
                <a:latin typeface="+mn-lt"/>
              </a:rPr>
              <a:t>functions</a:t>
            </a:r>
            <a:endParaRPr lang="en-US" sz="1600" dirty="0">
              <a:latin typeface="+mn-lt"/>
            </a:endParaRPr>
          </a:p>
        </p:txBody>
      </p:sp>
    </p:spTree>
    <p:extLst>
      <p:ext uri="{BB962C8B-B14F-4D97-AF65-F5344CB8AC3E}">
        <p14:creationId xmlns:p14="http://schemas.microsoft.com/office/powerpoint/2010/main" val="4213048435"/>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93268" y="1740421"/>
            <a:ext cx="5546675" cy="3776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79376" y="20016"/>
            <a:ext cx="10769600" cy="1143000"/>
          </a:xfrm>
        </p:spPr>
        <p:txBody>
          <a:bodyPr/>
          <a:lstStyle/>
          <a:p>
            <a:r>
              <a:rPr lang="en-IN" dirty="0" smtClean="0"/>
              <a:t>Example</a:t>
            </a:r>
            <a:endParaRPr lang="en-IN" dirty="0"/>
          </a:p>
        </p:txBody>
      </p:sp>
      <p:pic>
        <p:nvPicPr>
          <p:cNvPr id="4" name="Picture 3">
            <a:extLst>
              <a:ext uri="{FF2B5EF4-FFF2-40B4-BE49-F238E27FC236}">
                <a16:creationId xmlns="" xmlns:a16="http://schemas.microsoft.com/office/drawing/2014/main" id="{815F3F02-96A6-476C-9543-DF30C5F49CCE}"/>
              </a:ext>
            </a:extLst>
          </p:cNvPr>
          <p:cNvPicPr>
            <a:picLocks noChangeAspect="1"/>
          </p:cNvPicPr>
          <p:nvPr/>
        </p:nvPicPr>
        <p:blipFill>
          <a:blip r:embed="rId3"/>
          <a:stretch>
            <a:fillRect/>
          </a:stretch>
        </p:blipFill>
        <p:spPr>
          <a:xfrm>
            <a:off x="623392" y="1740421"/>
            <a:ext cx="5526400" cy="3448317"/>
          </a:xfrm>
          <a:prstGeom prst="rect">
            <a:avLst/>
          </a:prstGeom>
          <a:ln>
            <a:solidFill>
              <a:schemeClr val="accent1"/>
            </a:solidFill>
          </a:ln>
          <a:effectLst>
            <a:glow rad="63500">
              <a:schemeClr val="accent1">
                <a:satMod val="175000"/>
                <a:alpha val="40000"/>
              </a:schemeClr>
            </a:glow>
          </a:effectLst>
        </p:spPr>
      </p:pic>
      <p:sp>
        <p:nvSpPr>
          <p:cNvPr id="11" name="TextBox 10"/>
          <p:cNvSpPr txBox="1"/>
          <p:nvPr/>
        </p:nvSpPr>
        <p:spPr>
          <a:xfrm>
            <a:off x="6618542" y="3595555"/>
            <a:ext cx="4904713" cy="830356"/>
          </a:xfrm>
          <a:prstGeom prst="rect">
            <a:avLst/>
          </a:prstGeom>
          <a:noFill/>
        </p:spPr>
        <p:txBody>
          <a:bodyPr wrap="square" lIns="0" tIns="0" rIns="0" bIns="0" rtlCol="0">
            <a:spAutoFit/>
          </a:bodyPr>
          <a:lstStyle/>
          <a:p>
            <a:pPr marL="285750" indent="-285750">
              <a:lnSpc>
                <a:spcPts val="1600"/>
              </a:lnSpc>
              <a:spcAft>
                <a:spcPts val="800"/>
              </a:spcAft>
              <a:buFont typeface="Wingdings" panose="05000000000000000000" pitchFamily="2" charset="2"/>
              <a:buChar char="§"/>
            </a:pPr>
            <a:r>
              <a:rPr lang="en-US" dirty="0">
                <a:solidFill>
                  <a:schemeClr val="bg1"/>
                </a:solidFill>
                <a:latin typeface="+mn-lt"/>
              </a:rPr>
              <a:t>The variable </a:t>
            </a:r>
            <a:r>
              <a:rPr lang="en-US" b="1" dirty="0">
                <a:solidFill>
                  <a:schemeClr val="bg1"/>
                </a:solidFill>
                <a:latin typeface="+mn-lt"/>
              </a:rPr>
              <a:t>x_squared</a:t>
            </a:r>
            <a:r>
              <a:rPr lang="en-US" dirty="0">
                <a:solidFill>
                  <a:schemeClr val="bg1"/>
                </a:solidFill>
                <a:latin typeface="+mn-lt"/>
              </a:rPr>
              <a:t> is local to the function. i.e. it is available only inside that function. If tried accessing outside the function, </a:t>
            </a:r>
            <a:r>
              <a:rPr lang="en-US" dirty="0" smtClean="0">
                <a:solidFill>
                  <a:schemeClr val="bg1"/>
                </a:solidFill>
                <a:latin typeface="+mn-lt"/>
              </a:rPr>
              <a:t>Python </a:t>
            </a:r>
            <a:r>
              <a:rPr lang="en-US" dirty="0">
                <a:solidFill>
                  <a:schemeClr val="bg1"/>
                </a:solidFill>
                <a:latin typeface="+mn-lt"/>
              </a:rPr>
              <a:t>will throw NameError, as shown </a:t>
            </a:r>
            <a:r>
              <a:rPr lang="en-US" dirty="0" smtClean="0">
                <a:solidFill>
                  <a:schemeClr val="bg1"/>
                </a:solidFill>
                <a:latin typeface="+mn-lt"/>
              </a:rPr>
              <a:t>here</a:t>
            </a:r>
            <a:endParaRPr lang="en-US" dirty="0">
              <a:solidFill>
                <a:schemeClr val="bg1"/>
              </a:solidFill>
              <a:latin typeface="+mn-lt"/>
            </a:endParaRPr>
          </a:p>
        </p:txBody>
      </p:sp>
      <p:sp>
        <p:nvSpPr>
          <p:cNvPr id="14" name="TextBox 13"/>
          <p:cNvSpPr txBox="1"/>
          <p:nvPr/>
        </p:nvSpPr>
        <p:spPr>
          <a:xfrm>
            <a:off x="6653385" y="4634741"/>
            <a:ext cx="4870685" cy="553998"/>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The lifetime of the variable </a:t>
            </a:r>
            <a:r>
              <a:rPr lang="en-US" b="1" dirty="0">
                <a:solidFill>
                  <a:schemeClr val="bg1"/>
                </a:solidFill>
                <a:latin typeface="+mn-lt"/>
              </a:rPr>
              <a:t>x_squared</a:t>
            </a:r>
            <a:r>
              <a:rPr lang="en-US" dirty="0">
                <a:solidFill>
                  <a:schemeClr val="bg1"/>
                </a:solidFill>
                <a:latin typeface="+mn-lt"/>
              </a:rPr>
              <a:t> is killed the moment the function gets </a:t>
            </a:r>
            <a:r>
              <a:rPr lang="en-US" dirty="0" smtClean="0">
                <a:solidFill>
                  <a:schemeClr val="bg1"/>
                </a:solidFill>
                <a:latin typeface="+mn-lt"/>
              </a:rPr>
              <a:t>executed</a:t>
            </a:r>
            <a:endParaRPr lang="en-US" dirty="0">
              <a:latin typeface="+mn-lt"/>
            </a:endParaRPr>
          </a:p>
        </p:txBody>
      </p:sp>
      <p:sp>
        <p:nvSpPr>
          <p:cNvPr id="5" name="TextBox 4"/>
          <p:cNvSpPr txBox="1"/>
          <p:nvPr/>
        </p:nvSpPr>
        <p:spPr>
          <a:xfrm>
            <a:off x="6622027" y="2027114"/>
            <a:ext cx="4902044" cy="436017"/>
          </a:xfrm>
          <a:prstGeom prst="rect">
            <a:avLst/>
          </a:prstGeom>
          <a:solidFill>
            <a:schemeClr val="accent1">
              <a:lumMod val="50000"/>
            </a:schemeClr>
          </a:solidFill>
        </p:spPr>
        <p:txBody>
          <a:bodyPr wrap="square" lIns="0" tIns="0" rIns="0" bIns="0" rtlCol="0">
            <a:spAutoFit/>
          </a:bodyPr>
          <a:lstStyle/>
          <a:p>
            <a:pPr algn="just">
              <a:lnSpc>
                <a:spcPts val="1733"/>
              </a:lnSpc>
              <a:spcAft>
                <a:spcPts val="800"/>
              </a:spcAft>
            </a:pPr>
            <a:r>
              <a:rPr lang="en-US" b="1" dirty="0">
                <a:solidFill>
                  <a:schemeClr val="bg1"/>
                </a:solidFill>
                <a:latin typeface="+mn-lt"/>
              </a:rPr>
              <a:t>In the following example we have created a function to square the value</a:t>
            </a:r>
          </a:p>
        </p:txBody>
      </p:sp>
      <p:sp>
        <p:nvSpPr>
          <p:cNvPr id="7" name="TextBox 6"/>
          <p:cNvSpPr txBox="1"/>
          <p:nvPr/>
        </p:nvSpPr>
        <p:spPr>
          <a:xfrm>
            <a:off x="6653386" y="2705277"/>
            <a:ext cx="4869870" cy="625171"/>
          </a:xfrm>
          <a:prstGeom prst="rect">
            <a:avLst/>
          </a:prstGeom>
          <a:noFill/>
        </p:spPr>
        <p:txBody>
          <a:bodyPr wrap="square" lIns="0" tIns="0" rIns="0" bIns="0" rtlCol="0">
            <a:spAutoFit/>
          </a:bodyPr>
          <a:lstStyle/>
          <a:p>
            <a:pPr marL="285750" indent="-285750">
              <a:lnSpc>
                <a:spcPts val="1600"/>
              </a:lnSpc>
              <a:spcAft>
                <a:spcPts val="800"/>
              </a:spcAft>
              <a:buFont typeface="Wingdings" panose="05000000000000000000" pitchFamily="2" charset="2"/>
              <a:buChar char="§"/>
            </a:pPr>
            <a:r>
              <a:rPr lang="en-US" dirty="0">
                <a:solidFill>
                  <a:schemeClr val="bg1"/>
                </a:solidFill>
                <a:latin typeface="+mn-lt"/>
              </a:rPr>
              <a:t>The calculated value is stored in the variable called </a:t>
            </a:r>
            <a:r>
              <a:rPr lang="en-US" b="1" dirty="0">
                <a:solidFill>
                  <a:schemeClr val="bg1"/>
                </a:solidFill>
                <a:latin typeface="+mn-lt"/>
              </a:rPr>
              <a:t>x_squar</a:t>
            </a:r>
            <a:r>
              <a:rPr lang="en-US" dirty="0">
                <a:solidFill>
                  <a:schemeClr val="bg1"/>
                </a:solidFill>
                <a:latin typeface="+mn-lt"/>
              </a:rPr>
              <a:t>ed, and the value is returned at the end of the function</a:t>
            </a:r>
          </a:p>
        </p:txBody>
      </p:sp>
    </p:spTree>
    <p:extLst>
      <p:ext uri="{BB962C8B-B14F-4D97-AF65-F5344CB8AC3E}">
        <p14:creationId xmlns:p14="http://schemas.microsoft.com/office/powerpoint/2010/main" val="4178529837"/>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1773" y="2132856"/>
            <a:ext cx="4944455" cy="37879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95176" y="0"/>
            <a:ext cx="10769600" cy="1143000"/>
          </a:xfrm>
        </p:spPr>
        <p:txBody>
          <a:bodyPr/>
          <a:lstStyle/>
          <a:p>
            <a:r>
              <a:rPr lang="en-IN" dirty="0" smtClean="0"/>
              <a:t>Global Variables</a:t>
            </a:r>
            <a:endParaRPr lang="en-IN" dirty="0"/>
          </a:p>
        </p:txBody>
      </p:sp>
      <p:sp>
        <p:nvSpPr>
          <p:cNvPr id="4" name="TextBox 3"/>
          <p:cNvSpPr txBox="1"/>
          <p:nvPr/>
        </p:nvSpPr>
        <p:spPr>
          <a:xfrm>
            <a:off x="5875766" y="2134965"/>
            <a:ext cx="4540714" cy="615553"/>
          </a:xfrm>
          <a:prstGeom prst="rect">
            <a:avLst/>
          </a:prstGeom>
          <a:noFill/>
        </p:spPr>
        <p:txBody>
          <a:bodyPr wrap="square" lIns="0" tIns="0" rIns="0" bIns="0" rtlCol="0">
            <a:spAutoFit/>
          </a:bodyPr>
          <a:lstStyle/>
          <a:p>
            <a:r>
              <a:rPr lang="en-US" sz="2000" b="1" dirty="0" smtClean="0">
                <a:latin typeface="+mn-lt"/>
              </a:rPr>
              <a:t>Observe the </a:t>
            </a:r>
            <a:r>
              <a:rPr lang="en-US" sz="2000" b="1" dirty="0" smtClean="0">
                <a:latin typeface="+mn-lt"/>
              </a:rPr>
              <a:t>variable ‘x’ is created before (outside) </a:t>
            </a:r>
            <a:r>
              <a:rPr lang="en-US" sz="2000" b="1" dirty="0">
                <a:latin typeface="+mn-lt"/>
              </a:rPr>
              <a:t>the function.</a:t>
            </a:r>
          </a:p>
        </p:txBody>
      </p:sp>
      <p:sp>
        <p:nvSpPr>
          <p:cNvPr id="6" name="TextBox 5"/>
          <p:cNvSpPr txBox="1"/>
          <p:nvPr/>
        </p:nvSpPr>
        <p:spPr>
          <a:xfrm>
            <a:off x="945726" y="2362200"/>
            <a:ext cx="4440453" cy="830997"/>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It will be considered as global variable within the file. Any statements after the first line, will have access to the variable </a:t>
            </a:r>
            <a:r>
              <a:rPr lang="en-US" dirty="0" smtClean="0">
                <a:solidFill>
                  <a:schemeClr val="bg1"/>
                </a:solidFill>
                <a:latin typeface="+mn-lt"/>
              </a:rPr>
              <a:t>‘</a:t>
            </a:r>
            <a:r>
              <a:rPr lang="en-US" b="1" dirty="0" smtClean="0">
                <a:solidFill>
                  <a:schemeClr val="bg1"/>
                </a:solidFill>
                <a:latin typeface="+mn-lt"/>
              </a:rPr>
              <a:t>x’</a:t>
            </a:r>
            <a:endParaRPr lang="en-US" b="1" dirty="0">
              <a:solidFill>
                <a:schemeClr val="bg1"/>
              </a:solidFill>
              <a:latin typeface="+mn-lt"/>
            </a:endParaRPr>
          </a:p>
        </p:txBody>
      </p:sp>
      <p:sp>
        <p:nvSpPr>
          <p:cNvPr id="10" name="TextBox 9"/>
          <p:cNvSpPr txBox="1"/>
          <p:nvPr/>
        </p:nvSpPr>
        <p:spPr>
          <a:xfrm>
            <a:off x="945727" y="3506070"/>
            <a:ext cx="4440452" cy="1384995"/>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smtClean="0">
                <a:solidFill>
                  <a:schemeClr val="bg1"/>
                </a:solidFill>
                <a:latin typeface="+mn-lt"/>
              </a:rPr>
              <a:t>Though the variable ‘</a:t>
            </a:r>
            <a:r>
              <a:rPr lang="en-US" b="1" dirty="0" smtClean="0">
                <a:solidFill>
                  <a:schemeClr val="bg1"/>
                </a:solidFill>
                <a:latin typeface="+mn-lt"/>
              </a:rPr>
              <a:t>x</a:t>
            </a:r>
            <a:r>
              <a:rPr lang="en-US" dirty="0" smtClean="0">
                <a:solidFill>
                  <a:schemeClr val="bg1"/>
                </a:solidFill>
                <a:latin typeface="+mn-lt"/>
              </a:rPr>
              <a:t>’ is not assigned inside </a:t>
            </a:r>
            <a:r>
              <a:rPr lang="en-US" dirty="0">
                <a:solidFill>
                  <a:schemeClr val="bg1"/>
                </a:solidFill>
                <a:latin typeface="+mn-lt"/>
              </a:rPr>
              <a:t>the function, the scope of the variable is available for calculations within the function to square the same and return the squared value. </a:t>
            </a:r>
          </a:p>
        </p:txBody>
      </p:sp>
      <p:pic>
        <p:nvPicPr>
          <p:cNvPr id="11" name="Picture 10">
            <a:extLst>
              <a:ext uri="{FF2B5EF4-FFF2-40B4-BE49-F238E27FC236}">
                <a16:creationId xmlns="" xmlns:a16="http://schemas.microsoft.com/office/drawing/2014/main" id="{B10A92C4-D164-44F2-9F91-781F8B933817}"/>
              </a:ext>
            </a:extLst>
          </p:cNvPr>
          <p:cNvPicPr>
            <a:picLocks noChangeAspect="1"/>
          </p:cNvPicPr>
          <p:nvPr/>
        </p:nvPicPr>
        <p:blipFill>
          <a:blip r:embed="rId3"/>
          <a:stretch>
            <a:fillRect/>
          </a:stretch>
        </p:blipFill>
        <p:spPr>
          <a:xfrm>
            <a:off x="5879976" y="2939188"/>
            <a:ext cx="5400600" cy="2458422"/>
          </a:xfrm>
          <a:prstGeom prst="rect">
            <a:avLst/>
          </a:prstGeom>
          <a:ln>
            <a:solidFill>
              <a:schemeClr val="accent1"/>
            </a:solidFill>
          </a:ln>
          <a:effectLst>
            <a:glow rad="63500">
              <a:schemeClr val="accent1">
                <a:satMod val="175000"/>
                <a:alpha val="40000"/>
              </a:schemeClr>
            </a:glow>
          </a:effectLst>
        </p:spPr>
      </p:pic>
      <p:sp>
        <p:nvSpPr>
          <p:cNvPr id="14" name="TextBox 13"/>
          <p:cNvSpPr txBox="1"/>
          <p:nvPr/>
        </p:nvSpPr>
        <p:spPr>
          <a:xfrm>
            <a:off x="945726" y="5120611"/>
            <a:ext cx="4440453" cy="553998"/>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This function doesn’t take any argument, but returns a </a:t>
            </a:r>
            <a:r>
              <a:rPr lang="en-US" dirty="0" smtClean="0">
                <a:solidFill>
                  <a:schemeClr val="bg1"/>
                </a:solidFill>
                <a:latin typeface="+mn-lt"/>
              </a:rPr>
              <a:t>value</a:t>
            </a:r>
            <a:endParaRPr lang="en-US" sz="1600" dirty="0">
              <a:latin typeface="+mn-lt"/>
            </a:endParaRPr>
          </a:p>
        </p:txBody>
      </p:sp>
    </p:spTree>
    <p:extLst>
      <p:ext uri="{BB962C8B-B14F-4D97-AF65-F5344CB8AC3E}">
        <p14:creationId xmlns:p14="http://schemas.microsoft.com/office/powerpoint/2010/main" val="239786812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11773" y="2132855"/>
            <a:ext cx="5312219" cy="381642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501209" y="116632"/>
            <a:ext cx="10769600" cy="1143000"/>
          </a:xfrm>
        </p:spPr>
        <p:txBody>
          <a:bodyPr/>
          <a:lstStyle/>
          <a:p>
            <a:r>
              <a:rPr lang="en-IN" dirty="0" smtClean="0"/>
              <a:t>Global &amp; Local Variable</a:t>
            </a:r>
            <a:endParaRPr lang="en-IN" dirty="0"/>
          </a:p>
        </p:txBody>
      </p:sp>
      <p:sp>
        <p:nvSpPr>
          <p:cNvPr id="4" name="TextBox 3"/>
          <p:cNvSpPr txBox="1"/>
          <p:nvPr/>
        </p:nvSpPr>
        <p:spPr>
          <a:xfrm>
            <a:off x="6240016" y="2132855"/>
            <a:ext cx="5413716" cy="615553"/>
          </a:xfrm>
          <a:prstGeom prst="rect">
            <a:avLst/>
          </a:prstGeom>
          <a:noFill/>
        </p:spPr>
        <p:txBody>
          <a:bodyPr wrap="square" lIns="0" tIns="0" rIns="0" bIns="0" rtlCol="0">
            <a:spAutoFit/>
          </a:bodyPr>
          <a:lstStyle/>
          <a:p>
            <a:r>
              <a:rPr lang="en-US" sz="2000" b="1" dirty="0">
                <a:latin typeface="+mn-lt"/>
              </a:rPr>
              <a:t>The following example can be used to get a clear picture of global vs. local </a:t>
            </a:r>
            <a:r>
              <a:rPr lang="en-US" sz="2000" b="1" dirty="0" smtClean="0">
                <a:latin typeface="+mn-lt"/>
              </a:rPr>
              <a:t>variables</a:t>
            </a:r>
            <a:endParaRPr lang="en-US" sz="1600" b="1" dirty="0">
              <a:latin typeface="+mn-lt"/>
            </a:endParaRPr>
          </a:p>
        </p:txBody>
      </p:sp>
      <p:sp>
        <p:nvSpPr>
          <p:cNvPr id="6" name="TextBox 5"/>
          <p:cNvSpPr txBox="1"/>
          <p:nvPr/>
        </p:nvSpPr>
        <p:spPr>
          <a:xfrm>
            <a:off x="849755" y="2375587"/>
            <a:ext cx="5036254" cy="1107996"/>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smtClean="0">
                <a:solidFill>
                  <a:schemeClr val="bg1"/>
                </a:solidFill>
                <a:latin typeface="+mn-lt"/>
              </a:rPr>
              <a:t>Here in the example, variable x is defined </a:t>
            </a:r>
            <a:r>
              <a:rPr lang="en-US" dirty="0">
                <a:solidFill>
                  <a:schemeClr val="bg1"/>
                </a:solidFill>
                <a:latin typeface="+mn-lt"/>
              </a:rPr>
              <a:t>in two places. One value outside the function (global variable) has value 3 and the one which is defined inside the function (local variable) with a value 5</a:t>
            </a:r>
          </a:p>
        </p:txBody>
      </p:sp>
      <p:sp>
        <p:nvSpPr>
          <p:cNvPr id="10" name="TextBox 9"/>
          <p:cNvSpPr txBox="1"/>
          <p:nvPr/>
        </p:nvSpPr>
        <p:spPr>
          <a:xfrm>
            <a:off x="858841" y="3738438"/>
            <a:ext cx="5053010" cy="553998"/>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While calculating the square inside the function, the value of x will be 5 and so it returns </a:t>
            </a:r>
            <a:r>
              <a:rPr lang="en-US" dirty="0" smtClean="0">
                <a:solidFill>
                  <a:schemeClr val="bg1"/>
                </a:solidFill>
                <a:latin typeface="+mn-lt"/>
              </a:rPr>
              <a:t>25. </a:t>
            </a:r>
            <a:endParaRPr lang="en-US" dirty="0">
              <a:solidFill>
                <a:schemeClr val="bg1"/>
              </a:solidFill>
              <a:latin typeface="+mn-lt"/>
            </a:endParaRPr>
          </a:p>
        </p:txBody>
      </p:sp>
      <p:sp>
        <p:nvSpPr>
          <p:cNvPr id="13" name="TextBox 12"/>
          <p:cNvSpPr txBox="1"/>
          <p:nvPr/>
        </p:nvSpPr>
        <p:spPr>
          <a:xfrm>
            <a:off x="829285" y="4581128"/>
            <a:ext cx="4964816" cy="1107996"/>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But while printing x again outside the function, the value will be 3 only. Because the value of 5 is local to the function, outside the function the value will be 3 </a:t>
            </a:r>
            <a:r>
              <a:rPr lang="en-US" dirty="0" smtClean="0">
                <a:solidFill>
                  <a:schemeClr val="bg1"/>
                </a:solidFill>
                <a:latin typeface="+mn-lt"/>
              </a:rPr>
              <a:t>only</a:t>
            </a:r>
            <a:endParaRPr lang="en-US" dirty="0">
              <a:latin typeface="+mn-lt"/>
            </a:endParaRPr>
          </a:p>
        </p:txBody>
      </p:sp>
      <p:pic>
        <p:nvPicPr>
          <p:cNvPr id="14" name="Picture 13">
            <a:extLst>
              <a:ext uri="{FF2B5EF4-FFF2-40B4-BE49-F238E27FC236}">
                <a16:creationId xmlns="" xmlns:a16="http://schemas.microsoft.com/office/drawing/2014/main" id="{C49D890B-3A2C-454A-8E9F-1B7B7AA18F83}"/>
              </a:ext>
            </a:extLst>
          </p:cNvPr>
          <p:cNvPicPr>
            <a:picLocks noChangeAspect="1"/>
          </p:cNvPicPr>
          <p:nvPr/>
        </p:nvPicPr>
        <p:blipFill>
          <a:blip r:embed="rId3"/>
          <a:stretch>
            <a:fillRect/>
          </a:stretch>
        </p:blipFill>
        <p:spPr>
          <a:xfrm>
            <a:off x="6312024" y="2897930"/>
            <a:ext cx="5269700" cy="2403278"/>
          </a:xfrm>
          <a:prstGeom prst="rect">
            <a:avLst/>
          </a:prstGeom>
          <a:ln>
            <a:solidFill>
              <a:schemeClr val="accent1"/>
            </a:solidFill>
          </a:ln>
          <a:effectLst>
            <a:glow rad="63500">
              <a:schemeClr val="accent1">
                <a:satMod val="175000"/>
                <a:alpha val="40000"/>
              </a:schemeClr>
            </a:glow>
          </a:effectLst>
        </p:spPr>
      </p:pic>
    </p:spTree>
    <p:extLst>
      <p:ext uri="{BB962C8B-B14F-4D97-AF65-F5344CB8AC3E}">
        <p14:creationId xmlns:p14="http://schemas.microsoft.com/office/powerpoint/2010/main" val="93826487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99" y="0"/>
            <a:ext cx="10769600" cy="1143000"/>
          </a:xfrm>
        </p:spPr>
        <p:txBody>
          <a:bodyPr/>
          <a:lstStyle/>
          <a:p>
            <a:r>
              <a:rPr lang="en-IN" dirty="0" smtClean="0"/>
              <a:t>LAMBDA FUNCTIONS</a:t>
            </a:r>
            <a:endParaRPr lang="en-IN" dirty="0"/>
          </a:p>
        </p:txBody>
      </p:sp>
      <p:sp>
        <p:nvSpPr>
          <p:cNvPr id="4" name="Rectangle 3"/>
          <p:cNvSpPr/>
          <p:nvPr/>
        </p:nvSpPr>
        <p:spPr>
          <a:xfrm>
            <a:off x="623392" y="2025112"/>
            <a:ext cx="10438307" cy="3832779"/>
          </a:xfrm>
          <a:prstGeom prst="rect">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p:cNvSpPr txBox="1"/>
          <p:nvPr/>
        </p:nvSpPr>
        <p:spPr>
          <a:xfrm>
            <a:off x="950307" y="3814235"/>
            <a:ext cx="4425613" cy="553998"/>
          </a:xfrm>
          <a:prstGeom prst="rect">
            <a:avLst/>
          </a:prstGeom>
          <a:solidFill>
            <a:schemeClr val="tx2"/>
          </a:solid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Followed by the keyword lambda, is a list of arguments, separated by commas</a:t>
            </a:r>
          </a:p>
        </p:txBody>
      </p:sp>
      <p:sp>
        <p:nvSpPr>
          <p:cNvPr id="11" name="TextBox 10"/>
          <p:cNvSpPr txBox="1"/>
          <p:nvPr/>
        </p:nvSpPr>
        <p:spPr>
          <a:xfrm>
            <a:off x="950307" y="2381188"/>
            <a:ext cx="4425613" cy="553998"/>
          </a:xfrm>
          <a:prstGeom prst="rect">
            <a:avLst/>
          </a:prstGeom>
          <a:solidFill>
            <a:schemeClr val="tx2"/>
          </a:solid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Single line functions are called as lambda functions</a:t>
            </a:r>
          </a:p>
        </p:txBody>
      </p:sp>
      <p:sp>
        <p:nvSpPr>
          <p:cNvPr id="16" name="TextBox 15"/>
          <p:cNvSpPr txBox="1"/>
          <p:nvPr/>
        </p:nvSpPr>
        <p:spPr>
          <a:xfrm>
            <a:off x="950307" y="3158255"/>
            <a:ext cx="4425613" cy="442429"/>
          </a:xfrm>
          <a:prstGeom prst="rect">
            <a:avLst/>
          </a:prstGeom>
          <a:solidFill>
            <a:schemeClr val="tx2"/>
          </a:solidFill>
        </p:spPr>
        <p:txBody>
          <a:bodyPr wrap="square" lIns="0" tIns="0" rIns="0" bIns="0" rtlCol="0">
            <a:spAutoFit/>
          </a:bodyPr>
          <a:lstStyle/>
          <a:p>
            <a:pPr marL="285750" indent="-285750">
              <a:lnSpc>
                <a:spcPts val="1733"/>
              </a:lnSpc>
              <a:spcAft>
                <a:spcPts val="1600"/>
              </a:spcAft>
              <a:buFont typeface="Wingdings" panose="05000000000000000000" pitchFamily="2" charset="2"/>
              <a:buChar char="§"/>
            </a:pPr>
            <a:r>
              <a:rPr lang="en-US" dirty="0">
                <a:solidFill>
                  <a:schemeClr val="bg1"/>
                </a:solidFill>
                <a:latin typeface="+mn-lt"/>
              </a:rPr>
              <a:t>Lambda functions at times can be anonymous i.e. without a name</a:t>
            </a:r>
          </a:p>
        </p:txBody>
      </p:sp>
      <p:sp>
        <p:nvSpPr>
          <p:cNvPr id="21" name="TextBox 20"/>
          <p:cNvSpPr txBox="1"/>
          <p:nvPr/>
        </p:nvSpPr>
        <p:spPr>
          <a:xfrm>
            <a:off x="898690" y="4576010"/>
            <a:ext cx="4589161" cy="830997"/>
          </a:xfrm>
          <a:prstGeom prst="rect">
            <a:avLst/>
          </a:prstGeom>
          <a:solidFill>
            <a:schemeClr val="tx2"/>
          </a:solid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The entire body of the function is just a single expression used to return a value. Hence an explicit return keyword is not required  </a:t>
            </a:r>
            <a:endParaRPr lang="en-US" sz="1600" dirty="0">
              <a:solidFill>
                <a:schemeClr val="bg1"/>
              </a:solidFill>
              <a:latin typeface="+mn-lt"/>
            </a:endParaRPr>
          </a:p>
        </p:txBody>
      </p:sp>
      <p:pic>
        <p:nvPicPr>
          <p:cNvPr id="25" name="Picture 24"/>
          <p:cNvPicPr>
            <a:picLocks noChangeAspect="1"/>
          </p:cNvPicPr>
          <p:nvPr/>
        </p:nvPicPr>
        <p:blipFill>
          <a:blip r:embed="rId3"/>
          <a:stretch>
            <a:fillRect/>
          </a:stretch>
        </p:blipFill>
        <p:spPr>
          <a:xfrm>
            <a:off x="5660457" y="2444460"/>
            <a:ext cx="4900039" cy="935009"/>
          </a:xfrm>
          <a:prstGeom prst="rect">
            <a:avLst/>
          </a:prstGeom>
          <a:solidFill>
            <a:schemeClr val="tx2"/>
          </a:solidFill>
          <a:ln>
            <a:solidFill>
              <a:schemeClr val="accent1"/>
            </a:solidFill>
          </a:ln>
        </p:spPr>
      </p:pic>
      <p:pic>
        <p:nvPicPr>
          <p:cNvPr id="26" name="Picture 25"/>
          <p:cNvPicPr>
            <a:picLocks noChangeAspect="1"/>
          </p:cNvPicPr>
          <p:nvPr/>
        </p:nvPicPr>
        <p:blipFill>
          <a:blip r:embed="rId4"/>
          <a:stretch>
            <a:fillRect/>
          </a:stretch>
        </p:blipFill>
        <p:spPr>
          <a:xfrm>
            <a:off x="5660459" y="4059711"/>
            <a:ext cx="4900037" cy="1347295"/>
          </a:xfrm>
          <a:prstGeom prst="rect">
            <a:avLst/>
          </a:prstGeom>
          <a:solidFill>
            <a:schemeClr val="tx2"/>
          </a:solidFill>
          <a:ln>
            <a:solidFill>
              <a:schemeClr val="accent1"/>
            </a:solidFill>
          </a:ln>
        </p:spPr>
      </p:pic>
    </p:spTree>
    <p:extLst>
      <p:ext uri="{BB962C8B-B14F-4D97-AF65-F5344CB8AC3E}">
        <p14:creationId xmlns:p14="http://schemas.microsoft.com/office/powerpoint/2010/main" val="344551549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60" y="27856"/>
            <a:ext cx="10769600" cy="1143000"/>
          </a:xfrm>
        </p:spPr>
        <p:txBody>
          <a:bodyPr/>
          <a:lstStyle/>
          <a:p>
            <a:r>
              <a:rPr lang="en-IN" dirty="0" smtClean="0"/>
              <a:t>Map &amp; Filter</a:t>
            </a:r>
            <a:endParaRPr lang="en-IN" dirty="0"/>
          </a:p>
        </p:txBody>
      </p:sp>
      <p:grpSp>
        <p:nvGrpSpPr>
          <p:cNvPr id="4" name="Group 3">
            <a:extLst>
              <a:ext uri="{FF2B5EF4-FFF2-40B4-BE49-F238E27FC236}">
                <a16:creationId xmlns="" xmlns:a16="http://schemas.microsoft.com/office/drawing/2014/main" id="{A180B9B6-416B-452A-90E4-933947F6A52F}"/>
              </a:ext>
            </a:extLst>
          </p:cNvPr>
          <p:cNvGrpSpPr/>
          <p:nvPr/>
        </p:nvGrpSpPr>
        <p:grpSpPr>
          <a:xfrm>
            <a:off x="645052" y="3868043"/>
            <a:ext cx="5090907" cy="1793206"/>
            <a:chOff x="617071" y="2485117"/>
            <a:chExt cx="2078817" cy="1478512"/>
          </a:xfrm>
          <a:solidFill>
            <a:schemeClr val="accent1">
              <a:lumMod val="50000"/>
            </a:schemeClr>
          </a:solidFill>
        </p:grpSpPr>
        <p:sp>
          <p:nvSpPr>
            <p:cNvPr id="5" name="Rectangle 4"/>
            <p:cNvSpPr/>
            <p:nvPr/>
          </p:nvSpPr>
          <p:spPr>
            <a:xfrm>
              <a:off x="617071" y="2485117"/>
              <a:ext cx="2078817" cy="1478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6" name="TextBox 5"/>
            <p:cNvSpPr txBox="1"/>
            <p:nvPr/>
          </p:nvSpPr>
          <p:spPr>
            <a:xfrm>
              <a:off x="713483" y="2703921"/>
              <a:ext cx="1803159" cy="806652"/>
            </a:xfrm>
            <a:prstGeom prst="rect">
              <a:avLst/>
            </a:prstGeom>
            <a:grpFill/>
          </p:spPr>
          <p:txBody>
            <a:bodyPr wrap="square" lIns="0" tIns="0" rIns="0" bIns="0" rtlCol="0">
              <a:spAutoFit/>
            </a:bodyPr>
            <a:lstStyle/>
            <a:p>
              <a:pPr>
                <a:lnSpc>
                  <a:spcPts val="1600"/>
                </a:lnSpc>
              </a:pPr>
              <a:r>
                <a:rPr lang="en-US" dirty="0">
                  <a:solidFill>
                    <a:schemeClr val="bg1"/>
                  </a:solidFill>
                  <a:latin typeface="+mn-lt"/>
                </a:rPr>
                <a:t>Filter is another useful method to filter only those values which matches the condition inside the filter</a:t>
              </a:r>
              <a:r>
                <a:rPr lang="en-US" dirty="0" smtClean="0">
                  <a:solidFill>
                    <a:schemeClr val="bg1"/>
                  </a:solidFill>
                  <a:latin typeface="+mn-lt"/>
                </a:rPr>
                <a:t>.</a:t>
              </a:r>
            </a:p>
            <a:p>
              <a:pPr>
                <a:lnSpc>
                  <a:spcPts val="1600"/>
                </a:lnSpc>
              </a:pPr>
              <a:endParaRPr lang="en-US" dirty="0">
                <a:solidFill>
                  <a:schemeClr val="bg1"/>
                </a:solidFill>
                <a:latin typeface="+mn-lt"/>
              </a:endParaRPr>
            </a:p>
            <a:p>
              <a:pPr>
                <a:lnSpc>
                  <a:spcPts val="1600"/>
                </a:lnSpc>
              </a:pPr>
              <a:r>
                <a:rPr lang="en-US" dirty="0">
                  <a:solidFill>
                    <a:schemeClr val="bg1"/>
                  </a:solidFill>
                  <a:latin typeface="+mn-lt"/>
                </a:rPr>
                <a:t>For example the below code, only those values which are less than 3 will be </a:t>
              </a:r>
              <a:r>
                <a:rPr lang="en-US" dirty="0" smtClean="0">
                  <a:solidFill>
                    <a:schemeClr val="bg1"/>
                  </a:solidFill>
                  <a:latin typeface="+mn-lt"/>
                </a:rPr>
                <a:t>returned.</a:t>
              </a:r>
              <a:endParaRPr lang="en-US" dirty="0">
                <a:solidFill>
                  <a:schemeClr val="bg1"/>
                </a:solidFill>
                <a:latin typeface="+mn-lt"/>
              </a:endParaRPr>
            </a:p>
          </p:txBody>
        </p:sp>
      </p:grpSp>
      <p:grpSp>
        <p:nvGrpSpPr>
          <p:cNvPr id="7" name="Group 6">
            <a:extLst>
              <a:ext uri="{FF2B5EF4-FFF2-40B4-BE49-F238E27FC236}">
                <a16:creationId xmlns="" xmlns:a16="http://schemas.microsoft.com/office/drawing/2014/main" id="{98FC2D2D-2C0E-4438-9A35-E481B15FB70B}"/>
              </a:ext>
            </a:extLst>
          </p:cNvPr>
          <p:cNvGrpSpPr/>
          <p:nvPr/>
        </p:nvGrpSpPr>
        <p:grpSpPr>
          <a:xfrm>
            <a:off x="645052" y="1655135"/>
            <a:ext cx="5090908" cy="1773866"/>
            <a:chOff x="2577972" y="1121035"/>
            <a:chExt cx="2051177" cy="1330399"/>
          </a:xfrm>
          <a:solidFill>
            <a:schemeClr val="accent1">
              <a:lumMod val="50000"/>
            </a:schemeClr>
          </a:solidFill>
        </p:grpSpPr>
        <p:sp>
          <p:nvSpPr>
            <p:cNvPr id="8" name="Rectangle 7"/>
            <p:cNvSpPr/>
            <p:nvPr/>
          </p:nvSpPr>
          <p:spPr>
            <a:xfrm>
              <a:off x="2577972" y="1121035"/>
              <a:ext cx="2051177" cy="1330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grpSp>
          <p:nvGrpSpPr>
            <p:cNvPr id="9" name="Group 8"/>
            <p:cNvGrpSpPr/>
            <p:nvPr/>
          </p:nvGrpSpPr>
          <p:grpSpPr>
            <a:xfrm>
              <a:off x="2640789" y="1397563"/>
              <a:ext cx="1844519" cy="769441"/>
              <a:chOff x="2640789" y="1819579"/>
              <a:chExt cx="1844519" cy="769441"/>
            </a:xfrm>
            <a:grpFill/>
          </p:grpSpPr>
          <p:sp>
            <p:nvSpPr>
              <p:cNvPr id="10" name="TextBox 9"/>
              <p:cNvSpPr txBox="1"/>
              <p:nvPr/>
            </p:nvSpPr>
            <p:spPr>
              <a:xfrm>
                <a:off x="2749550" y="1938105"/>
                <a:ext cx="1626997" cy="156004"/>
              </a:xfrm>
              <a:prstGeom prst="rect">
                <a:avLst/>
              </a:prstGeom>
              <a:grpFill/>
            </p:spPr>
            <p:txBody>
              <a:bodyPr wrap="square" lIns="0" tIns="0" rIns="0" bIns="0" rtlCol="0">
                <a:spAutoFit/>
              </a:bodyPr>
              <a:lstStyle/>
              <a:p>
                <a:pPr>
                  <a:lnSpc>
                    <a:spcPts val="1600"/>
                  </a:lnSpc>
                </a:pPr>
                <a:endParaRPr lang="en-US" sz="1600" dirty="0">
                  <a:solidFill>
                    <a:schemeClr val="bg1"/>
                  </a:solidFill>
                  <a:latin typeface="+mn-lt"/>
                </a:endParaRPr>
              </a:p>
            </p:txBody>
          </p:sp>
          <p:sp>
            <p:nvSpPr>
              <p:cNvPr id="11" name="TextBox 10"/>
              <p:cNvSpPr txBox="1"/>
              <p:nvPr/>
            </p:nvSpPr>
            <p:spPr>
              <a:xfrm>
                <a:off x="2640789" y="1819579"/>
                <a:ext cx="1844519" cy="769441"/>
              </a:xfrm>
              <a:prstGeom prst="rect">
                <a:avLst/>
              </a:prstGeom>
              <a:grpFill/>
            </p:spPr>
            <p:txBody>
              <a:bodyPr wrap="square" lIns="0" tIns="0" rIns="0" bIns="0" rtlCol="0">
                <a:spAutoFit/>
              </a:bodyPr>
              <a:lstStyle/>
              <a:p>
                <a:pPr>
                  <a:lnSpc>
                    <a:spcPts val="1600"/>
                  </a:lnSpc>
                </a:pPr>
                <a:r>
                  <a:rPr lang="en-US" dirty="0">
                    <a:solidFill>
                      <a:schemeClr val="bg1"/>
                    </a:solidFill>
                    <a:latin typeface="+mn-lt"/>
                  </a:rPr>
                  <a:t>Map applies a function to all the items in an input list. It takes two </a:t>
                </a:r>
                <a:r>
                  <a:rPr lang="en-US" dirty="0" smtClean="0">
                    <a:solidFill>
                      <a:schemeClr val="bg1"/>
                    </a:solidFill>
                    <a:latin typeface="+mn-lt"/>
                  </a:rPr>
                  <a:t>arguments. </a:t>
                </a:r>
              </a:p>
              <a:p>
                <a:pPr>
                  <a:lnSpc>
                    <a:spcPts val="1600"/>
                  </a:lnSpc>
                </a:pPr>
                <a:endParaRPr lang="en-US" dirty="0" smtClean="0">
                  <a:solidFill>
                    <a:schemeClr val="bg1"/>
                  </a:solidFill>
                  <a:latin typeface="+mn-lt"/>
                </a:endParaRPr>
              </a:p>
              <a:p>
                <a:pPr>
                  <a:lnSpc>
                    <a:spcPts val="1600"/>
                  </a:lnSpc>
                </a:pPr>
                <a:r>
                  <a:rPr lang="en-US" dirty="0" smtClean="0">
                    <a:solidFill>
                      <a:schemeClr val="bg1"/>
                    </a:solidFill>
                    <a:latin typeface="+mn-lt"/>
                  </a:rPr>
                  <a:t>First </a:t>
                </a:r>
                <a:r>
                  <a:rPr lang="en-US" dirty="0">
                    <a:solidFill>
                      <a:schemeClr val="bg1"/>
                    </a:solidFill>
                    <a:latin typeface="+mn-lt"/>
                  </a:rPr>
                  <a:t>the function which needs to be applies to each element in the list, second the list </a:t>
                </a:r>
                <a:r>
                  <a:rPr lang="en-US" dirty="0" smtClean="0">
                    <a:solidFill>
                      <a:schemeClr val="bg1"/>
                    </a:solidFill>
                    <a:latin typeface="+mn-lt"/>
                  </a:rPr>
                  <a:t>itself.</a:t>
                </a:r>
                <a:endParaRPr lang="en-US" dirty="0">
                  <a:solidFill>
                    <a:schemeClr val="bg1"/>
                  </a:solidFill>
                  <a:latin typeface="+mn-lt"/>
                </a:endParaRPr>
              </a:p>
            </p:txBody>
          </p:sp>
        </p:grpSp>
      </p:grpSp>
      <p:pic>
        <p:nvPicPr>
          <p:cNvPr id="12" name="Picture 11"/>
          <p:cNvPicPr>
            <a:picLocks noChangeAspect="1"/>
          </p:cNvPicPr>
          <p:nvPr/>
        </p:nvPicPr>
        <p:blipFill>
          <a:blip r:embed="rId3"/>
          <a:stretch>
            <a:fillRect/>
          </a:stretch>
        </p:blipFill>
        <p:spPr>
          <a:xfrm>
            <a:off x="5924111" y="1865790"/>
            <a:ext cx="5400601" cy="1352556"/>
          </a:xfrm>
          <a:prstGeom prst="rect">
            <a:avLst/>
          </a:prstGeom>
          <a:solidFill>
            <a:schemeClr val="accent5">
              <a:lumMod val="20000"/>
              <a:lumOff val="80000"/>
            </a:schemeClr>
          </a:solidFill>
          <a:ln>
            <a:solidFill>
              <a:schemeClr val="accent2">
                <a:lumMod val="20000"/>
                <a:lumOff val="80000"/>
              </a:schemeClr>
            </a:solidFill>
          </a:ln>
          <a:effectLst>
            <a:glow rad="63500">
              <a:schemeClr val="accent1">
                <a:satMod val="175000"/>
                <a:alpha val="40000"/>
              </a:schemeClr>
            </a:glow>
          </a:effectLst>
        </p:spPr>
      </p:pic>
      <p:pic>
        <p:nvPicPr>
          <p:cNvPr id="13" name="Picture 12">
            <a:extLst>
              <a:ext uri="{FF2B5EF4-FFF2-40B4-BE49-F238E27FC236}">
                <a16:creationId xmlns="" xmlns:a16="http://schemas.microsoft.com/office/drawing/2014/main" id="{10EF3821-1E21-4EFD-B8E5-618B075C5CC1}"/>
              </a:ext>
            </a:extLst>
          </p:cNvPr>
          <p:cNvPicPr>
            <a:picLocks noChangeAspect="1"/>
          </p:cNvPicPr>
          <p:nvPr/>
        </p:nvPicPr>
        <p:blipFill>
          <a:blip r:embed="rId4"/>
          <a:stretch>
            <a:fillRect/>
          </a:stretch>
        </p:blipFill>
        <p:spPr>
          <a:xfrm>
            <a:off x="5924111" y="4133418"/>
            <a:ext cx="5428474" cy="1167790"/>
          </a:xfrm>
          <a:prstGeom prst="rect">
            <a:avLst/>
          </a:prstGeom>
          <a:solidFill>
            <a:schemeClr val="accent5">
              <a:lumMod val="20000"/>
              <a:lumOff val="80000"/>
            </a:schemeClr>
          </a:solidFill>
          <a:ln>
            <a:solidFill>
              <a:schemeClr val="accent2">
                <a:lumMod val="20000"/>
                <a:lumOff val="80000"/>
              </a:schemeClr>
            </a:solidFill>
          </a:ln>
          <a:effectLst>
            <a:glow rad="63500">
              <a:schemeClr val="accent1">
                <a:satMod val="175000"/>
                <a:alpha val="40000"/>
              </a:schemeClr>
            </a:glow>
          </a:effectLst>
        </p:spPr>
      </p:pic>
    </p:spTree>
    <p:extLst>
      <p:ext uri="{BB962C8B-B14F-4D97-AF65-F5344CB8AC3E}">
        <p14:creationId xmlns:p14="http://schemas.microsoft.com/office/powerpoint/2010/main" val="240204649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16632"/>
            <a:ext cx="10769600" cy="1143000"/>
          </a:xfrm>
        </p:spPr>
        <p:txBody>
          <a:bodyPr/>
          <a:lstStyle/>
          <a:p>
            <a:r>
              <a:rPr lang="en-IN" dirty="0" smtClean="0"/>
              <a:t>Sample Program</a:t>
            </a:r>
            <a:endParaRPr lang="en-IN" dirty="0"/>
          </a:p>
        </p:txBody>
      </p:sp>
      <p:sp>
        <p:nvSpPr>
          <p:cNvPr id="4" name="TextBox 3"/>
          <p:cNvSpPr txBox="1"/>
          <p:nvPr/>
        </p:nvSpPr>
        <p:spPr>
          <a:xfrm>
            <a:off x="703657" y="1717800"/>
            <a:ext cx="3696105" cy="276999"/>
          </a:xfrm>
          <a:prstGeom prst="rect">
            <a:avLst/>
          </a:prstGeom>
          <a:noFill/>
        </p:spPr>
        <p:txBody>
          <a:bodyPr wrap="square" lIns="0" tIns="0" rIns="0" bIns="0" rtlCol="0">
            <a:spAutoFit/>
          </a:bodyPr>
          <a:lstStyle/>
          <a:p>
            <a:r>
              <a:rPr lang="en-US" b="1" dirty="0" smtClean="0">
                <a:latin typeface="+mn-lt"/>
              </a:rPr>
              <a:t>Problem</a:t>
            </a:r>
            <a:r>
              <a:rPr lang="en-US" b="1" dirty="0">
                <a:latin typeface="+mn-lt"/>
              </a:rPr>
              <a:t>: </a:t>
            </a:r>
            <a:r>
              <a:rPr lang="en-US" dirty="0">
                <a:latin typeface="+mn-lt"/>
              </a:rPr>
              <a:t>Compare two </a:t>
            </a:r>
            <a:r>
              <a:rPr lang="en-US" dirty="0" smtClean="0">
                <a:latin typeface="+mn-lt"/>
              </a:rPr>
              <a:t>list</a:t>
            </a:r>
            <a:endParaRPr lang="en-US" dirty="0">
              <a:latin typeface="+mn-lt"/>
            </a:endParaRPr>
          </a:p>
        </p:txBody>
      </p:sp>
      <p:pic>
        <p:nvPicPr>
          <p:cNvPr id="5" name="Picture 4"/>
          <p:cNvPicPr>
            <a:picLocks noChangeAspect="1"/>
          </p:cNvPicPr>
          <p:nvPr/>
        </p:nvPicPr>
        <p:blipFill>
          <a:blip r:embed="rId3"/>
          <a:stretch>
            <a:fillRect/>
          </a:stretch>
        </p:blipFill>
        <p:spPr>
          <a:xfrm>
            <a:off x="719118" y="2574196"/>
            <a:ext cx="8979095" cy="1646892"/>
          </a:xfrm>
          <a:prstGeom prst="rect">
            <a:avLst/>
          </a:prstGeom>
          <a:ln>
            <a:solidFill>
              <a:schemeClr val="accent1"/>
            </a:solidFill>
          </a:ln>
          <a:effectLst>
            <a:glow rad="63500">
              <a:schemeClr val="accent1">
                <a:satMod val="175000"/>
                <a:alpha val="40000"/>
              </a:schemeClr>
            </a:glow>
          </a:effectLst>
        </p:spPr>
      </p:pic>
      <p:pic>
        <p:nvPicPr>
          <p:cNvPr id="6" name="Picture 5"/>
          <p:cNvPicPr>
            <a:picLocks noChangeAspect="1"/>
          </p:cNvPicPr>
          <p:nvPr/>
        </p:nvPicPr>
        <p:blipFill>
          <a:blip r:embed="rId4"/>
          <a:stretch>
            <a:fillRect/>
          </a:stretch>
        </p:blipFill>
        <p:spPr>
          <a:xfrm>
            <a:off x="703657" y="4509120"/>
            <a:ext cx="8979095" cy="1584176"/>
          </a:xfrm>
          <a:prstGeom prst="rect">
            <a:avLst/>
          </a:prstGeom>
          <a:ln>
            <a:solidFill>
              <a:schemeClr val="accent1"/>
            </a:solidFill>
          </a:ln>
          <a:effectLst>
            <a:glow rad="63500">
              <a:schemeClr val="accent1">
                <a:satMod val="175000"/>
                <a:alpha val="40000"/>
              </a:schemeClr>
            </a:glow>
          </a:effectLst>
        </p:spPr>
      </p:pic>
      <p:sp>
        <p:nvSpPr>
          <p:cNvPr id="3" name="Rectangle 2"/>
          <p:cNvSpPr/>
          <p:nvPr/>
        </p:nvSpPr>
        <p:spPr>
          <a:xfrm>
            <a:off x="685800" y="2204864"/>
            <a:ext cx="1043876" cy="369332"/>
          </a:xfrm>
          <a:prstGeom prst="rect">
            <a:avLst/>
          </a:prstGeom>
        </p:spPr>
        <p:txBody>
          <a:bodyPr wrap="none">
            <a:spAutoFit/>
          </a:bodyPr>
          <a:lstStyle/>
          <a:p>
            <a:r>
              <a:rPr lang="en-US" b="1" dirty="0"/>
              <a:t>Solution:</a:t>
            </a:r>
            <a:endParaRPr lang="en-US" sz="1600" dirty="0"/>
          </a:p>
        </p:txBody>
      </p:sp>
    </p:spTree>
    <p:extLst>
      <p:ext uri="{BB962C8B-B14F-4D97-AF65-F5344CB8AC3E}">
        <p14:creationId xmlns:p14="http://schemas.microsoft.com/office/powerpoint/2010/main" val="161692942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79376" y="3974"/>
            <a:ext cx="10769600" cy="1143000"/>
          </a:xfrm>
        </p:spPr>
        <p:txBody>
          <a:bodyPr/>
          <a:lstStyle/>
          <a:p>
            <a:r>
              <a:rPr altLang="en-US" dirty="0"/>
              <a:t>In this Module You </a:t>
            </a:r>
            <a:r>
              <a:rPr altLang="en-US" dirty="0" smtClean="0"/>
              <a:t>have learnt to</a:t>
            </a:r>
            <a:endParaRPr altLang="en-US" dirty="0"/>
          </a:p>
        </p:txBody>
      </p:sp>
      <p:pic>
        <p:nvPicPr>
          <p:cNvPr id="5"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1440" y="1752600"/>
            <a:ext cx="2216054" cy="396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609601" y="1691640"/>
            <a:ext cx="710184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Implement functions in Python</a:t>
            </a:r>
          </a:p>
          <a:p>
            <a:pPr>
              <a:buFont typeface="Wingdings" panose="05000000000000000000" pitchFamily="2" charset="2"/>
              <a:buChar char="§"/>
            </a:pPr>
            <a:endParaRPr lang="en-US" sz="2000" dirty="0" smtClean="0"/>
          </a:p>
          <a:p>
            <a:r>
              <a:rPr lang="en-US" sz="2000" dirty="0" smtClean="0"/>
              <a:t>Identify the scope of variables</a:t>
            </a:r>
          </a:p>
          <a:p>
            <a:endParaRPr lang="en-US" sz="2000" dirty="0" smtClean="0"/>
          </a:p>
          <a:p>
            <a:r>
              <a:rPr lang="en-US" sz="2000" dirty="0" smtClean="0"/>
              <a:t>Construct lambda functions</a:t>
            </a:r>
            <a:endParaRPr lang="en-US" sz="2000" dirty="0"/>
          </a:p>
        </p:txBody>
      </p:sp>
    </p:spTree>
    <p:custDataLst>
      <p:tags r:id="rId1"/>
    </p:custDataLst>
    <p:extLst>
      <p:ext uri="{BB962C8B-B14F-4D97-AF65-F5344CB8AC3E}">
        <p14:creationId xmlns:p14="http://schemas.microsoft.com/office/powerpoint/2010/main" val="43290140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23392" y="0"/>
            <a:ext cx="10769600" cy="1143000"/>
          </a:xfrm>
        </p:spPr>
        <p:txBody>
          <a:bodyPr/>
          <a:lstStyle/>
          <a:p>
            <a:r>
              <a:rPr altLang="en-US" dirty="0"/>
              <a:t>In this Module You will learn</a:t>
            </a:r>
          </a:p>
        </p:txBody>
      </p:sp>
      <p:sp>
        <p:nvSpPr>
          <p:cNvPr id="10243" name="Content Placeholder 2"/>
          <p:cNvSpPr>
            <a:spLocks noGrp="1"/>
          </p:cNvSpPr>
          <p:nvPr>
            <p:ph idx="1"/>
          </p:nvPr>
        </p:nvSpPr>
        <p:spPr>
          <a:xfrm>
            <a:off x="914400" y="1887456"/>
            <a:ext cx="8000999" cy="3657600"/>
          </a:xfrm>
        </p:spPr>
        <p:txBody>
          <a:bodyPr>
            <a:normAutofit/>
          </a:bodyPr>
          <a:lstStyle/>
          <a:p>
            <a:r>
              <a:rPr lang="en-US" sz="2000" dirty="0" smtClean="0"/>
              <a:t>Implement functions in Python</a:t>
            </a:r>
          </a:p>
          <a:p>
            <a:pPr>
              <a:buFont typeface="Wingdings" panose="05000000000000000000" pitchFamily="2" charset="2"/>
              <a:buChar char="§"/>
            </a:pPr>
            <a:endParaRPr lang="en-US" sz="2000" dirty="0" smtClean="0"/>
          </a:p>
          <a:p>
            <a:r>
              <a:rPr lang="en-US" sz="2000" dirty="0" smtClean="0"/>
              <a:t>Identify the scope of variables</a:t>
            </a:r>
          </a:p>
          <a:p>
            <a:endParaRPr lang="en-US" sz="2000" dirty="0" smtClean="0"/>
          </a:p>
          <a:p>
            <a:r>
              <a:rPr lang="en-US" sz="2000" dirty="0" smtClean="0"/>
              <a:t>Construct lambda </a:t>
            </a:r>
            <a:r>
              <a:rPr lang="en-US" sz="2000" dirty="0"/>
              <a:t>f</a:t>
            </a:r>
            <a:r>
              <a:rPr lang="en-US" sz="2000" dirty="0" smtClean="0"/>
              <a:t>unctions</a:t>
            </a:r>
            <a:endParaRPr lang="en-US" sz="2000" dirty="0"/>
          </a:p>
        </p:txBody>
      </p:sp>
      <p:pic>
        <p:nvPicPr>
          <p:cNvPr id="10244" name="Picture 3" descr="C:\Documents and Settings\sudha\Desktop\Imagesos\objec.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96530">
            <a:off x="9038826" y="2791376"/>
            <a:ext cx="1862070" cy="184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0108353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ppt_w</p:attrName>
                                        </p:attrNameLst>
                                      </p:cBhvr>
                                      <p:tavLst>
                                        <p:tav tm="0">
                                          <p:val>
                                            <p:fltVal val="0"/>
                                          </p:val>
                                        </p:tav>
                                        <p:tav tm="100000">
                                          <p:val>
                                            <p:strVal val="#ppt_w"/>
                                          </p:val>
                                        </p:tav>
                                      </p:tavLst>
                                    </p:anim>
                                    <p:anim calcmode="lin" valueType="num">
                                      <p:cBhvr>
                                        <p:cTn id="8" dur="500" fill="hold"/>
                                        <p:tgtEl>
                                          <p:spTgt spid="10244"/>
                                        </p:tgtEl>
                                        <p:attrNameLst>
                                          <p:attrName>ppt_h</p:attrName>
                                        </p:attrNameLst>
                                      </p:cBhvr>
                                      <p:tavLst>
                                        <p:tav tm="0">
                                          <p:val>
                                            <p:fltVal val="0"/>
                                          </p:val>
                                        </p:tav>
                                        <p:tav tm="100000">
                                          <p:val>
                                            <p:strVal val="#ppt_h"/>
                                          </p:val>
                                        </p:tav>
                                      </p:tavLst>
                                    </p:anim>
                                    <p:animEffect transition="in" filter="fade">
                                      <p:cBhvr>
                                        <p:cTn id="9"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176" y="2747961"/>
            <a:ext cx="2847980" cy="1819278"/>
          </a:xfrm>
        </p:spPr>
        <p:txBody>
          <a:bodyPr/>
          <a:lstStyle/>
          <a:p>
            <a:pPr>
              <a:defRPr/>
            </a:pPr>
            <a:r>
              <a:rPr lang="en-US" cap="all" dirty="0">
                <a:solidFill>
                  <a:schemeClr val="tx1">
                    <a:lumMod val="95000"/>
                    <a:lumOff val="5000"/>
                  </a:schemeClr>
                </a:solidFill>
                <a:latin typeface="+mn-lt"/>
              </a:rPr>
              <a:t>THANK </a:t>
            </a:r>
            <a:r>
              <a:rPr lang="en-US" cap="all" dirty="0" smtClean="0">
                <a:solidFill>
                  <a:schemeClr val="tx1">
                    <a:lumMod val="95000"/>
                    <a:lumOff val="5000"/>
                  </a:schemeClr>
                </a:solidFill>
                <a:latin typeface="+mn-lt"/>
              </a:rPr>
              <a:t>you</a:t>
            </a:r>
            <a:endParaRPr b="0" dirty="0">
              <a:solidFill>
                <a:schemeClr val="tx1">
                  <a:lumMod val="95000"/>
                  <a:lumOff val="5000"/>
                </a:schemeClr>
              </a:solidFill>
              <a:latin typeface="+mn-lt"/>
            </a:endParaRPr>
          </a:p>
        </p:txBody>
      </p:sp>
      <p:pic>
        <p:nvPicPr>
          <p:cNvPr id="3" name="s19">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cstate="print"/>
          <a:stretch>
            <a:fillRect/>
          </a:stretch>
        </p:blipFill>
        <p:spPr>
          <a:xfrm>
            <a:off x="-1295400" y="3048000"/>
            <a:ext cx="609600" cy="6096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43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4170" y="1572690"/>
            <a:ext cx="7934333" cy="40251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701153" y="20016"/>
            <a:ext cx="10769600" cy="1143000"/>
          </a:xfrm>
        </p:spPr>
        <p:txBody>
          <a:bodyPr/>
          <a:lstStyle/>
          <a:p>
            <a:r>
              <a:rPr lang="en-US" dirty="0" smtClean="0"/>
              <a:t>Introduction</a:t>
            </a:r>
            <a:endParaRPr lang="en-IN" dirty="0"/>
          </a:p>
        </p:txBody>
      </p:sp>
      <p:sp>
        <p:nvSpPr>
          <p:cNvPr id="6" name="TextBox 5"/>
          <p:cNvSpPr txBox="1"/>
          <p:nvPr/>
        </p:nvSpPr>
        <p:spPr>
          <a:xfrm>
            <a:off x="3658519" y="1685455"/>
            <a:ext cx="7624877" cy="221599"/>
          </a:xfrm>
          <a:prstGeom prst="rect">
            <a:avLst/>
          </a:prstGeom>
          <a:noFill/>
        </p:spPr>
        <p:txBody>
          <a:bodyPr wrap="square" lIns="0" tIns="0" rIns="0" bIns="0" rtlCol="0">
            <a:spAutoFit/>
          </a:bodyPr>
          <a:lstStyle/>
          <a:p>
            <a:pPr algn="just">
              <a:lnSpc>
                <a:spcPts val="1600"/>
              </a:lnSpc>
              <a:spcAft>
                <a:spcPts val="800"/>
              </a:spcAft>
            </a:pPr>
            <a:r>
              <a:rPr lang="en-US" sz="2000" b="1" dirty="0" smtClean="0">
                <a:solidFill>
                  <a:schemeClr val="bg1"/>
                </a:solidFill>
                <a:latin typeface="+mn-lt"/>
              </a:rPr>
              <a:t>The core </a:t>
            </a:r>
            <a:r>
              <a:rPr lang="en-US" sz="2000" b="1" dirty="0">
                <a:solidFill>
                  <a:schemeClr val="bg1"/>
                </a:solidFill>
                <a:latin typeface="+mn-lt"/>
              </a:rPr>
              <a:t>of any programming language is the notion of </a:t>
            </a:r>
            <a:r>
              <a:rPr lang="en-US" sz="2000" b="1" dirty="0" smtClean="0">
                <a:solidFill>
                  <a:schemeClr val="bg1"/>
                </a:solidFill>
                <a:latin typeface="+mn-lt"/>
              </a:rPr>
              <a:t>functions </a:t>
            </a:r>
            <a:endParaRPr lang="en-US" sz="2000" b="1" dirty="0">
              <a:solidFill>
                <a:schemeClr val="bg1"/>
              </a:solidFill>
              <a:latin typeface="+mn-lt"/>
            </a:endParaRPr>
          </a:p>
        </p:txBody>
      </p:sp>
      <p:grpSp>
        <p:nvGrpSpPr>
          <p:cNvPr id="4" name="Group 3">
            <a:extLst>
              <a:ext uri="{FF2B5EF4-FFF2-40B4-BE49-F238E27FC236}">
                <a16:creationId xmlns="" xmlns:a16="http://schemas.microsoft.com/office/drawing/2014/main" id="{E621A65A-1DC4-4370-9278-2F41AC765BE6}"/>
              </a:ext>
            </a:extLst>
          </p:cNvPr>
          <p:cNvGrpSpPr/>
          <p:nvPr/>
        </p:nvGrpSpPr>
        <p:grpSpPr>
          <a:xfrm>
            <a:off x="743116" y="1756487"/>
            <a:ext cx="2544992" cy="3657601"/>
            <a:chOff x="593725" y="1543049"/>
            <a:chExt cx="1412875" cy="2743201"/>
          </a:xfrm>
          <a:solidFill>
            <a:schemeClr val="accent1">
              <a:lumMod val="50000"/>
            </a:schemeClr>
          </a:solidFill>
        </p:grpSpPr>
        <p:sp>
          <p:nvSpPr>
            <p:cNvPr id="17" name="Rectangle 16"/>
            <p:cNvSpPr/>
            <p:nvPr/>
          </p:nvSpPr>
          <p:spPr>
            <a:xfrm>
              <a:off x="593725" y="1543049"/>
              <a:ext cx="1412875" cy="2743201"/>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18" name="TextBox 17"/>
            <p:cNvSpPr txBox="1"/>
            <p:nvPr/>
          </p:nvSpPr>
          <p:spPr>
            <a:xfrm>
              <a:off x="787891" y="2647911"/>
              <a:ext cx="941093" cy="615554"/>
            </a:xfrm>
            <a:prstGeom prst="rect">
              <a:avLst/>
            </a:prstGeom>
            <a:grpFill/>
          </p:spPr>
          <p:txBody>
            <a:bodyPr wrap="square" lIns="0" tIns="0" rIns="0" bIns="0" rtlCol="0">
              <a:spAutoFit/>
            </a:bodyPr>
            <a:lstStyle/>
            <a:p>
              <a:pPr>
                <a:lnSpc>
                  <a:spcPts val="1600"/>
                </a:lnSpc>
                <a:spcAft>
                  <a:spcPts val="800"/>
                </a:spcAft>
              </a:pPr>
              <a:r>
                <a:rPr lang="en-US" dirty="0">
                  <a:solidFill>
                    <a:schemeClr val="bg1"/>
                  </a:solidFill>
                  <a:latin typeface="+mn-lt"/>
                </a:rPr>
                <a:t>Named sequence of statements that perform a computation</a:t>
              </a:r>
            </a:p>
          </p:txBody>
        </p:sp>
        <p:sp>
          <p:nvSpPr>
            <p:cNvPr id="19" name="TextBox 18"/>
            <p:cNvSpPr txBox="1"/>
            <p:nvPr/>
          </p:nvSpPr>
          <p:spPr>
            <a:xfrm>
              <a:off x="787891" y="2355692"/>
              <a:ext cx="1006475" cy="168315"/>
            </a:xfrm>
            <a:prstGeom prst="rect">
              <a:avLst/>
            </a:prstGeom>
            <a:grpFill/>
          </p:spPr>
          <p:txBody>
            <a:bodyPr wrap="square" lIns="0" tIns="0" rIns="0" bIns="0" rtlCol="0">
              <a:spAutoFit/>
            </a:bodyPr>
            <a:lstStyle/>
            <a:p>
              <a:pPr>
                <a:lnSpc>
                  <a:spcPts val="1733"/>
                </a:lnSpc>
                <a:spcAft>
                  <a:spcPts val="800"/>
                </a:spcAft>
              </a:pPr>
              <a:r>
                <a:rPr lang="en-US" b="1" cap="all" spc="27" dirty="0">
                  <a:solidFill>
                    <a:schemeClr val="bg1"/>
                  </a:solidFill>
                  <a:latin typeface="+mn-lt"/>
                </a:rPr>
                <a:t>Functions:</a:t>
              </a:r>
            </a:p>
          </p:txBody>
        </p:sp>
        <p:grpSp>
          <p:nvGrpSpPr>
            <p:cNvPr id="54" name="Group 53"/>
            <p:cNvGrpSpPr/>
            <p:nvPr/>
          </p:nvGrpSpPr>
          <p:grpSpPr>
            <a:xfrm>
              <a:off x="771525" y="3979422"/>
              <a:ext cx="468060" cy="69850"/>
              <a:chOff x="1345947" y="4012833"/>
              <a:chExt cx="468060" cy="69850"/>
            </a:xfrm>
            <a:grpFill/>
          </p:grpSpPr>
          <p:sp>
            <p:nvSpPr>
              <p:cNvPr id="49" name="Oval 48"/>
              <p:cNvSpPr/>
              <p:nvPr/>
            </p:nvSpPr>
            <p:spPr>
              <a:xfrm>
                <a:off x="1345947" y="4012833"/>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50" name="Oval 49"/>
              <p:cNvSpPr/>
              <p:nvPr/>
            </p:nvSpPr>
            <p:spPr>
              <a:xfrm>
                <a:off x="1445500" y="4012833"/>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51" name="Oval 50"/>
              <p:cNvSpPr/>
              <p:nvPr/>
            </p:nvSpPr>
            <p:spPr>
              <a:xfrm>
                <a:off x="1545053" y="4012833"/>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52" name="Oval 51"/>
              <p:cNvSpPr/>
              <p:nvPr/>
            </p:nvSpPr>
            <p:spPr>
              <a:xfrm>
                <a:off x="1644606" y="4012833"/>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53" name="Oval 52"/>
              <p:cNvSpPr/>
              <p:nvPr/>
            </p:nvSpPr>
            <p:spPr>
              <a:xfrm>
                <a:off x="1744157" y="4012833"/>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grpSp>
      </p:grpSp>
      <p:sp>
        <p:nvSpPr>
          <p:cNvPr id="32" name="TextBox 31"/>
          <p:cNvSpPr txBox="1"/>
          <p:nvPr/>
        </p:nvSpPr>
        <p:spPr>
          <a:xfrm>
            <a:off x="3710968" y="2080450"/>
            <a:ext cx="7034242" cy="419987"/>
          </a:xfrm>
          <a:prstGeom prst="rect">
            <a:avLst/>
          </a:prstGeom>
          <a:noFill/>
          <a:ln>
            <a:noFill/>
          </a:ln>
        </p:spPr>
        <p:txBody>
          <a:bodyPr wrap="square" lIns="0" tIns="0" rIns="0" bIns="0" rtlCol="0">
            <a:spAutoFit/>
          </a:bodyPr>
          <a:lstStyle/>
          <a:p>
            <a:pPr marL="285750" indent="-285750" algn="just">
              <a:lnSpc>
                <a:spcPts val="1600"/>
              </a:lnSpc>
              <a:spcAft>
                <a:spcPts val="800"/>
              </a:spcAft>
              <a:buFont typeface="Wingdings" panose="05000000000000000000" pitchFamily="2" charset="2"/>
              <a:buChar char="§"/>
            </a:pPr>
            <a:r>
              <a:rPr lang="en-US" dirty="0">
                <a:solidFill>
                  <a:schemeClr val="bg1"/>
                </a:solidFill>
                <a:latin typeface="+mn-lt"/>
              </a:rPr>
              <a:t>Functions allow code to be encapsulated in to individual units, which can be re-used </a:t>
            </a:r>
            <a:r>
              <a:rPr lang="en-US" dirty="0" smtClean="0">
                <a:solidFill>
                  <a:schemeClr val="bg1"/>
                </a:solidFill>
                <a:latin typeface="+mn-lt"/>
              </a:rPr>
              <a:t>rather </a:t>
            </a:r>
            <a:r>
              <a:rPr lang="en-US" dirty="0">
                <a:solidFill>
                  <a:schemeClr val="bg1"/>
                </a:solidFill>
                <a:latin typeface="+mn-lt"/>
              </a:rPr>
              <a:t>than being duplicated all over the place</a:t>
            </a:r>
          </a:p>
        </p:txBody>
      </p:sp>
      <p:sp>
        <p:nvSpPr>
          <p:cNvPr id="42" name="TextBox 41"/>
          <p:cNvSpPr txBox="1"/>
          <p:nvPr/>
        </p:nvSpPr>
        <p:spPr>
          <a:xfrm>
            <a:off x="3710968" y="2651954"/>
            <a:ext cx="7030327" cy="276999"/>
          </a:xfrm>
          <a:prstGeom prst="rect">
            <a:avLst/>
          </a:prstGeom>
          <a:noFill/>
          <a:ln>
            <a:noFill/>
          </a:ln>
        </p:spPr>
        <p:txBody>
          <a:bodyPr wrap="square" lIns="0" tIns="0" rIns="0" bIns="0" rtlCol="0">
            <a:spAutoFit/>
          </a:bodyPr>
          <a:lstStyle/>
          <a:p>
            <a:pPr marL="285750" indent="-285750">
              <a:buFont typeface="Wingdings" panose="05000000000000000000" pitchFamily="2" charset="2"/>
              <a:buChar char="§"/>
            </a:pPr>
            <a:r>
              <a:rPr lang="en-US" dirty="0" smtClean="0">
                <a:solidFill>
                  <a:schemeClr val="bg1"/>
                </a:solidFill>
                <a:latin typeface="+mn-lt"/>
              </a:rPr>
              <a:t>Define a function with a </a:t>
            </a:r>
            <a:r>
              <a:rPr lang="en-US" dirty="0">
                <a:solidFill>
                  <a:schemeClr val="bg1"/>
                </a:solidFill>
                <a:latin typeface="+mn-lt"/>
              </a:rPr>
              <a:t>name and </a:t>
            </a:r>
            <a:r>
              <a:rPr lang="en-US" dirty="0" smtClean="0">
                <a:solidFill>
                  <a:schemeClr val="bg1"/>
                </a:solidFill>
                <a:latin typeface="+mn-lt"/>
              </a:rPr>
              <a:t>a </a:t>
            </a:r>
            <a:r>
              <a:rPr lang="en-US" dirty="0">
                <a:solidFill>
                  <a:schemeClr val="bg1"/>
                </a:solidFill>
                <a:latin typeface="+mn-lt"/>
              </a:rPr>
              <a:t>sequence of statements</a:t>
            </a:r>
          </a:p>
        </p:txBody>
      </p:sp>
      <p:sp>
        <p:nvSpPr>
          <p:cNvPr id="44" name="TextBox 43"/>
          <p:cNvSpPr txBox="1"/>
          <p:nvPr/>
        </p:nvSpPr>
        <p:spPr>
          <a:xfrm>
            <a:off x="3713872" y="3091136"/>
            <a:ext cx="6873480" cy="276999"/>
          </a:xfrm>
          <a:prstGeom prst="rect">
            <a:avLst/>
          </a:prstGeom>
          <a:noFill/>
          <a:ln>
            <a:noFill/>
          </a:ln>
        </p:spPr>
        <p:txBody>
          <a:bodyPr wrap="square" lIns="0" tIns="0" rIns="0" bIns="0" rtlCol="0">
            <a:spAutoFit/>
          </a:bodyPr>
          <a:lstStyle/>
          <a:p>
            <a:pPr marL="285750" indent="-285750">
              <a:buFont typeface="Wingdings" panose="05000000000000000000" pitchFamily="2" charset="2"/>
              <a:buChar char="§"/>
            </a:pPr>
            <a:r>
              <a:rPr lang="en-US" dirty="0" smtClean="0">
                <a:solidFill>
                  <a:schemeClr val="bg1"/>
                </a:solidFill>
                <a:latin typeface="+mn-lt"/>
              </a:rPr>
              <a:t>Later, it is possible to call </a:t>
            </a:r>
            <a:r>
              <a:rPr lang="en-US" dirty="0">
                <a:solidFill>
                  <a:schemeClr val="bg1"/>
                </a:solidFill>
                <a:latin typeface="+mn-lt"/>
              </a:rPr>
              <a:t>the function by name </a:t>
            </a:r>
            <a:r>
              <a:rPr lang="en-US" dirty="0" smtClean="0">
                <a:solidFill>
                  <a:schemeClr val="bg1"/>
                </a:solidFill>
                <a:latin typeface="+mn-lt"/>
              </a:rPr>
              <a:t>whenever it requires </a:t>
            </a:r>
            <a:endParaRPr lang="en-US" dirty="0">
              <a:solidFill>
                <a:schemeClr val="bg1"/>
              </a:solidFill>
              <a:latin typeface="+mn-lt"/>
            </a:endParaRPr>
          </a:p>
        </p:txBody>
      </p:sp>
      <p:sp>
        <p:nvSpPr>
          <p:cNvPr id="45" name="TextBox 44"/>
          <p:cNvSpPr txBox="1"/>
          <p:nvPr/>
        </p:nvSpPr>
        <p:spPr>
          <a:xfrm>
            <a:off x="3713872" y="3495879"/>
            <a:ext cx="5613857" cy="415498"/>
          </a:xfrm>
          <a:prstGeom prst="rect">
            <a:avLst/>
          </a:prstGeom>
          <a:noFill/>
          <a:ln>
            <a:noFill/>
          </a:ln>
        </p:spPr>
        <p:txBody>
          <a:bodyPr wrap="square" lIns="0" tIns="0" rIns="0" bIns="0" rtlCol="0">
            <a:spAutoFit/>
          </a:bodyPr>
          <a:lstStyle/>
          <a:p>
            <a:pPr marL="285750" indent="-285750">
              <a:lnSpc>
                <a:spcPct val="150000"/>
              </a:lnSpc>
              <a:buFont typeface="Wingdings" panose="05000000000000000000" pitchFamily="2" charset="2"/>
              <a:buChar char="§"/>
            </a:pPr>
            <a:r>
              <a:rPr lang="en-US" dirty="0">
                <a:solidFill>
                  <a:schemeClr val="bg1"/>
                </a:solidFill>
                <a:latin typeface="+mn-lt"/>
              </a:rPr>
              <a:t>Functions generally takes arguments and returns a result</a:t>
            </a:r>
          </a:p>
        </p:txBody>
      </p:sp>
      <p:sp>
        <p:nvSpPr>
          <p:cNvPr id="47" name="TextBox 46"/>
          <p:cNvSpPr txBox="1"/>
          <p:nvPr/>
        </p:nvSpPr>
        <p:spPr>
          <a:xfrm>
            <a:off x="3679278" y="4110025"/>
            <a:ext cx="7604118" cy="276999"/>
          </a:xfrm>
          <a:prstGeom prst="rect">
            <a:avLst/>
          </a:prstGeom>
          <a:noFill/>
          <a:ln>
            <a:noFill/>
          </a:ln>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There could be more than one arguments and more than one value to return</a:t>
            </a:r>
          </a:p>
        </p:txBody>
      </p:sp>
      <p:sp>
        <p:nvSpPr>
          <p:cNvPr id="56" name="TextBox 55"/>
          <p:cNvSpPr txBox="1"/>
          <p:nvPr/>
        </p:nvSpPr>
        <p:spPr>
          <a:xfrm>
            <a:off x="3689877" y="4557163"/>
            <a:ext cx="6897476" cy="553998"/>
          </a:xfrm>
          <a:prstGeom prst="rect">
            <a:avLst/>
          </a:prstGeom>
          <a:noFill/>
          <a:ln>
            <a:noFill/>
          </a:ln>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The arguments and results could be of any type like number, string, Boolean, list, dictionary etc.</a:t>
            </a:r>
            <a:endParaRPr lang="en-IN" dirty="0">
              <a:solidFill>
                <a:schemeClr val="bg1"/>
              </a:solidFill>
              <a:latin typeface="+mn-lt"/>
            </a:endParaRPr>
          </a:p>
        </p:txBody>
      </p:sp>
    </p:spTree>
    <p:custDataLst>
      <p:tags r:id="rId1"/>
    </p:custDataLst>
    <p:extLst>
      <p:ext uri="{BB962C8B-B14F-4D97-AF65-F5344CB8AC3E}">
        <p14:creationId xmlns:p14="http://schemas.microsoft.com/office/powerpoint/2010/main" val="3317383706"/>
      </p:ext>
    </p:extLst>
  </p:cSld>
  <p:clrMapOvr>
    <a:masterClrMapping/>
  </p:clrMapOvr>
  <mc:AlternateContent xmlns:mc="http://schemas.openxmlformats.org/markup-compatibility/2006" xmlns:p14="http://schemas.microsoft.com/office/powerpoint/2010/main">
    <mc:Choice Requires="p14">
      <p:transition p14:dur="103" advClick="0">
        <p:fade/>
      </p:transition>
    </mc:Choice>
    <mc:Fallback xmlns="">
      <p:transition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90696" y="1441241"/>
            <a:ext cx="9937104" cy="412833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553784" y="27856"/>
            <a:ext cx="10769600" cy="1143000"/>
          </a:xfrm>
        </p:spPr>
        <p:txBody>
          <a:bodyPr/>
          <a:lstStyle/>
          <a:p>
            <a:r>
              <a:rPr lang="en-IN" dirty="0" smtClean="0"/>
              <a:t>Function Definition</a:t>
            </a:r>
            <a:endParaRPr lang="en-IN" dirty="0"/>
          </a:p>
        </p:txBody>
      </p:sp>
      <p:sp>
        <p:nvSpPr>
          <p:cNvPr id="5" name="TextBox 4"/>
          <p:cNvSpPr txBox="1"/>
          <p:nvPr/>
        </p:nvSpPr>
        <p:spPr>
          <a:xfrm>
            <a:off x="835168" y="1729175"/>
            <a:ext cx="4817664" cy="476412"/>
          </a:xfrm>
          <a:prstGeom prst="rect">
            <a:avLst/>
          </a:prstGeom>
          <a:noFill/>
        </p:spPr>
        <p:txBody>
          <a:bodyPr wrap="square" lIns="0" tIns="0" rIns="0" bIns="0" rtlCol="0">
            <a:spAutoFit/>
          </a:bodyPr>
          <a:lstStyle/>
          <a:p>
            <a:pPr marL="285750" indent="-285750">
              <a:lnSpc>
                <a:spcPct val="200000"/>
              </a:lnSpc>
              <a:buFont typeface="Wingdings" panose="05000000000000000000" pitchFamily="2" charset="2"/>
              <a:buChar char="§"/>
            </a:pPr>
            <a:r>
              <a:rPr lang="en-US" b="1" dirty="0">
                <a:solidFill>
                  <a:schemeClr val="bg1"/>
                </a:solidFill>
                <a:latin typeface="+mn-lt"/>
              </a:rPr>
              <a:t>def</a:t>
            </a:r>
            <a:r>
              <a:rPr lang="en-US" dirty="0">
                <a:solidFill>
                  <a:schemeClr val="bg1"/>
                </a:solidFill>
                <a:latin typeface="+mn-lt"/>
              </a:rPr>
              <a:t>: Keyword to define a function</a:t>
            </a:r>
          </a:p>
        </p:txBody>
      </p:sp>
      <p:sp>
        <p:nvSpPr>
          <p:cNvPr id="11" name="TextBox 10"/>
          <p:cNvSpPr txBox="1"/>
          <p:nvPr/>
        </p:nvSpPr>
        <p:spPr>
          <a:xfrm>
            <a:off x="846372" y="2438991"/>
            <a:ext cx="5306526" cy="476412"/>
          </a:xfrm>
          <a:prstGeom prst="rect">
            <a:avLst/>
          </a:prstGeom>
          <a:noFill/>
        </p:spPr>
        <p:txBody>
          <a:bodyPr wrap="square" lIns="0" tIns="0" rIns="0" bIns="0" rtlCol="0">
            <a:spAutoFit/>
          </a:bodyPr>
          <a:lstStyle/>
          <a:p>
            <a:pPr marL="285750" indent="-285750">
              <a:lnSpc>
                <a:spcPct val="200000"/>
              </a:lnSpc>
              <a:buFont typeface="Wingdings" panose="05000000000000000000" pitchFamily="2" charset="2"/>
              <a:buChar char="§"/>
            </a:pPr>
            <a:r>
              <a:rPr lang="en-US" b="1" dirty="0">
                <a:solidFill>
                  <a:schemeClr val="bg1"/>
                </a:solidFill>
                <a:latin typeface="+mn-lt"/>
              </a:rPr>
              <a:t>name</a:t>
            </a:r>
            <a:r>
              <a:rPr lang="en-US" dirty="0">
                <a:solidFill>
                  <a:schemeClr val="bg1"/>
                </a:solidFill>
                <a:latin typeface="+mn-lt"/>
              </a:rPr>
              <a:t>: Name by which the function will be called</a:t>
            </a:r>
          </a:p>
        </p:txBody>
      </p:sp>
      <p:sp>
        <p:nvSpPr>
          <p:cNvPr id="16" name="TextBox 15"/>
          <p:cNvSpPr txBox="1"/>
          <p:nvPr/>
        </p:nvSpPr>
        <p:spPr>
          <a:xfrm>
            <a:off x="838564" y="3099375"/>
            <a:ext cx="4957144" cy="476412"/>
          </a:xfrm>
          <a:prstGeom prst="rect">
            <a:avLst/>
          </a:prstGeom>
          <a:noFill/>
        </p:spPr>
        <p:txBody>
          <a:bodyPr wrap="square" lIns="0" tIns="0" rIns="0" bIns="0" rtlCol="0">
            <a:spAutoFit/>
          </a:bodyPr>
          <a:lstStyle/>
          <a:p>
            <a:pPr marL="285750" indent="-285750">
              <a:lnSpc>
                <a:spcPct val="200000"/>
              </a:lnSpc>
              <a:buFont typeface="Wingdings" panose="05000000000000000000" pitchFamily="2" charset="2"/>
              <a:buChar char="§"/>
            </a:pPr>
            <a:r>
              <a:rPr lang="en-US" b="1" dirty="0">
                <a:solidFill>
                  <a:schemeClr val="bg1"/>
                </a:solidFill>
                <a:latin typeface="+mn-lt"/>
              </a:rPr>
              <a:t>parameter</a:t>
            </a:r>
            <a:r>
              <a:rPr lang="en-US" dirty="0">
                <a:solidFill>
                  <a:schemeClr val="bg1"/>
                </a:solidFill>
                <a:latin typeface="+mn-lt"/>
              </a:rPr>
              <a:t>: input(s) to the function</a:t>
            </a:r>
          </a:p>
        </p:txBody>
      </p:sp>
      <p:sp>
        <p:nvSpPr>
          <p:cNvPr id="21" name="TextBox 20"/>
          <p:cNvSpPr txBox="1"/>
          <p:nvPr/>
        </p:nvSpPr>
        <p:spPr>
          <a:xfrm>
            <a:off x="819032" y="3830092"/>
            <a:ext cx="5119552" cy="476412"/>
          </a:xfrm>
          <a:prstGeom prst="rect">
            <a:avLst/>
          </a:prstGeom>
          <a:noFill/>
        </p:spPr>
        <p:txBody>
          <a:bodyPr wrap="square" lIns="0" tIns="0" rIns="0" bIns="0" rtlCol="0">
            <a:spAutoFit/>
          </a:bodyPr>
          <a:lstStyle/>
          <a:p>
            <a:pPr marL="285750" indent="-285750">
              <a:lnSpc>
                <a:spcPct val="200000"/>
              </a:lnSpc>
              <a:buFont typeface="Wingdings" panose="05000000000000000000" pitchFamily="2" charset="2"/>
              <a:buChar char="§"/>
            </a:pPr>
            <a:r>
              <a:rPr lang="en-US" b="1" dirty="0">
                <a:solidFill>
                  <a:schemeClr val="bg1"/>
                </a:solidFill>
                <a:latin typeface="+mn-lt"/>
              </a:rPr>
              <a:t>return</a:t>
            </a:r>
            <a:r>
              <a:rPr lang="en-US" dirty="0">
                <a:solidFill>
                  <a:schemeClr val="bg1"/>
                </a:solidFill>
                <a:latin typeface="+mn-lt"/>
              </a:rPr>
              <a:t>: Keyword used to pass variables back</a:t>
            </a:r>
          </a:p>
        </p:txBody>
      </p:sp>
      <p:sp>
        <p:nvSpPr>
          <p:cNvPr id="26" name="TextBox 25"/>
          <p:cNvSpPr txBox="1"/>
          <p:nvPr/>
        </p:nvSpPr>
        <p:spPr>
          <a:xfrm>
            <a:off x="819032" y="4445321"/>
            <a:ext cx="7619882" cy="476412"/>
          </a:xfrm>
          <a:prstGeom prst="rect">
            <a:avLst/>
          </a:prstGeom>
          <a:noFill/>
        </p:spPr>
        <p:txBody>
          <a:bodyPr wrap="square" lIns="0" tIns="0" rIns="0" bIns="0" rtlCol="0">
            <a:spAutoFit/>
          </a:bodyPr>
          <a:lstStyle/>
          <a:p>
            <a:pPr marL="285750" indent="-285750">
              <a:lnSpc>
                <a:spcPct val="200000"/>
              </a:lnSpc>
              <a:buFont typeface="Wingdings" panose="05000000000000000000" pitchFamily="2" charset="2"/>
              <a:buChar char="§"/>
            </a:pPr>
            <a:r>
              <a:rPr lang="en-US" b="1" dirty="0">
                <a:solidFill>
                  <a:schemeClr val="bg1"/>
                </a:solidFill>
                <a:latin typeface="+mn-lt"/>
              </a:rPr>
              <a:t>return value: </a:t>
            </a:r>
            <a:r>
              <a:rPr lang="en-US" dirty="0">
                <a:solidFill>
                  <a:schemeClr val="bg1"/>
                </a:solidFill>
                <a:latin typeface="+mn-lt"/>
              </a:rPr>
              <a:t>Variable(s) returned back  accessing all the keys and values</a:t>
            </a:r>
          </a:p>
        </p:txBody>
      </p:sp>
      <p:pic>
        <p:nvPicPr>
          <p:cNvPr id="29" name="Picture 28"/>
          <p:cNvPicPr>
            <a:picLocks noChangeAspect="1"/>
          </p:cNvPicPr>
          <p:nvPr/>
        </p:nvPicPr>
        <p:blipFill>
          <a:blip r:embed="rId3"/>
          <a:stretch>
            <a:fillRect/>
          </a:stretch>
        </p:blipFill>
        <p:spPr>
          <a:xfrm>
            <a:off x="6368352" y="2587350"/>
            <a:ext cx="3748837" cy="1226519"/>
          </a:xfrm>
          <a:prstGeom prst="rect">
            <a:avLst/>
          </a:prstGeom>
          <a:solidFill>
            <a:srgbClr val="FFFFFF">
              <a:shade val="85000"/>
            </a:srgbClr>
          </a:solidFill>
          <a:ln w="88900" cap="sq">
            <a:solidFill>
              <a:schemeClr val="bg1"/>
            </a:solidFill>
            <a:miter lim="800000"/>
          </a:ln>
          <a:effectLst>
            <a:glow rad="63500">
              <a:schemeClr val="accent1">
                <a:satMod val="175000"/>
                <a:alpha val="40000"/>
              </a:schemeClr>
            </a:glow>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9681077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99002" y="1461264"/>
            <a:ext cx="6057638" cy="479601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39499" y="116632"/>
            <a:ext cx="10769600" cy="1143000"/>
          </a:xfrm>
        </p:spPr>
        <p:txBody>
          <a:bodyPr/>
          <a:lstStyle/>
          <a:p>
            <a:r>
              <a:rPr lang="en-IN" dirty="0" smtClean="0"/>
              <a:t>Defining Of Function</a:t>
            </a:r>
            <a:endParaRPr lang="en-IN" dirty="0"/>
          </a:p>
        </p:txBody>
      </p:sp>
      <p:sp>
        <p:nvSpPr>
          <p:cNvPr id="4" name="TextBox 3"/>
          <p:cNvSpPr txBox="1"/>
          <p:nvPr/>
        </p:nvSpPr>
        <p:spPr>
          <a:xfrm>
            <a:off x="639499" y="3674739"/>
            <a:ext cx="1341967" cy="218008"/>
          </a:xfrm>
          <a:prstGeom prst="rect">
            <a:avLst/>
          </a:prstGeom>
          <a:noFill/>
        </p:spPr>
        <p:txBody>
          <a:bodyPr wrap="square" lIns="0" tIns="0" rIns="0" bIns="0" rtlCol="0">
            <a:spAutoFit/>
          </a:bodyPr>
          <a:lstStyle/>
          <a:p>
            <a:pPr>
              <a:lnSpc>
                <a:spcPts val="1733"/>
              </a:lnSpc>
              <a:spcAft>
                <a:spcPts val="800"/>
              </a:spcAft>
            </a:pPr>
            <a:r>
              <a:rPr lang="en-US" sz="1600" b="1" cap="all" spc="27" dirty="0">
                <a:latin typeface="+mn-lt"/>
              </a:rPr>
              <a:t>FEATURES:</a:t>
            </a:r>
          </a:p>
        </p:txBody>
      </p:sp>
      <p:pic>
        <p:nvPicPr>
          <p:cNvPr id="5" name="Picture 4"/>
          <p:cNvPicPr>
            <a:picLocks noChangeAspect="1"/>
          </p:cNvPicPr>
          <p:nvPr/>
        </p:nvPicPr>
        <p:blipFill>
          <a:blip r:embed="rId3"/>
          <a:stretch>
            <a:fillRect/>
          </a:stretch>
        </p:blipFill>
        <p:spPr>
          <a:xfrm>
            <a:off x="639499" y="1835554"/>
            <a:ext cx="4736422" cy="1323864"/>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6" name="Picture 5"/>
          <p:cNvPicPr>
            <a:picLocks noChangeAspect="1"/>
          </p:cNvPicPr>
          <p:nvPr/>
        </p:nvPicPr>
        <p:blipFill>
          <a:blip r:embed="rId4"/>
          <a:stretch>
            <a:fillRect/>
          </a:stretch>
        </p:blipFill>
        <p:spPr>
          <a:xfrm>
            <a:off x="639499" y="4107812"/>
            <a:ext cx="4736422" cy="1121388"/>
          </a:xfrm>
          <a:prstGeom prst="rect">
            <a:avLst/>
          </a:prstGeom>
          <a:ln>
            <a:solidFill>
              <a:schemeClr val="accent2">
                <a:lumMod val="20000"/>
                <a:lumOff val="80000"/>
              </a:schemeClr>
            </a:solidFill>
          </a:ln>
          <a:effectLst>
            <a:glow rad="63500">
              <a:schemeClr val="accent1">
                <a:satMod val="175000"/>
                <a:alpha val="40000"/>
              </a:schemeClr>
            </a:glow>
          </a:effectLst>
        </p:spPr>
      </p:pic>
      <p:sp>
        <p:nvSpPr>
          <p:cNvPr id="7" name="TextBox 6"/>
          <p:cNvSpPr txBox="1"/>
          <p:nvPr/>
        </p:nvSpPr>
        <p:spPr>
          <a:xfrm>
            <a:off x="6053642" y="1835554"/>
            <a:ext cx="5359667" cy="4113947"/>
          </a:xfrm>
          <a:prstGeom prst="rect">
            <a:avLst/>
          </a:prstGeom>
          <a:noFill/>
          <a:ln>
            <a:noFill/>
          </a:ln>
        </p:spPr>
        <p:txBody>
          <a:bodyPr wrap="square" lIns="0" tIns="0" rIns="0" bIns="0" rtlCol="0">
            <a:spAutoFit/>
          </a:bodyPr>
          <a:lstStyle/>
          <a:p>
            <a:pPr marL="285750" indent="-285750" algn="just">
              <a:spcAft>
                <a:spcPts val="800"/>
              </a:spcAft>
              <a:buFont typeface="Wingdings" panose="05000000000000000000" pitchFamily="2" charset="2"/>
              <a:buChar char="§"/>
            </a:pPr>
            <a:r>
              <a:rPr lang="en-US" dirty="0" smtClean="0">
                <a:solidFill>
                  <a:schemeClr val="bg1"/>
                </a:solidFill>
                <a:latin typeface="+mn-lt"/>
              </a:rPr>
              <a:t>In </a:t>
            </a:r>
            <a:r>
              <a:rPr lang="en-US" dirty="0">
                <a:solidFill>
                  <a:schemeClr val="bg1"/>
                </a:solidFill>
                <a:latin typeface="+mn-lt"/>
              </a:rPr>
              <a:t>the </a:t>
            </a:r>
            <a:r>
              <a:rPr lang="en-US" dirty="0" smtClean="0">
                <a:solidFill>
                  <a:schemeClr val="bg1"/>
                </a:solidFill>
                <a:latin typeface="+mn-lt"/>
              </a:rPr>
              <a:t>given </a:t>
            </a:r>
            <a:r>
              <a:rPr lang="en-US" dirty="0">
                <a:solidFill>
                  <a:schemeClr val="bg1"/>
                </a:solidFill>
                <a:latin typeface="+mn-lt"/>
              </a:rPr>
              <a:t>example, </a:t>
            </a:r>
            <a:r>
              <a:rPr lang="en-US" dirty="0" smtClean="0">
                <a:solidFill>
                  <a:schemeClr val="bg1"/>
                </a:solidFill>
                <a:latin typeface="+mn-lt"/>
              </a:rPr>
              <a:t>there is a </a:t>
            </a:r>
            <a:r>
              <a:rPr lang="en-US" dirty="0">
                <a:solidFill>
                  <a:schemeClr val="bg1"/>
                </a:solidFill>
                <a:latin typeface="+mn-lt"/>
              </a:rPr>
              <a:t>function called “reverse_dict” to reverse a </a:t>
            </a:r>
            <a:r>
              <a:rPr lang="en-US" dirty="0" smtClean="0">
                <a:solidFill>
                  <a:schemeClr val="bg1"/>
                </a:solidFill>
                <a:latin typeface="+mn-lt"/>
              </a:rPr>
              <a:t>dictionary</a:t>
            </a:r>
          </a:p>
          <a:p>
            <a:pPr marL="285750" indent="-285750" algn="just">
              <a:spcAft>
                <a:spcPts val="800"/>
              </a:spcAft>
              <a:buFont typeface="Wingdings" panose="05000000000000000000" pitchFamily="2" charset="2"/>
              <a:buChar char="§"/>
            </a:pPr>
            <a:r>
              <a:rPr lang="en-US" dirty="0" smtClean="0">
                <a:solidFill>
                  <a:schemeClr val="bg1"/>
                </a:solidFill>
                <a:latin typeface="+mn-lt"/>
              </a:rPr>
              <a:t>The function takes one argument which should be of type dictionary. </a:t>
            </a:r>
          </a:p>
          <a:p>
            <a:pPr marL="285750" indent="-285750" algn="just">
              <a:spcAft>
                <a:spcPts val="800"/>
              </a:spcAft>
              <a:buFont typeface="Wingdings" panose="05000000000000000000" pitchFamily="2" charset="2"/>
              <a:buChar char="§"/>
            </a:pPr>
            <a:r>
              <a:rPr lang="en-US" dirty="0" smtClean="0">
                <a:solidFill>
                  <a:schemeClr val="bg1"/>
                </a:solidFill>
                <a:latin typeface="+mn-lt"/>
              </a:rPr>
              <a:t>Inside the function, creating a empty dictionary and looping in to each element in the dictionary that is passed to the function</a:t>
            </a:r>
          </a:p>
          <a:p>
            <a:pPr marL="285750" indent="-285750" algn="just">
              <a:spcAft>
                <a:spcPts val="800"/>
              </a:spcAft>
              <a:buFont typeface="Wingdings" panose="05000000000000000000" pitchFamily="2" charset="2"/>
              <a:buChar char="§"/>
            </a:pPr>
            <a:r>
              <a:rPr lang="en-US" dirty="0" smtClean="0">
                <a:solidFill>
                  <a:schemeClr val="bg1"/>
                </a:solidFill>
                <a:latin typeface="+mn-lt"/>
              </a:rPr>
              <a:t>Inside the for loop, adding new element to the new dictionary which is created inside the function</a:t>
            </a:r>
          </a:p>
          <a:p>
            <a:pPr marL="285750" indent="-285750" algn="just">
              <a:spcAft>
                <a:spcPts val="800"/>
              </a:spcAft>
              <a:buFont typeface="Wingdings" panose="05000000000000000000" pitchFamily="2" charset="2"/>
              <a:buChar char="§"/>
            </a:pPr>
            <a:r>
              <a:rPr lang="en-US" dirty="0" smtClean="0">
                <a:solidFill>
                  <a:schemeClr val="bg1"/>
                </a:solidFill>
                <a:latin typeface="+mn-lt"/>
              </a:rPr>
              <a:t>While adding element, the key becomes the value and value becomes the key</a:t>
            </a:r>
          </a:p>
          <a:p>
            <a:pPr marL="285750" indent="-285750" algn="just">
              <a:spcAft>
                <a:spcPts val="800"/>
              </a:spcAft>
              <a:buFont typeface="Wingdings" panose="05000000000000000000" pitchFamily="2" charset="2"/>
              <a:buChar char="§"/>
            </a:pPr>
            <a:r>
              <a:rPr lang="en-US" dirty="0" smtClean="0">
                <a:solidFill>
                  <a:schemeClr val="bg1"/>
                </a:solidFill>
                <a:latin typeface="+mn-lt"/>
              </a:rPr>
              <a:t>Then it returns the new dictionary as output from the function</a:t>
            </a:r>
            <a:endParaRPr lang="en-US" sz="1600" dirty="0">
              <a:solidFill>
                <a:schemeClr val="bg1"/>
              </a:solidFill>
              <a:latin typeface="+mn-lt"/>
            </a:endParaRPr>
          </a:p>
        </p:txBody>
      </p:sp>
    </p:spTree>
    <p:extLst>
      <p:ext uri="{BB962C8B-B14F-4D97-AF65-F5344CB8AC3E}">
        <p14:creationId xmlns:p14="http://schemas.microsoft.com/office/powerpoint/2010/main" val="127608015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36" y="116632"/>
            <a:ext cx="10769600" cy="1143000"/>
          </a:xfrm>
        </p:spPr>
        <p:txBody>
          <a:bodyPr/>
          <a:lstStyle/>
          <a:p>
            <a:r>
              <a:rPr lang="en-IN" dirty="0" smtClean="0"/>
              <a:t>Calling Function</a:t>
            </a:r>
            <a:endParaRPr lang="en-IN" dirty="0"/>
          </a:p>
        </p:txBody>
      </p:sp>
      <p:sp>
        <p:nvSpPr>
          <p:cNvPr id="4" name="Rectangle 3"/>
          <p:cNvSpPr/>
          <p:nvPr/>
        </p:nvSpPr>
        <p:spPr>
          <a:xfrm>
            <a:off x="523836" y="1571612"/>
            <a:ext cx="9220200" cy="4881724"/>
          </a:xfrm>
          <a:prstGeom prst="rect">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endParaRPr lang="en-US" sz="1600">
              <a:solidFill>
                <a:schemeClr val="bg1"/>
              </a:solidFill>
            </a:endParaRPr>
          </a:p>
        </p:txBody>
      </p:sp>
      <p:sp>
        <p:nvSpPr>
          <p:cNvPr id="6" name="TextBox 5"/>
          <p:cNvSpPr txBox="1"/>
          <p:nvPr/>
        </p:nvSpPr>
        <p:spPr>
          <a:xfrm>
            <a:off x="990600" y="1989602"/>
            <a:ext cx="4033830" cy="2769989"/>
          </a:xfrm>
          <a:prstGeom prst="rect">
            <a:avLst/>
          </a:prstGeom>
          <a:solidFill>
            <a:schemeClr val="accent1">
              <a:lumMod val="50000"/>
            </a:schemeClr>
          </a:solid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The function will not get executed unless we call it </a:t>
            </a:r>
            <a:r>
              <a:rPr lang="en-US" dirty="0" smtClean="0">
                <a:solidFill>
                  <a:schemeClr val="bg1"/>
                </a:solidFill>
                <a:latin typeface="+mn-lt"/>
              </a:rPr>
              <a:t>explicitly</a:t>
            </a:r>
          </a:p>
          <a:p>
            <a:pPr marL="285750" indent="-285750">
              <a:buFont typeface="Wingdings" panose="05000000000000000000" pitchFamily="2" charset="2"/>
              <a:buChar char="§"/>
            </a:pPr>
            <a:endParaRPr lang="en-US" dirty="0" smtClean="0">
              <a:solidFill>
                <a:schemeClr val="bg1"/>
              </a:solidFill>
              <a:latin typeface="+mn-lt"/>
            </a:endParaRPr>
          </a:p>
          <a:p>
            <a:pPr marL="285750" indent="-285750">
              <a:buFont typeface="Wingdings" panose="05000000000000000000" pitchFamily="2" charset="2"/>
              <a:buChar char="§"/>
            </a:pPr>
            <a:r>
              <a:rPr lang="en-US" dirty="0" smtClean="0">
                <a:solidFill>
                  <a:schemeClr val="bg1"/>
                </a:solidFill>
              </a:rPr>
              <a:t>In the given snippet, it creates a dictionary called </a:t>
            </a:r>
            <a:r>
              <a:rPr lang="en-US" dirty="0" err="1" smtClean="0">
                <a:solidFill>
                  <a:schemeClr val="bg1"/>
                </a:solidFill>
              </a:rPr>
              <a:t>org_dict</a:t>
            </a:r>
            <a:r>
              <a:rPr lang="en-US" dirty="0" smtClean="0">
                <a:solidFill>
                  <a:schemeClr val="bg1"/>
                </a:solidFill>
              </a:rPr>
              <a:t>.</a:t>
            </a:r>
          </a:p>
          <a:p>
            <a:pPr marL="285750" indent="-285750">
              <a:buFont typeface="Wingdings" panose="05000000000000000000" pitchFamily="2" charset="2"/>
              <a:buChar char="§"/>
            </a:pP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It is possible to pass this dictionary while calling the function ‘</a:t>
            </a:r>
            <a:r>
              <a:rPr lang="en-US" dirty="0" err="1" smtClean="0">
                <a:solidFill>
                  <a:schemeClr val="bg1"/>
                </a:solidFill>
              </a:rPr>
              <a:t>reverse_dict</a:t>
            </a:r>
            <a:r>
              <a:rPr lang="en-US" dirty="0" smtClean="0">
                <a:solidFill>
                  <a:schemeClr val="bg1"/>
                </a:solidFill>
              </a:rPr>
              <a:t>()’ </a:t>
            </a:r>
          </a:p>
          <a:p>
            <a:pPr marL="285750" indent="-285750">
              <a:buFont typeface="Wingdings" panose="05000000000000000000" pitchFamily="2" charset="2"/>
              <a:buChar char="§"/>
            </a:pPr>
            <a:endParaRPr lang="en-US" dirty="0">
              <a:solidFill>
                <a:schemeClr val="bg1"/>
              </a:solidFill>
              <a:latin typeface="+mn-lt"/>
            </a:endParaRPr>
          </a:p>
        </p:txBody>
      </p:sp>
      <p:sp>
        <p:nvSpPr>
          <p:cNvPr id="21" name="TextBox 20"/>
          <p:cNvSpPr txBox="1"/>
          <p:nvPr/>
        </p:nvSpPr>
        <p:spPr>
          <a:xfrm>
            <a:off x="5381620" y="2000240"/>
            <a:ext cx="3746748" cy="2215991"/>
          </a:xfrm>
          <a:prstGeom prst="rect">
            <a:avLst/>
          </a:prstGeom>
          <a:solidFill>
            <a:schemeClr val="accent1">
              <a:lumMod val="50000"/>
            </a:schemeClr>
          </a:solidFill>
        </p:spPr>
        <p:txBody>
          <a:bodyPr wrap="square" lIns="0" tIns="0" rIns="0" bIns="0" rtlCol="0">
            <a:spAutoFit/>
          </a:bodyPr>
          <a:lstStyle/>
          <a:p>
            <a:pPr marL="285750" indent="-285750">
              <a:buFont typeface="Wingdings" panose="05000000000000000000" pitchFamily="2" charset="2"/>
              <a:buChar char="§"/>
            </a:pPr>
            <a:r>
              <a:rPr lang="en-US" dirty="0">
                <a:solidFill>
                  <a:schemeClr val="bg1"/>
                </a:solidFill>
                <a:latin typeface="+mn-lt"/>
              </a:rPr>
              <a:t>The output of the function is saved in the variable </a:t>
            </a:r>
            <a:r>
              <a:rPr lang="en-US" dirty="0" err="1" smtClean="0">
                <a:solidFill>
                  <a:schemeClr val="bg1"/>
                </a:solidFill>
                <a:latin typeface="+mn-lt"/>
              </a:rPr>
              <a:t>rev_dict</a:t>
            </a:r>
            <a:endParaRPr lang="en-US" dirty="0" smtClean="0">
              <a:solidFill>
                <a:schemeClr val="bg1"/>
              </a:solidFill>
              <a:latin typeface="+mn-lt"/>
            </a:endParaRPr>
          </a:p>
          <a:p>
            <a:pPr marL="285750" indent="-285750">
              <a:buFont typeface="Wingdings" panose="05000000000000000000" pitchFamily="2" charset="2"/>
              <a:buChar char="§"/>
            </a:pPr>
            <a:endParaRPr lang="en-US" dirty="0" smtClean="0">
              <a:solidFill>
                <a:schemeClr val="bg1"/>
              </a:solidFill>
              <a:latin typeface="+mn-lt"/>
            </a:endParaRPr>
          </a:p>
          <a:p>
            <a:pPr marL="285750" indent="-285750">
              <a:buFont typeface="Wingdings" panose="05000000000000000000" pitchFamily="2" charset="2"/>
              <a:buChar char="§"/>
            </a:pPr>
            <a:r>
              <a:rPr lang="en-US" dirty="0" smtClean="0">
                <a:solidFill>
                  <a:schemeClr val="bg1"/>
                </a:solidFill>
              </a:rPr>
              <a:t>The function cannot be called without passing one parameter. It is not possible to pass more than one parameter as well</a:t>
            </a:r>
          </a:p>
          <a:p>
            <a:pPr marL="285750" indent="-285750">
              <a:buFont typeface="Wingdings" panose="05000000000000000000" pitchFamily="2" charset="2"/>
              <a:buChar char="§"/>
            </a:pPr>
            <a:endParaRPr lang="en-US" dirty="0">
              <a:solidFill>
                <a:schemeClr val="bg1"/>
              </a:solidFill>
              <a:latin typeface="+mn-lt"/>
            </a:endParaRPr>
          </a:p>
        </p:txBody>
      </p:sp>
      <p:pic>
        <p:nvPicPr>
          <p:cNvPr id="30" name="Picture 29">
            <a:extLst>
              <a:ext uri="{FF2B5EF4-FFF2-40B4-BE49-F238E27FC236}">
                <a16:creationId xmlns="" xmlns:a16="http://schemas.microsoft.com/office/drawing/2014/main" id="{8AFFCF9E-6C24-4151-8AF4-D77C46B404E1}"/>
              </a:ext>
            </a:extLst>
          </p:cNvPr>
          <p:cNvPicPr>
            <a:picLocks noChangeAspect="1"/>
          </p:cNvPicPr>
          <p:nvPr/>
        </p:nvPicPr>
        <p:blipFill>
          <a:blip r:embed="rId3"/>
          <a:stretch>
            <a:fillRect/>
          </a:stretch>
        </p:blipFill>
        <p:spPr>
          <a:xfrm>
            <a:off x="1738282" y="4714884"/>
            <a:ext cx="6955884" cy="1378412"/>
          </a:xfrm>
          <a:prstGeom prst="rect">
            <a:avLst/>
          </a:prstGeom>
          <a:solidFill>
            <a:schemeClr val="tx2"/>
          </a:solidFill>
          <a:ln>
            <a:solidFill>
              <a:schemeClr val="accent1"/>
            </a:solidFill>
          </a:ln>
          <a:effectLst>
            <a:glow rad="63500">
              <a:schemeClr val="accent1">
                <a:satMod val="175000"/>
                <a:alpha val="40000"/>
              </a:schemeClr>
            </a:glow>
          </a:effectLst>
        </p:spPr>
      </p:pic>
    </p:spTree>
    <p:extLst>
      <p:ext uri="{BB962C8B-B14F-4D97-AF65-F5344CB8AC3E}">
        <p14:creationId xmlns:p14="http://schemas.microsoft.com/office/powerpoint/2010/main" val="364624240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428906" y="2852937"/>
            <a:ext cx="4067694" cy="1010228"/>
          </a:xfrm>
          <a:prstGeom prst="rect">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endParaRPr lang="en-US" sz="1600">
              <a:solidFill>
                <a:schemeClr val="bg1"/>
              </a:solidFill>
            </a:endParaRPr>
          </a:p>
        </p:txBody>
      </p:sp>
      <p:sp>
        <p:nvSpPr>
          <p:cNvPr id="2" name="Title 1"/>
          <p:cNvSpPr>
            <a:spLocks noGrp="1"/>
          </p:cNvSpPr>
          <p:nvPr>
            <p:ph type="title"/>
          </p:nvPr>
        </p:nvSpPr>
        <p:spPr>
          <a:xfrm>
            <a:off x="407368" y="116632"/>
            <a:ext cx="10769600" cy="1143000"/>
          </a:xfrm>
        </p:spPr>
        <p:txBody>
          <a:bodyPr/>
          <a:lstStyle/>
          <a:p>
            <a:r>
              <a:rPr lang="en-IN" dirty="0" smtClean="0"/>
              <a:t>Doc Strings</a:t>
            </a:r>
            <a:endParaRPr lang="en-IN" dirty="0"/>
          </a:p>
        </p:txBody>
      </p:sp>
      <p:cxnSp>
        <p:nvCxnSpPr>
          <p:cNvPr id="4" name="Straight Connector 3"/>
          <p:cNvCxnSpPr/>
          <p:nvPr/>
        </p:nvCxnSpPr>
        <p:spPr>
          <a:xfrm>
            <a:off x="6888088" y="2034364"/>
            <a:ext cx="0" cy="3657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 xmlns:a16="http://schemas.microsoft.com/office/drawing/2014/main" id="{5096CC67-A202-48BC-9A99-44FF5EBF2DBB}"/>
              </a:ext>
            </a:extLst>
          </p:cNvPr>
          <p:cNvGrpSpPr/>
          <p:nvPr/>
        </p:nvGrpSpPr>
        <p:grpSpPr>
          <a:xfrm>
            <a:off x="7117454" y="2951018"/>
            <a:ext cx="4211249" cy="1107996"/>
            <a:chOff x="5024571" y="2180801"/>
            <a:chExt cx="3528220" cy="675717"/>
          </a:xfrm>
        </p:grpSpPr>
        <p:sp>
          <p:nvSpPr>
            <p:cNvPr id="6" name="TextBox 5"/>
            <p:cNvSpPr txBox="1"/>
            <p:nvPr/>
          </p:nvSpPr>
          <p:spPr>
            <a:xfrm>
              <a:off x="5377120" y="2180801"/>
              <a:ext cx="3175671" cy="675717"/>
            </a:xfrm>
            <a:prstGeom prst="rect">
              <a:avLst/>
            </a:prstGeom>
            <a:noFill/>
          </p:spPr>
          <p:txBody>
            <a:bodyPr wrap="square" lIns="0" tIns="0" rIns="0" bIns="0" rtlCol="0">
              <a:spAutoFit/>
            </a:bodyPr>
            <a:lstStyle/>
            <a:p>
              <a:r>
                <a:rPr lang="en-US" dirty="0">
                  <a:solidFill>
                    <a:schemeClr val="bg1"/>
                  </a:solidFill>
                  <a:latin typeface="+mn-lt"/>
                </a:rPr>
                <a:t>Python doc strings are used to document </a:t>
              </a:r>
              <a:r>
                <a:rPr lang="en-US" dirty="0" smtClean="0">
                  <a:solidFill>
                    <a:schemeClr val="bg1"/>
                  </a:solidFill>
                  <a:latin typeface="+mn-lt"/>
                </a:rPr>
                <a:t>functions.  Doc </a:t>
              </a:r>
              <a:r>
                <a:rPr lang="en-US" dirty="0">
                  <a:solidFill>
                    <a:schemeClr val="bg1"/>
                  </a:solidFill>
                  <a:latin typeface="+mn-lt"/>
                </a:rPr>
                <a:t>stings should follow immediately after defining function</a:t>
              </a:r>
            </a:p>
          </p:txBody>
        </p:sp>
        <p:sp>
          <p:nvSpPr>
            <p:cNvPr id="8" name="Oval 7"/>
            <p:cNvSpPr/>
            <p:nvPr/>
          </p:nvSpPr>
          <p:spPr>
            <a:xfrm>
              <a:off x="5024571" y="2251817"/>
              <a:ext cx="183605" cy="151740"/>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pic>
        <p:nvPicPr>
          <p:cNvPr id="10" name="Picture 9"/>
          <p:cNvPicPr>
            <a:picLocks noChangeAspect="1"/>
          </p:cNvPicPr>
          <p:nvPr/>
        </p:nvPicPr>
        <p:blipFill>
          <a:blip r:embed="rId3"/>
          <a:stretch>
            <a:fillRect/>
          </a:stretch>
        </p:blipFill>
        <p:spPr>
          <a:xfrm>
            <a:off x="533400" y="2070459"/>
            <a:ext cx="5369867" cy="3621505"/>
          </a:xfrm>
          <a:prstGeom prst="rect">
            <a:avLst/>
          </a:prstGeom>
          <a:ln>
            <a:solidFill>
              <a:schemeClr val="accent1"/>
            </a:solidFill>
          </a:ln>
          <a:effectLst>
            <a:outerShdw blurRad="50800" dist="38100" dir="2700000" algn="tl" rotWithShape="0">
              <a:prstClr val="black">
                <a:alpha val="40000"/>
              </a:prstClr>
            </a:outerShdw>
          </a:effectLst>
        </p:spPr>
      </p:pic>
      <p:sp>
        <p:nvSpPr>
          <p:cNvPr id="11" name="Right Brace 10"/>
          <p:cNvSpPr/>
          <p:nvPr/>
        </p:nvSpPr>
        <p:spPr>
          <a:xfrm>
            <a:off x="4902924" y="2653247"/>
            <a:ext cx="298036" cy="2163158"/>
          </a:xfrm>
          <a:prstGeom prst="rightBrace">
            <a:avLst>
              <a:gd name="adj1" fmla="val 216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231904" y="2996162"/>
            <a:ext cx="1342727" cy="1477328"/>
          </a:xfrm>
          <a:prstGeom prst="rect">
            <a:avLst/>
          </a:prstGeom>
          <a:solidFill>
            <a:schemeClr val="accent1">
              <a:lumMod val="50000"/>
            </a:schemeClr>
          </a:solidFill>
          <a:ln>
            <a:solidFill>
              <a:schemeClr val="accent1"/>
            </a:solidFill>
          </a:ln>
          <a:effectLst>
            <a:glow rad="63500">
              <a:schemeClr val="accent1">
                <a:satMod val="175000"/>
                <a:alpha val="40000"/>
              </a:schemeClr>
            </a:glow>
          </a:effectLst>
        </p:spPr>
        <p:txBody>
          <a:bodyPr wrap="square" rtlCol="0">
            <a:spAutoFit/>
          </a:bodyPr>
          <a:lstStyle/>
          <a:p>
            <a:pPr algn="ctr" defTabSz="1219170" fontAlgn="auto">
              <a:spcBef>
                <a:spcPts val="0"/>
              </a:spcBef>
              <a:spcAft>
                <a:spcPts val="0"/>
              </a:spcAft>
              <a:defRPr/>
            </a:pPr>
            <a:r>
              <a:rPr lang="en-US" dirty="0">
                <a:solidFill>
                  <a:schemeClr val="bg1"/>
                </a:solidFill>
                <a:latin typeface="+mn-lt"/>
              </a:rPr>
              <a:t>Doc strings are enclosed with triple quotes</a:t>
            </a:r>
          </a:p>
        </p:txBody>
      </p:sp>
    </p:spTree>
    <p:extLst>
      <p:ext uri="{BB962C8B-B14F-4D97-AF65-F5344CB8AC3E}">
        <p14:creationId xmlns:p14="http://schemas.microsoft.com/office/powerpoint/2010/main" val="365424945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100404" y="2670648"/>
            <a:ext cx="4324188" cy="1728192"/>
          </a:xfrm>
          <a:prstGeom prst="rect">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endParaRPr lang="en-US" sz="1600">
              <a:solidFill>
                <a:schemeClr val="bg1"/>
              </a:solidFill>
            </a:endParaRPr>
          </a:p>
        </p:txBody>
      </p:sp>
      <p:sp>
        <p:nvSpPr>
          <p:cNvPr id="2" name="Title 1"/>
          <p:cNvSpPr>
            <a:spLocks noGrp="1"/>
          </p:cNvSpPr>
          <p:nvPr>
            <p:ph type="title"/>
          </p:nvPr>
        </p:nvSpPr>
        <p:spPr>
          <a:xfrm>
            <a:off x="457200" y="116632"/>
            <a:ext cx="10769600" cy="1143000"/>
          </a:xfrm>
        </p:spPr>
        <p:txBody>
          <a:bodyPr/>
          <a:lstStyle/>
          <a:p>
            <a:r>
              <a:rPr lang="en-IN" dirty="0" smtClean="0"/>
              <a:t>Doc Strings</a:t>
            </a:r>
            <a:endParaRPr lang="en-IN" dirty="0"/>
          </a:p>
        </p:txBody>
      </p:sp>
      <p:cxnSp>
        <p:nvCxnSpPr>
          <p:cNvPr id="4" name="Straight Connector 3"/>
          <p:cNvCxnSpPr/>
          <p:nvPr/>
        </p:nvCxnSpPr>
        <p:spPr>
          <a:xfrm>
            <a:off x="6249190" y="1600200"/>
            <a:ext cx="0" cy="3657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 xmlns:a16="http://schemas.microsoft.com/office/drawing/2014/main" id="{07886D93-DB5C-4997-BA83-FC2516A413C8}"/>
              </a:ext>
            </a:extLst>
          </p:cNvPr>
          <p:cNvGrpSpPr/>
          <p:nvPr/>
        </p:nvGrpSpPr>
        <p:grpSpPr>
          <a:xfrm>
            <a:off x="6615889" y="2793485"/>
            <a:ext cx="4888908" cy="1384995"/>
            <a:chOff x="4964497" y="2204896"/>
            <a:chExt cx="3275133" cy="685502"/>
          </a:xfrm>
        </p:grpSpPr>
        <p:sp>
          <p:nvSpPr>
            <p:cNvPr id="6" name="TextBox 5"/>
            <p:cNvSpPr txBox="1"/>
            <p:nvPr/>
          </p:nvSpPr>
          <p:spPr>
            <a:xfrm>
              <a:off x="5398004" y="2204896"/>
              <a:ext cx="2841626" cy="685502"/>
            </a:xfrm>
            <a:prstGeom prst="rect">
              <a:avLst/>
            </a:prstGeom>
            <a:noFill/>
          </p:spPr>
          <p:txBody>
            <a:bodyPr wrap="square" lIns="0" tIns="0" rIns="0" bIns="0" rtlCol="0">
              <a:spAutoFit/>
            </a:bodyPr>
            <a:lstStyle/>
            <a:p>
              <a:r>
                <a:rPr lang="en-US" dirty="0" smtClean="0">
                  <a:solidFill>
                    <a:schemeClr val="bg1"/>
                  </a:solidFill>
                  <a:latin typeface="+mn-lt"/>
                </a:rPr>
                <a:t>Use </a:t>
              </a:r>
              <a:r>
                <a:rPr lang="en-US" dirty="0">
                  <a:solidFill>
                    <a:schemeClr val="bg1"/>
                  </a:solidFill>
                  <a:latin typeface="+mn-lt"/>
                </a:rPr>
                <a:t>help function to understand the documentation of any </a:t>
              </a:r>
              <a:r>
                <a:rPr lang="en-US" dirty="0" smtClean="0">
                  <a:solidFill>
                    <a:schemeClr val="bg1"/>
                  </a:solidFill>
                  <a:latin typeface="+mn-lt"/>
                </a:rPr>
                <a:t>function.</a:t>
              </a:r>
            </a:p>
            <a:p>
              <a:endParaRPr lang="en-US" dirty="0" smtClean="0">
                <a:solidFill>
                  <a:schemeClr val="bg1"/>
                </a:solidFill>
                <a:latin typeface="+mn-lt"/>
              </a:endParaRPr>
            </a:p>
            <a:p>
              <a:r>
                <a:rPr lang="en-US" dirty="0" smtClean="0">
                  <a:solidFill>
                    <a:schemeClr val="bg1"/>
                  </a:solidFill>
                  <a:latin typeface="+mn-lt"/>
                </a:rPr>
                <a:t>It </a:t>
              </a:r>
              <a:r>
                <a:rPr lang="en-US" dirty="0">
                  <a:solidFill>
                    <a:schemeClr val="bg1"/>
                  </a:solidFill>
                  <a:latin typeface="+mn-lt"/>
                </a:rPr>
                <a:t>is advisable to provide documentation to any function that </a:t>
              </a:r>
              <a:r>
                <a:rPr lang="en-US" dirty="0" smtClean="0">
                  <a:solidFill>
                    <a:schemeClr val="bg1"/>
                  </a:solidFill>
                  <a:latin typeface="+mn-lt"/>
                </a:rPr>
                <a:t>needs to be created</a:t>
              </a:r>
              <a:endParaRPr lang="en-US" dirty="0">
                <a:solidFill>
                  <a:schemeClr val="bg1"/>
                </a:solidFill>
                <a:latin typeface="+mn-lt"/>
              </a:endParaRPr>
            </a:p>
          </p:txBody>
        </p:sp>
        <p:sp>
          <p:nvSpPr>
            <p:cNvPr id="8" name="Oval 7"/>
            <p:cNvSpPr/>
            <p:nvPr/>
          </p:nvSpPr>
          <p:spPr>
            <a:xfrm>
              <a:off x="4964497" y="2246267"/>
              <a:ext cx="183605" cy="137945"/>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pic>
        <p:nvPicPr>
          <p:cNvPr id="10" name="Picture 9"/>
          <p:cNvPicPr>
            <a:picLocks noChangeAspect="1"/>
          </p:cNvPicPr>
          <p:nvPr/>
        </p:nvPicPr>
        <p:blipFill>
          <a:blip r:embed="rId3"/>
          <a:stretch>
            <a:fillRect/>
          </a:stretch>
        </p:blipFill>
        <p:spPr>
          <a:xfrm>
            <a:off x="457200" y="1916832"/>
            <a:ext cx="5278760" cy="288032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5669433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0"/>
            <a:ext cx="10769600" cy="1143000"/>
          </a:xfrm>
        </p:spPr>
        <p:txBody>
          <a:bodyPr/>
          <a:lstStyle/>
          <a:p>
            <a:r>
              <a:rPr lang="en-IN" dirty="0" smtClean="0"/>
              <a:t>Naming Parameters</a:t>
            </a:r>
            <a:endParaRPr lang="en-IN" dirty="0"/>
          </a:p>
        </p:txBody>
      </p:sp>
      <p:grpSp>
        <p:nvGrpSpPr>
          <p:cNvPr id="4" name="Group 3">
            <a:extLst>
              <a:ext uri="{FF2B5EF4-FFF2-40B4-BE49-F238E27FC236}">
                <a16:creationId xmlns="" xmlns:a16="http://schemas.microsoft.com/office/drawing/2014/main" id="{0F0BE50E-4B00-4A2A-BC4F-C1EDE003DACA}"/>
              </a:ext>
            </a:extLst>
          </p:cNvPr>
          <p:cNvGrpSpPr/>
          <p:nvPr/>
        </p:nvGrpSpPr>
        <p:grpSpPr>
          <a:xfrm>
            <a:off x="666712" y="3214686"/>
            <a:ext cx="2643206" cy="1214446"/>
            <a:chOff x="594391" y="2451129"/>
            <a:chExt cx="1984248" cy="1227221"/>
          </a:xfrm>
          <a:solidFill>
            <a:schemeClr val="accent1">
              <a:lumMod val="50000"/>
            </a:schemeClr>
          </a:solidFill>
        </p:grpSpPr>
        <p:sp>
          <p:nvSpPr>
            <p:cNvPr id="5" name="Rectangle 4"/>
            <p:cNvSpPr/>
            <p:nvPr/>
          </p:nvSpPr>
          <p:spPr>
            <a:xfrm>
              <a:off x="594391" y="2451129"/>
              <a:ext cx="1984248" cy="1227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6" name="TextBox 5"/>
            <p:cNvSpPr txBox="1"/>
            <p:nvPr/>
          </p:nvSpPr>
          <p:spPr>
            <a:xfrm>
              <a:off x="780576" y="2628851"/>
              <a:ext cx="1612900" cy="724815"/>
            </a:xfrm>
            <a:prstGeom prst="rect">
              <a:avLst/>
            </a:prstGeom>
            <a:grpFill/>
          </p:spPr>
          <p:txBody>
            <a:bodyPr wrap="square" lIns="0" tIns="0" rIns="0" bIns="0" rtlCol="0">
              <a:spAutoFit/>
            </a:bodyPr>
            <a:lstStyle/>
            <a:p>
              <a:r>
                <a:rPr lang="en-US" dirty="0">
                  <a:solidFill>
                    <a:schemeClr val="bg1"/>
                  </a:solidFill>
                  <a:latin typeface="+mn-lt"/>
                </a:rPr>
                <a:t>Parameter’s order matters while passing only values</a:t>
              </a:r>
            </a:p>
          </p:txBody>
        </p:sp>
      </p:grpSp>
      <p:pic>
        <p:nvPicPr>
          <p:cNvPr id="7" name="Picture 6"/>
          <p:cNvPicPr>
            <a:picLocks noChangeAspect="1"/>
          </p:cNvPicPr>
          <p:nvPr/>
        </p:nvPicPr>
        <p:blipFill>
          <a:blip r:embed="rId3"/>
          <a:stretch>
            <a:fillRect/>
          </a:stretch>
        </p:blipFill>
        <p:spPr>
          <a:xfrm>
            <a:off x="3595670" y="1643050"/>
            <a:ext cx="4743048" cy="811019"/>
          </a:xfrm>
          <a:prstGeom prst="rect">
            <a:avLst/>
          </a:prstGeom>
          <a:ln>
            <a:solidFill>
              <a:schemeClr val="accent1"/>
            </a:solidFill>
          </a:ln>
          <a:effectLst>
            <a:glow rad="63500">
              <a:schemeClr val="accent1">
                <a:satMod val="175000"/>
                <a:alpha val="40000"/>
              </a:schemeClr>
            </a:glow>
          </a:effectLst>
        </p:spPr>
      </p:pic>
      <p:pic>
        <p:nvPicPr>
          <p:cNvPr id="8" name="Picture 7"/>
          <p:cNvPicPr>
            <a:picLocks noChangeAspect="1"/>
          </p:cNvPicPr>
          <p:nvPr/>
        </p:nvPicPr>
        <p:blipFill>
          <a:blip r:embed="rId4"/>
          <a:stretch>
            <a:fillRect/>
          </a:stretch>
        </p:blipFill>
        <p:spPr>
          <a:xfrm>
            <a:off x="3595670" y="3377110"/>
            <a:ext cx="4786346" cy="800062"/>
          </a:xfrm>
          <a:prstGeom prst="rect">
            <a:avLst/>
          </a:prstGeom>
          <a:ln>
            <a:solidFill>
              <a:schemeClr val="accent1"/>
            </a:solidFill>
          </a:ln>
          <a:effectLst>
            <a:glow rad="63500">
              <a:schemeClr val="accent1">
                <a:satMod val="175000"/>
                <a:alpha val="40000"/>
              </a:schemeClr>
            </a:glow>
          </a:effectLst>
        </p:spPr>
      </p:pic>
      <p:pic>
        <p:nvPicPr>
          <p:cNvPr id="9" name="Picture 8"/>
          <p:cNvPicPr>
            <a:picLocks noChangeAspect="1"/>
          </p:cNvPicPr>
          <p:nvPr/>
        </p:nvPicPr>
        <p:blipFill>
          <a:blip r:embed="rId5"/>
          <a:stretch>
            <a:fillRect/>
          </a:stretch>
        </p:blipFill>
        <p:spPr>
          <a:xfrm>
            <a:off x="3595670" y="5286388"/>
            <a:ext cx="4743048" cy="836163"/>
          </a:xfrm>
          <a:prstGeom prst="rect">
            <a:avLst/>
          </a:prstGeom>
          <a:ln>
            <a:solidFill>
              <a:schemeClr val="accent1"/>
            </a:solidFill>
          </a:ln>
          <a:effectLst>
            <a:glow rad="63500">
              <a:schemeClr val="accent1">
                <a:satMod val="175000"/>
                <a:alpha val="40000"/>
              </a:schemeClr>
            </a:glow>
          </a:effectLst>
        </p:spPr>
      </p:pic>
      <p:grpSp>
        <p:nvGrpSpPr>
          <p:cNvPr id="10" name="Group 9">
            <a:extLst>
              <a:ext uri="{FF2B5EF4-FFF2-40B4-BE49-F238E27FC236}">
                <a16:creationId xmlns="" xmlns:a16="http://schemas.microsoft.com/office/drawing/2014/main" id="{01185E4E-B614-4E23-983F-779BA1C8D628}"/>
              </a:ext>
            </a:extLst>
          </p:cNvPr>
          <p:cNvGrpSpPr/>
          <p:nvPr/>
        </p:nvGrpSpPr>
        <p:grpSpPr>
          <a:xfrm>
            <a:off x="666712" y="1428736"/>
            <a:ext cx="2643206" cy="1155354"/>
            <a:chOff x="572103" y="861167"/>
            <a:chExt cx="1984248" cy="1371600"/>
          </a:xfrm>
          <a:solidFill>
            <a:schemeClr val="accent1">
              <a:lumMod val="50000"/>
            </a:schemeClr>
          </a:solidFill>
        </p:grpSpPr>
        <p:sp>
          <p:nvSpPr>
            <p:cNvPr id="11" name="Rectangle 10"/>
            <p:cNvSpPr/>
            <p:nvPr/>
          </p:nvSpPr>
          <p:spPr>
            <a:xfrm>
              <a:off x="572103" y="861167"/>
              <a:ext cx="1984248"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4" name="TextBox 13"/>
            <p:cNvSpPr txBox="1"/>
            <p:nvPr/>
          </p:nvSpPr>
          <p:spPr>
            <a:xfrm>
              <a:off x="784306" y="1014475"/>
              <a:ext cx="1752438" cy="1063935"/>
            </a:xfrm>
            <a:prstGeom prst="rect">
              <a:avLst/>
            </a:prstGeom>
            <a:grpFill/>
          </p:spPr>
          <p:txBody>
            <a:bodyPr wrap="square" lIns="0" tIns="0" rIns="0" bIns="0" rtlCol="0">
              <a:spAutoFit/>
            </a:bodyPr>
            <a:lstStyle/>
            <a:p>
              <a:r>
                <a:rPr lang="en-US" dirty="0">
                  <a:solidFill>
                    <a:schemeClr val="bg1"/>
                  </a:solidFill>
                  <a:latin typeface="+mn-lt"/>
                </a:rPr>
                <a:t>Simple function which returns the second parameter as such</a:t>
              </a:r>
            </a:p>
            <a:p>
              <a:endParaRPr lang="en-US" sz="1600" b="1" cap="all" spc="27" dirty="0">
                <a:latin typeface="+mn-lt"/>
              </a:endParaRPr>
            </a:p>
          </p:txBody>
        </p:sp>
      </p:grpSp>
      <p:grpSp>
        <p:nvGrpSpPr>
          <p:cNvPr id="15" name="Group 14">
            <a:extLst>
              <a:ext uri="{FF2B5EF4-FFF2-40B4-BE49-F238E27FC236}">
                <a16:creationId xmlns="" xmlns:a16="http://schemas.microsoft.com/office/drawing/2014/main" id="{3EC39FEA-306C-465E-B1CD-88A47B660A23}"/>
              </a:ext>
            </a:extLst>
          </p:cNvPr>
          <p:cNvGrpSpPr/>
          <p:nvPr/>
        </p:nvGrpSpPr>
        <p:grpSpPr>
          <a:xfrm>
            <a:off x="618586" y="4959779"/>
            <a:ext cx="2643206" cy="1428760"/>
            <a:chOff x="2565217" y="3458454"/>
            <a:chExt cx="2052984" cy="1371600"/>
          </a:xfrm>
          <a:solidFill>
            <a:schemeClr val="accent1">
              <a:lumMod val="50000"/>
            </a:schemeClr>
          </a:solidFill>
        </p:grpSpPr>
        <p:sp>
          <p:nvSpPr>
            <p:cNvPr id="16" name="Rectangle 15"/>
            <p:cNvSpPr/>
            <p:nvPr/>
          </p:nvSpPr>
          <p:spPr>
            <a:xfrm>
              <a:off x="2565217" y="3458454"/>
              <a:ext cx="2052984" cy="13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nvGrpSpPr>
            <p:cNvPr id="17" name="Group 16"/>
            <p:cNvGrpSpPr/>
            <p:nvPr/>
          </p:nvGrpSpPr>
          <p:grpSpPr>
            <a:xfrm>
              <a:off x="2686545" y="3597448"/>
              <a:ext cx="1713516" cy="1128095"/>
              <a:chOff x="2749550" y="1734891"/>
              <a:chExt cx="1713516" cy="1128095"/>
            </a:xfrm>
            <a:grpFill/>
          </p:grpSpPr>
          <p:sp>
            <p:nvSpPr>
              <p:cNvPr id="18" name="TextBox 17"/>
              <p:cNvSpPr txBox="1"/>
              <p:nvPr/>
            </p:nvSpPr>
            <p:spPr>
              <a:xfrm>
                <a:off x="2749550" y="1938105"/>
                <a:ext cx="1626997" cy="153888"/>
              </a:xfrm>
              <a:prstGeom prst="rect">
                <a:avLst/>
              </a:prstGeom>
              <a:grpFill/>
            </p:spPr>
            <p:txBody>
              <a:bodyPr wrap="square" lIns="0" tIns="0" rIns="0" bIns="0" rtlCol="0">
                <a:spAutoFit/>
              </a:bodyPr>
              <a:lstStyle/>
              <a:p>
                <a:pPr>
                  <a:lnSpc>
                    <a:spcPts val="1600"/>
                  </a:lnSpc>
                </a:pPr>
                <a:endParaRPr lang="en-US" sz="1600" dirty="0">
                  <a:latin typeface="+mn-lt"/>
                </a:endParaRPr>
              </a:p>
            </p:txBody>
          </p:sp>
          <p:sp>
            <p:nvSpPr>
              <p:cNvPr id="19" name="TextBox 18"/>
              <p:cNvSpPr txBox="1"/>
              <p:nvPr/>
            </p:nvSpPr>
            <p:spPr>
              <a:xfrm>
                <a:off x="2850166" y="1734891"/>
                <a:ext cx="1612900" cy="1128095"/>
              </a:xfrm>
              <a:prstGeom prst="rect">
                <a:avLst/>
              </a:prstGeom>
              <a:grpFill/>
            </p:spPr>
            <p:txBody>
              <a:bodyPr wrap="square" lIns="0" tIns="0" rIns="0" bIns="0" rtlCol="0">
                <a:spAutoFit/>
              </a:bodyPr>
              <a:lstStyle/>
              <a:p>
                <a:r>
                  <a:rPr lang="en-US" dirty="0">
                    <a:solidFill>
                      <a:schemeClr val="bg1"/>
                    </a:solidFill>
                    <a:latin typeface="+mn-lt"/>
                  </a:rPr>
                  <a:t>Parameter’s order doesn’t matter if values are passed by their names</a:t>
                </a:r>
              </a:p>
              <a:p>
                <a:endParaRPr lang="en-US" sz="1600" b="1" cap="all" spc="27" dirty="0">
                  <a:latin typeface="+mn-lt"/>
                </a:endParaRPr>
              </a:p>
            </p:txBody>
          </p:sp>
        </p:grpSp>
      </p:grpSp>
    </p:spTree>
    <p:extLst>
      <p:ext uri="{BB962C8B-B14F-4D97-AF65-F5344CB8AC3E}">
        <p14:creationId xmlns:p14="http://schemas.microsoft.com/office/powerpoint/2010/main" val="891852432"/>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FOLDER_UPDATED" val="1"/>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KuNhUu0TMlRzQQAAF8SAAAdAAAAdW5pdmVyc2FsL2NvbW1vbl9tZXNzYWdlcy5sbmetWG1v2zYQ/l6g/4EQUGADurQd0KIYEge0xDhCZMqV6DjZMAiMxNhEJNHTi9Ps037Nfth+yY6UnNhtCklJgDgwKd9zx3t57qjD469ZijaiKKXKj6wPB+8tJPJYJTJfHllzdvLLZwuVFc8TnqpcHFm5stDx6PWrw5Tny5ovBXx//Qqhw0yUJSzLkV49rJFMjqzZOLL96QzTy8jzJ340difWyFbZmud3yFNL9dOvnz5//fDx08+H71q5PjDhFHvePhAySB/f9wCiLPC9CNCIF1FywayR/j9Mzp8zz6XEGrVfhknPAnJujfT/Trl5EBDKotBzHRK5YUR9ZnzhEUYca3SparTiG4EqhTZS3KJqJSCOlSwEKlOZmAexgo28Fl3KHH+KXRoFJGSBazPXp9YoVEVx99bA8rpaqQLUlSiRJb9KRWJ0QsaY5+tClKCaV5BRCP6qlYRfqozL/KBb9YJ6PnYiPJtFUxKGeALOZfeHAqQ9+FtZreBZItRbUHGbp4on6LoQAOiHiK/XqYybX8pwXWgLZym/67QiwAuXTiLm+14YEepsd6wRyRPkFFwfdiBKgEMSAEDBS1E8QTYyuW7EEU7TYQin7uTUgw/TJpzK5SqFTzXUjhmBTJiJvEsKMpUEkONhuPADRzsNVCGO1rwsb1WR7GXpbjy7gF1q+1AINtsBZxpjCwz5IYG9ikLEVReYh+fUPo3GjMLXMQHnerzO41VPOaiQR5N0NyVriNVu4nXmf4sWjf0LKHFgJH+IhH8GRHQ2ROKShEAeJOySofjcnWBNBZp8tsywZZ6Y60JP7xCPY5DTId1IVZewo10C/GA4qDwYpiYkX+aQSi72fkBwDSpE3KyWciPAjiIRRaci4FybODqzv8zd36MT7HrEiSDVgYAiZpqB1pjxO5SrCvFkw/NYoCsRcx3TO3iWyMQ807ln9P9Vy78Rr1q+fdNSNXXIxZuh9uyx+yNm1SXYVFUiW1ddqrXDWvOfYoWusx+a0OfoT9Mf2oTiwPVfJjKlzOq0aQPPjs+9ZUNj1GnEMz3VP1ovbUnY8P3YBcIaS9VfgsCcoXsajAZpfymXnoCiWdM2oK+4+fUAndRvAahCT8U4B1ftmXCu6b6//IKMQ5dBz1iIq1JWnQOZqcYmQI+HNoYJOBWVeCjGK3GtYPZLBd80cxl0RhPpzoDujH17rYK5zAOTKQAu25GqRKnMwP6kB+Z8SrYeaAh+7yQLVaeJKd5U3hiSB9/Wmfh+oLwuVGZ2U15uk7dpMsfPsaI5XNAonQ0YSe7rr3d8dsrv6VEKCQ5gCLExtfXkYutaTXsKQQloV3gs3A4+UAsZr+IVNNNrVedJT6DmFuOQEwxg7ZlDwYt49d8///bE+MaSZhe1u78NAtEjGbAguQf7g6pKlH92gTA83pcziz5S7a1vK9fzEshcyMIXuV3xprVkKoOtg269kORt0DBj2D6dQh2EJu1VXcDoNgRhioMz4DJzM7BGU17cABEypdJBKMbVOgGrYdofLt51lcpcDJF9XivRB2buLMKOY95CQPHBJfOm6ZkJ3HLi9nVEqpa9wexTTIFnv8ETiayGAgaE3L9l0Ddpc2v14FoMCdSjKk1r27IYEEWzfqCJzfed7n5VmldBh+923gz9D1BLAwQUAAIACACrjYVLLbmuBDIDAACWDAAAJwAAAHVuaXZlcnNhbC9mbGFzaF9wdWJsaXNoaW5nX3NldHRpbmdzLnhtbNVXW2/aMBR+51dYmfpY0gu9DAWqqoCG1gIqbGufKhMfiFXHzmIHSp/2a/bD9kt2HAMFtevSC9L2gMDn8p37sQlO7mJBJpBqrmTN2y3veARkqBiX45r3ZdDaPvaINlQyKpSEmieVR07qpSDJhoLrqA/GoKgmCCN1NTE1LzImqfr+dDotc52klqtEZhBfl0MV+0kKGqSB1E8EneGXmSWgvTlCAQD8xErO1eqlEiGBQ7pQLBNAOEPPJbdBUdESVEee78SGNLwdpyqT7EwJlZJ0PKx5Hw5PK4f7+wsZB9XgMUibE11HoiWbKmWMWy+o6PN7IBHwcYTuHlU8MuXMRDVvr2JRUNp/jJJju9CpRTlTmANp5vAxGMqooe7o7Bm4M3pBcCQ2kzTm4QA5xMZf8xqDm0/Xveblebvz+WbQ7Z4P2j3nRK7jr+ME/rqhAB1SWRrC0k5AjaFhhH6jzogKDYG/SlqIjZRcc86eyVAJzH2uhW0UD4F1aAwr1ejfctlCyV2PjDAQMat53QQk6VOJHcANFTxcAuhsqA03eeVbc+nTlFNBEA9bFMhF33twwWUojGiqYdW1BUfbvIf1byoTjMxURgS/BWIUwRxkMf6KgKwWiIxSFedUbCFDtOBoccJhCuwkz+sc8E+GrtFEnKEm9msiwDgL3zN+T4YwUiniAp1gdyOda4dffhFwQrV+AKULH7f65+1G86bdaTSvtmyAlE2oDF8IjkWHODEbwaczIpVZ6GE6QpppyIvCOMt5RWIrv74MmseZcGV+72KsQG+wJJux8pLC/NWDwmYjOskH0Q5XDo0jyLEkDhMZIa4MLjMoChhSSZQUM0JDXG3ajvWEq0wjxQ2wg9av99DpEy7z0xjXG1pMGaSFIHd29/YrB4dHxx+rZf/Xj5/bzyrNl35PUGvObf2zZ9f+cvU/3oaBbzf104vbpNm/u7d7l82vRXLbaV4NCpW12S8E1y0i1f1cROrSXTS9lUumkAu4mMZu0HA1CR5zA+w92+wVrfLmO9712mZaZYNxv3VE/puw3Wn5bFx7Jwb+kw9Zy4m55DEmw67H5eu3flDZwZfnk6xSCdHW/0vUS78BUEsDBBQAAgAIAKuNhUuPpNBQ6gIAAHwKAAAhAAAAdW5pdmVyc2FsL2ZsYXNoX3NraW5fc2V0dGluZ3MueG1sjVbRbuIwEHy/r0C59+YgAVopIEFKpEq9a3Wt+m7Cklg4dmQ79Pj7s2OncYCUtKqEZ2fs9Xp2aSQOmC5/jEZRWnEOVL5DURIkYVRWHOJKSFYsPMkr8HxDY4TxN5AS00xopMFGeLfwtpWUjN6ljEq11x1lvEDEW/5MkiR8XEd+zbylYkfgQzV7lEJ7THx/PwviIRJ7xjqczceTPkHKihLR0zPL2N0WpYeMs4ruTGrqp0+Wn0rgBNODzmg1+zWe9jEJFvJJQtHJKVnFm/lkmKTkIATolObTMJisb6oI2gJpTpqOwzC4H6hpj/r+9meyIxZY1rLpRv/2yUqUQbfIs1U4C4J+PlW7n7/KfLP6XiDhn1TUcBJMJ+NeKkEn4N3NH5N4vnroVbCyKs+yWScPSX/6nGW6oF1NuAoe+h/xS0MY2qn2q6/8OJ8mNwX6Qvqgmy1iy3NhDPvR7ftItytn5FXX9Wwg6EffEljquRH5zcrERM4+Xyqp+gOWe0SEIrhQS3pVSb+iSjTbdLGW9xc+Md05JAu0jA9GqgJik69D7OItP47X9ahw8/vCnAQ5HC3oZNiCLfOPKusF0wFb5hvBO3ih5HRBP48YTfPEa2Qf8/vqqyhQpJZNvZpVE9UnPevGFc7RFmg4BdvBUuh03nEB+tUiv8ZMSv5FThFFR5whiRn9rXnbU30ZEflnAeu0676KJJYErtmtzlENafe96nXXjTbataP5UmgvZ9YjqWb4wkNSojQv1JeS8EZWt/DqfczX4aVEj0nFB/5E92yoqED8APydMTL4HMokDCYz01x99Mh3qhD51+sc2U2uPQCtii3wjXo3DI1xupjh5TjLifqTHxg+YdcV9ASNUuZqO4rwly8dwJoAEE/zxrVmYSJFRSQmcISm9x2gvnDfzSKhXNpnuJV8hr10LWeRQZ60o6K1isvrBq4IPlRerDt03MAA20u0FfXNOp1/ay4340x7zyUZwHqps7WKX9ZQgfq/zv9QSwMEFAACAAgAq42FS0OtHccfAwAAJwwAACYAAAB1bml2ZXJzYWwvaHRtbF9wdWJsaXNoaW5nX3NldHRpbmdzLnhtbN1WzW4aMRC+8xTWVjmGzQ9NUrRLFAWiRE0ABdomp8isB9aK196ubQg59Wn6YH2Szq6BgELTTRRUqQe0eDzzzTc/Hjs4fkgEGUOmuZKht1vd8QjISDEuR6H3pX+2feQRbahkVCgJoSeVR44blSC1A8F13ANjUFUThJG6nprQi41J674/mUyqXKdZvquENYivq5FK/DQDDdJA5qeCTvFjpilob4ZQAgB/iZIzs0alQkjgkK4UswIIZ8hc8jwoKs5NIjzfaQ1odD/KlJXsVAmVkWw0CL0PBye1g/39uY5DavIEZJ4S3UBhLjZ1yhjPSVDR449AYuCjGNke1jwy4czEobdXy1FQ23+OUmC7yGmOcqowBdLM4BMwlFFD3dL5M/Bg9FzgRGwqacKjPu6QPPzQa/bvzm+7revLi/bnu36nc9m/6DoShY2/ihP4q44CJKRsFsHCT0CNoVGMvNFmSIWGwF8WzdWGSq6Qy9dkoASmvrDCLkoGwNo0QZLdM+mRITIX09DrpCBJj0qsODdU8Ghhoe1AG26KSp/NtE8yTgXBamJLArnqeU8+XUqimGYalrnMd3Se6KjxTVnByFRZIvg9EKMIBm0T/BcDWa4IGWYqKaSCakO04OhxzGEC7LhI5AzwT45u0UVi0RL7MxVgnIfvlj+SAQxVhrhAx9jNKOfa4VdfBZxSrZ9A6ZzjVu/yotm6u2g3WzdbeYCUjamMXgmOVYYkNRvBp1MilZnbYToiajUURWGcFXtlYqu+vQyaJ1a4Mr93MZagN1iSzXh5TWH+yqC025iOi4OYH64CGo8gx5I4TNyIcJpwaaEsYEQlUVJMCY1wlun8WI+5shol7gA7aP12hs6ecFmsRni5oMeMQVYKcmd3b7/28eDw6FO96v/68XP7RaPZlO8KmrtzY/70xTm/mPXPp2Hg56N5/aQ2mX02qAf/blJ3r1tfy2Sz3brplypkq1cKrlNGq/O5jNa1u1q6S9dKKQo4ikbuaOEwEjzhBth7NtYbmmPtNc5f7A7XT5tpjg1GuvYY/CeRutXi+bfy3gv8tQ/SCspXH/eNym9QSwMEFAACAAgAq42FS6bCKiijAQAAAQYAAB8AAAB1bml2ZXJzYWwvaHRtbF9za2luX3NldHRpbmdzLmpzjZRNb4IwGMfvfgrCrosZ77oboCRLPCzZbssOFSsSS0vawnTG7z7LfGlLmYML/fPj/7yUp4eRdbrs3LaerUP33K1f1XWnQaFx2sBHVUcDeiV0m6FyBd/LCqISQ1tD2sunV/l4I0zGNu5Ml/s3YcskP5uIN2uAmIzXBgtq0JhBaw3al0HbmQJ/K5Wdq/qtSGrzsuGc4HFOMIeYjzGhFegY+yHLMn+WyAVqMGkhvYOuQQ4V03QyCb10iLw5Jn4YOa7M5aSqAd4vSEHGS5BvC0oavLrGP10yvdnXkJ42fHsOG4dPTiADqGT8hcNKD5zF6Txyh8maQsbgOW4U+J6bGGEElhBJvoHj+97kD1Qx7hek0W3JSn6hg7m4ZboGBex1KYz90PNUDJ+8DN2M5nGf43DHfwnf9QLXUQgE9pD2rGZZGsVTBSR1U/dDJtk0U1OjpBAd6aF+7E3Vnl9RRMCqxMWlilkUZEZOJCtsh37JW6HnXVNGiGgjtDFMZDV0cPxj6rlxcJkWdWGaeWQSsUkcPqt0sb2KSj5cP0jE+sP6vJeNbjc6/gBQSwMEFAACAAgArI2FS1gFLWtiDwAAeRwAABcAAAB1bml2ZXJzYWwvdW5pdmVyc2FsLnBuZ+1ZaVhT57beHjhiSwn12BY1DHo9LbVakCIQCEMdWuoAThyRGY2CCElA2EAICQpttTWB69EjKENaUaZAIgYIJpCI1qQ2QKoMAWIINYYAmyQNcTMFyN2Be8/9fZ/7lx/72c/35d17rfWu91t7rSc/HA0Ntnt387sAANgd+Gb/cQCwcgSAv9DXrUV26g7iI5HbmvTjwXsBVrfjOLKwTtwTsgcAGotsF07/FVm/k/pNRDoAoJ5arjViYs1ZAHBEHdi/Jyw7VqtQslMSY8QGIzsbt7CeTdvc+77XNx/0/LT1TJ2127qf3rHe+qlX1S8//vNu9tag3Ze3vBv7+/lL99Zf/XbzfmvrqO27P6j9oH77m/iPQ4oaj3YN6Ef9r2jqqRpZxdzbsnaT3/MdZGk93HmnebrzDhzrSWbYMseVPu6LsglohnIR7iPrMGlmMdEKAAbOv93XvN/r2YL+YKp/hrlcGw8AlyhhUbQ81w7Dr8/cmz3/AgBlX3uJDqT6T4/dz0Riv7QvLDm6RhoBbliDBHasIe2Py1gi0RXBOd6NVO31QXZHNlrbAMD72zAIemMHsvHLOhQAbPk6FWHFIx8xe3U9QuWXtBFkfWYVugpdha5CV6Gr0FXoKnQVugpdha5C/7/Q0ScTeW4s5Oe//V/flF43kj2JnmE7t6pCmOThuX/2lROXvutzjZ1Rycp5caB5gtq/qO23Ai6pSors+TgOFKHQTKntX/FkabiuKJxoVtcizefpn+NG2wtUL9gUAlwblJNATmSHg3kQNQuyAh6fdqOob8i0B8YofWm4hiPcCs4dTb3TBuKJoKcx/ZQ4so2Youc/ai+Q8XlKxTxwpHCuU+YRezPU5FZlWpMaDR6f2WhqhJ47EMjn+CzOnWo0ub9POjXgOjGDKuREXgSFfHjN1Es9rR+vf5ieEQQUMkNTXy22aJpNdzmsKGWEz2hbDWPc40is1slRUe63gwf7/hIufOvOLI0z5Pc56JeuZOZo+kvjcr4gCHSVeaZwV67xR4cAzS9xQiM9PETTqpsX20cPDsPgEin3z4C8TLXmz1GZsinnzWthjFdm8VxmO/2+rvEYzrxwhGr+TdtVRL/DFdGSmmONAzEa5rnexXpTQFze4SMibCW/7do4FXAMb2cOaQu6CwiUREWJ8R61RZHD+H4Ec9/vPPkFXRqtyH5axAr4PapuV62HBIK2PLxbiVqYaKFOXBEks6+eDoI9mdoYOa+F4kSTwWB8ILXi/pl72HXK3UoWt7HJ4grkLdL2+TfT7pyc4Z+5x2LDtWo3MbGUTWAShATu6G2x04mplKWjkrFbAekIY9WBkFKb132NUL7sT2xwIWxyzFfdnHjcICD4cdrCEq9nkWbOMORng+B0ptXkHA9NnbJhlakZeYHp1r2X5zBbEONVSaX15JTeAd/A5Io7XB1RoScNR7INrfVHa8W/t8xNJHedgG69V6ibK/n9c3I//QBiHBL9PUOyFvP9fGsXyYTQSGi3OFAVGNnXYBJYiy9P/1CQFi8PKe3bNDa35YZqHFUvlj4wRfTzQ+BmqvO2MO8ubtLQJ5AzWtJoXKxnG5tIis8OfvZJSxd3nIebqCh6R/EQeeG3hEFOZud99xYdWc+Uz2W9+Bw9srEbcj8s5cEVIK67cp4jVMzr96U61mAfT/Zu0hhelIdMvDc99Z6/uMfplNTmTwnjnINt6agc9k4odUZX2xWels3xoMJacqAb5Q+Fe1TA29vyk/ZKsqnW/iH/nJTnYTGsLdkm/nr8ll1qzTUGNYsv9SXyQAZijnklkEzm22WCXfm4uSc8qGlfBpReowM4nnm0c4hA2/0xb1p5VtAcQJ3j5H6Rj+vBqWrfd8wSwqK++6ag3L70pcv25tNYvfdydPh+RXGIqWo5xqalKykFEdyUS/vumX8bhu9FmS3yr2PMbc1bPLocXvRm4TevQtATO7MosXnFRdFpOWC8MNcmqVj5Rwn+DlEm39gS4B1qwjo+ZRljmCOzvWhqDjxW4CKcimbr+VkYwcJSVGhVH+yVUOENWRJYf0JSa3pIcGlKUvYiaS181Gb3vdh5vvMADTTq6qK8H29FzW1obT7C17jHZt+VFyvnqhLjbgvKvGnjHF6DYfHiUlopDPriSwmLlmBE3qd0SrEfzeTL7qmv6lJKRbAxM9rvDaj+T6XmfUeboY8xoj1nfBpoAzXyTaMFhwuZqMfi6QYrvQH1ZUy4jXnbvCguq06/470JTRNeENLjJ3dGe1FQ9wyYWj00v94HNI8qrWpNkTJ8KbH1ZIcHakxS5TkPH2OSGKkGxvAL3W4kf7eM7BNYtd+Ii6S0mi6RQInL2ZRI6kC0UkYZi72Z1YdIqGmCs6AQJIQbA/NqKMMlsWwryTiMmnW0lYzfnx5UlU+pk59mL9YUabtl+rvytRxCp7fRu0TG7P+ZhWZ/p5o6HoJmbzA+fzQvYDG1Dwgpteoij+q0oeUw6wqe4dOO2pSrRtgnbNoOlaL2+h5e3Dmxpa0lnVJuL4DiBaZNvbAR+1doVO6NT5LjKsN20uToFycmqDJtUZJR9cCt6NeB3cqjXKxyuhGUihvTdxptQxOHXTpvXX/5Odlbyu9VLD0oIy4Njd8KSBb7U8mqZ7hhb/h12tDYGKLZzfZmyElLTXBRxfOHm1mLM9lXyJOmr1N7k/dSgkbZ5zdyjxUfcgqzby6ql9dDLgtjUazOKJkMBKcSorlFBGwnz0Pe2eHBll399lwq7dLGC5EN4Q09mO1ebrKFD6NBUmfQ3vqWIzGBb5wKf3a2VUwP7E8F0hTGtDKwzqFsyDfTeNNvh5fe/kJ1JPaNTmtA1K1e4JA2HcLlzDT3WMrHJvfWfe2f0hxu9gi+tNQQOm7hH3VpDwJQZcHxtIJJtbrRzJD+JlN/4WYP+x2XyZJ/ayWUtd3edtZFkVkC4lpqwdp1Gy/vavmK0iDBKcRqkiIRp/isW4R1xk2mPOoq+l+vtEbDlJEst+0YuI5qrtSN7lg+dqdjRS9LhinaDAlSQvw+3HyljD5h4U0RmBAnKVA25rE5epBkHRwTZ6RJjND+GDcw6mmJd+hZ+objqukTrniEIBp+1/D1TewkKL/yydl6zRR88VV/LvYQrgK3Nni8RfxJvtXVZEZRMUOp2HQ7IoTNiVZ9l9gT+HPUdD3akybX0cYVslDuZIRPQrgCi4WWWSC4cNhzAMl7OtlIpdZYjZOE3LJYUVNaf571Yad6qT57kilHWaSIQ/fONBNgikIPdngwG414+vntuPJia7Habvekn/Z95FNMWolcxuUlC/AmSxUldO4i8D2rsuKwyxzE9A7ydNtOQt3D4EoG2K9VI1xUE2Qaqu4SdgbkV1bRs3bccvFpgPq1eWJx3YWFWUw/i+1RviIQGv6oUibgC9iL861CyUjNnMbwdLadHjFjeNPYhnAQ8BFP2/jDyMCIUpgtm3AiUlQTdtzhi//isapA3CVXpMDjXFuhweq0T84r5KL7y7x0msruq3ON/01M6VxKePsD2q81bJDkmze+LGzqpNYibDmKGpzaK/PLZsmuDAlBfWqnKmFbmEgGup7NfIG/YnnYF/Mb5rY3S+mFEbXmJOLaeo5BbWVEuXcQPWdnhhy3oeNFTUnNg9ZxGTUJZpVSE+DhUkbav7jmUc5Jdu5zuqtxnf0AixxYyBVIBjpYnt0LN0EiutjC4+HEtjE7Y1MaibRYb3Gbc41U2nctNYbFhnSHkPrdw9OUuyfNePGHXDETUwMzUhsFSIr26TzmIYxN8dvTfI2AXiFwl1tR1mciSuza4JBSGVjhzVZitnNz6Y4S7MnUXtxP8o/k6wq/M1PHdjCV8/Rixv6vstBPg2NNb2+QLgxv7lF89CdekV7TO8g0+Mc5OMGvPTJFcDNZkj22UtqxGrqNET0dspLtrhce0KgW4TCyiKJaKlgqNuBtkLR9qir/MW1LwDSJo9bSKTNVG8L4Yy0dSExdA2uNoOKd1vUfHvLC//LMMRKmxIRDgcJtGZ0jNQxKwFoevpE+cipb4iKkwjZCgUnzQfK/naqmFVnRNTna/cmJWJrDnZ9fV/LLl5XPOfCsC1PZFDZTzRcsH77pY/KEYbcV3vY5qswqDNLjWT60nCuBpuy23fLTDrKdGNZ3BErCzPCi4UbRQRDnQ1IbBYmg3pRHbZ5fsMXgAt+2MKICoCSldC17qS+OwHA3jVX47Cv/YVNicn/tp4PqycMWQX2y4gLz3D07RZvi4RoU/NiJeGHGVxPC1SGngwQqTQQCt4NlLb5H3dRGTcT56jrkjPacWT2DfFcQF5onY1JT4ULZ4inylxKYjf119ILCeM5Fouk83n7jKJEidWn8DHxE9SBQydk3loWyd1nHDtCZygxjlqVX4iun2zKF6RUZEJKismA4vDbUdKxuT+rh2KWXDuzADMmRaK9RgXBh0NXxp37Q6O8yX17dELu0oKc8yS2zU6zxDocq3E0lDPcD/26OLFZSLuGy3yYzsGMzvt35K33Y2MvwwEGWOdBa/OaZe+7SBvFum5pzvsprDJNCmxtt5lmlsPoD4qYNZ9s+7fuCd076yv6Sqlb6NsvEMN6N0lg6j0ez41lcSODe4bHe8UjI/9iukVLdGJ7iFonmkAJ5JOeL6UTZQa7Awt/FTtl1ZJJ4jvEsfiAZFOi2/QPGoiVWvWp92uw3fYP9TvHpzbq5h0Vvo/SgvJlGGPScsRqZRS2afVnB/AXikHhWKWOHVy+avfsHsZjuC891x5NgDZ4ft1k42yF2ySi2D4VM6rfz9w3cttFglt9V9eQY6sGjyJncwXDK2t2Gu2HcR9IVtw4y9j/6KNOX4M/W6/4eGolMD4mGPc3Q93xoQ1bZgv61Ap9yscdWQARlZMJ5+4RHgoApqfClc7zRSThLc0EEBOzq/aHQ+DcnvrNPhfj3OvhAWdMQFnNwojP6iSDRRJ3x8sEvxokSvYj0cYItMFL7eqeTC4ujT1ORTmlOK0GluDZf5W+az3tFnuI75s3XoYdcRH9elwUunkXaa1EG968AcATMrzy25phQaiC7k7sn2n2CVO80psmJQcY3leFeRQPIIAhbi9e6mPjCiPY/+qNCl6J19SxmkmIjAIxgV0bA0/BYXssGZCRETWUnR5+iQH9Q/wMAHm91JtJtmWZyPWMdAKReFUepntQtUaDrVMsfYz01ouwFJbegcikgs5axHgDiXfo+KjZTkGKlNAfyIilG9OIWBBdS93HddtZCVMOSC4plCIr4uMMyewIHvgrdz9obn/9fUEsDBBQAAgAIAKyNhUsFoh2bSgAAAGoAAAAbAAAAdW5pdmVyc2FsL3VuaXZlcnNhbC5wbmcueG1ss7GvyM1RKEstKs7Mz7NVMtQzULK34+WyKShKLctMLVeoAIoBBSFASaESyDVCcMszU0oybJXMzZHEMlIz0zNKbJVMzS3hgvpAIwFQSwECAAAUAAIACABElFdHI7RO+/sCAACwCAAAFAAAAAAAAAABAAAAAAAAAAAAdW5pdmVyc2FsL3BsYXllci54bWxQSwECAAAUAAIACACrjYVLtEzJUc0EAABfEgAAHQAAAAAAAAABAAAAAAAtAwAAdW5pdmVyc2FsL2NvbW1vbl9tZXNzYWdlcy5sbmdQSwECAAAUAAIACACrjYVLLbmuBDIDAACWDAAAJwAAAAAAAAABAAAAAAA1CAAAdW5pdmVyc2FsL2ZsYXNoX3B1Ymxpc2hpbmdfc2V0dGluZ3MueG1sUEsBAgAAFAACAAgAq42FS4+k0FDqAgAAfAoAACEAAAAAAAAAAQAAAAAArAsAAHVuaXZlcnNhbC9mbGFzaF9za2luX3NldHRpbmdzLnhtbFBLAQIAABQAAgAIAKuNhUtDrR3HHwMAACcMAAAmAAAAAAAAAAEAAAAAANUOAAB1bml2ZXJzYWwvaHRtbF9wdWJsaXNoaW5nX3NldHRpbmdzLnhtbFBLAQIAABQAAgAIAKuNhUumwiooowEAAAEGAAAfAAAAAAAAAAEAAAAAADgSAAB1bml2ZXJzYWwvaHRtbF9za2luX3NldHRpbmdzLmpzUEsBAgAAFAACAAgArI2FS1gFLWtiDwAAeRwAABcAAAAAAAAAAAAAAAAAGBQAAHVuaXZlcnNhbC91bml2ZXJzYWwucG5nUEsBAgAAFAACAAgArI2FSwWiHZtKAAAAagAAABsAAAAAAAAAAQAAAAAAryMAAHVuaXZlcnNhbC91bml2ZXJzYWwucG5nLnhtbFBLBQYAAAAACAAIAGACAAAyJAAAAAA="/>
  <p:tag name="ISPRING_SCORM_RATE_SLIDES" val="0"/>
  <p:tag name="ISPRING_ULTRA_SCORM_COURSE_ID" val="3DC5003E-FE14-4619-8618-439D90897FC3"/>
  <p:tag name="ISPRING_FIRST_PUBLISH" val="1"/>
  <p:tag name="ISPRING_PRESENTATION_TITLE" val="09_Arrays_D26"/>
  <p:tag name="ISPRING_PROJECT_VERSION" val="9"/>
  <p:tag name="ISPRING_LMS_API_VERSION" val="SCORM 1.2"/>
  <p:tag name="ISPRING_CMI5_LAUNCH_METHOD" val="any window"/>
  <p:tag name="ISPRING_SCORM_PASSING_SCORE" val="80.000000"/>
  <p:tag name="ISPRING_CURRENT_PLAYER_ID" val="universal"/>
  <p:tag name="ISPRINGCLOUDFOLDERID" val="1"/>
  <p:tag name="ISPRINGONLINEFOLDERID" val="1"/>
  <p:tag name="ISPRING_UUID" val="{E974DB03-1111-4B4D-ABCD-A0996982F471}"/>
  <p:tag name="ISPRING_PRESENTATION_COURSE_TITLE" val="09_Arrays_D26"/>
  <p:tag name="ISPRING_RESOURCE_FOLDER" val="E:\Keerthika\Propel 2019\Java\Arrays\Arrays"/>
  <p:tag name="ISPRING_PRESENTATION_PATH" val="E:\Keerthika\Propel 2019\Java\Arrays\Arrays.pptx"/>
  <p:tag name="ISPRING_SCREEN_RECS_UPDATED" val="E:\Keerthika\Propel 2019\Java\Arrays\Arrays"/>
  <p:tag name="ISPRING_PLAYERS_CUSTOMIZATION_2" val="UEsDBBQAAgAIADsHY1A2YVgCRwMAAOEJAAAUAAAAdW5pdmVyc2FsL3BsYXllci54bWytVl1P2zAUfS4S/yHyO3FLxwYoATEktIcxIXVse6vc5DbxmtiZ7RC6X78b5zukbEir1Cq5vuf4fhxf17t+ThPnCZTmUvhk4c6JAyKQIReRTx6/3p2ck+ur4yMvS9gelMNDn+SClwCWECcEHSieGQQ/MBP7pGdwkZk4meJScbP3yXKO3O1Oyzk5Ppqhi9A+iY3JLiktisLlGhEi0jLJSxLtBjKlmQINwoCiVRjEabCX5u9o/KZSULPPQPeQmXn7xjVJy/Gs+YCkWLpSRfR0Pl/QH/efV0EMKTvhQhsmAiAOVnJmS7lhwe5ehnkCurTNvCrIFRhTBmFtM89c8sW5cLQKfFI5rFPQmkWg3UREhLZ+DWdDUGEa65qJcC3YE49Ymdta1162RR2JjqUyQW5q9A72G8lUuG7tPX+PTkTsbROm45pPD3Kx/DteJ2P91uX7ZCw2o3yTcB3jUh/SWaeToMNdvdTW2Mr2sZHtXclEHAW/cq4gtK/f2hMwX5Bqw1bmNk5XFwEu4NMdC4xU+1uEoXRr2bitUtxKKa4FtRxuu/uqoyBNtltgJlfQlGrmPfEQ5BemlO3XlVE5eHRkrLF0CPZolXLdpK4hXmzS5OwfelP6jVrzU7/WGQv4H435hERtTbgI4fmOo4+BFGtqAItd2lyTJW65ZxeTzjdp7zANTN1JwKZgIo5hKgI8+yEzjHZ2eggKiml0CXI1wvYWDoJjHsUJfs0kw3j1IE3K1G6SobdwEJzIYDcBbc0HgRslC8xQ51mGA+Bl8V6utx2h45aMdNmK0aMT49ALcm1kyn9bpQ/mpLm0kn7l9B4fOYc+Degm4y3kw/w1xGgSDOJq5sL2NQKcC08citWA56S2uhkO8YlZXz6NBnxpeihnTDOdS8M6qyzjOQ4mzyqv5hzn2cgnhC3LE3PbT2h4eVjoKOHpe2OK6zueVVms+G9wCh6Wfw0WSyy1E0Opd5+8P1/2GFCLOBkH21vToR23UjR1cF1q36pf247mhqq1UsnskKS8uhcVppoHH1GOkZK5CEcCsA2r6XWC8/hGAXMS2GJGi1M8HjLzyTt8qHO+OLvoUv6wuGiwNq6HauMqljdcR3XAnfxofZDaRLx6ruHjH1BLAwQUAAIACAAhYolQ+mVGv8gFAAATFgAAHQAAAHVuaXZlcnNhbC9jb21tb25fbWVzc2FnZXMubG5nrVjdbts2FL4f0HcgBBTYgC5tB7QohsQFJTGxEFlSJTpuNgwCIzE2EUn09OPEu9rT7MH2JDukZMduV0hKehFDonK+c0h+3zmHPP34kGdow8tKyOLMeHvyxkC8SGQqiuWZMafnP38wUFWzImWZLPiZUUgDfZy8+OE0Y8WyYUsOzy9+QOg051UFr9VEvT2+I5GeGYEZY8siUeSYLokDF1+TMI4s4uHQ8WPPp3E0DwI/pMQ2JnTFUSXyJmM1xIREhQpZo6pZr2VZ8xSJAtXwLyxJwIO4EZmotyiXKT993fnsDyG6dLwY3Kvn3bDjOvQ6nvk2MSakYDcZhJGUnBeo5Czl5XN8eH44w24Hbovq+egLTAlghpetHyskMGDHC4dOjYkFmGqp7kW9QiJal7CbiG9Y1rRr2u13nzsTW5cx9WMcBLE5p9T3YhebxDUmJkvu+qwtfxZg7zp2/Qs/Np0LCEvma1ZskSuX8sdf3n94ePvu/U+jYCJYRfcYCGmkd28GAHk09N0Y0Igbe+QzNSbqd5ydP6eu48Eudg/jrIOQXBkT9dtrNw9D4oEwXMcmsRNplai1cIlWybVs0IptOKol2gh+rzXBi1qUHCWyqOFRfVKPomh6mWX7Mww0CklEQ8eiju8Zk0iW5fZVK7amXskSHFYobdmbaq+KV+r7uuQVeGzZJZVAQbapzJkoTvpdLzzXx7am2Qz4jS9geel+WoB0BK9JvREpl6/AxX2RSZaiW5ASEn6E2HqdiaRLHR3zg4xte6MI8cLxLoDuvhuBbO3diEoGKbJLpiY7EiXEEQkBoGQVL59gG2u2a3OEs2wcwtS5mLrwR1UIU7FcZfBXj40jIMCEgPfmCuAq5PQAR9HCD221aOAKMbRmVXUvy/SIp4f72QfseJYPUrDoAbgqEXtg4IeAilWWPKn7wSBKrPndKQumCgSMqU4HSlR5U9Ugm3yd8ZrraIWaCks0pW74rQSFZZxtWu6D9yoDMvbS3MVzz5rGJt0nUZc1RbIaaAfi/F99HKqhAZoccr43pg4tNv3PkF8gHfpjLPxLyIKXYyyuSQSLTKI+Gw9fORdY7xJkvl1S2qW9hKkck227FkCxaSNkU8GIWhJITXpHqpNxbiLyaQ4sdrD7jezaou76j6XYQPEGAvKy1xEkfIvYSlSf5s5v8Tl2XF2rv6Qe2+peh6UbViQcyJYwtadb+JaKVH9TtNf+/2zEX4jVbVToZVcnPJt8fjk2nqPS8g1FsLrm+bruc60WrAv/KVEoiX8zhCFTf5r/fSv6XXbmoHl99v4cNclj9qg3iGeu1PDd+t6RRG2pMR1IWKaQwy0ItDiqnEJXkg23mqpAtbOp6O/QH+0c7xxsgrbSQSl0itsRsXp+B+BJ9FSMaAq7oiOPoDnKoW4Nt72CWR+Ff6VKzHD7BTEjh0KdWvCbStS9nnUGGFyRdQJ4eik+6HKPyhN1qAshewC43B8+M5FD/OkAzPmM7FagLSpHM1nIJkt1wsjEnS4ssLZNzr/un29LmevRjFU7wbSF7eNzomgnF7ZOgxEd2F7zg/fnQPJP36WI4BAaHwt7luqWLJUfsoFGIB+1FC6Nds0W6ChndbKCAn4rmyIdCNQe22xyjgGsm3PEWZms/v37n4EYX0TSjqJu9NdRIKoNhMxL9mC/e7Lm1R+jQdRM9hiRpljNH+p+oLmpiRTF/vk5tH+3t30WFJvHIeuXIVbdCXtnN/DATR0QwHc5x7K2kuYyh6GTfr9U3W1pvmBKsTWdgQQjrTjZlNCpjkHYMc7y5yGcAzvxWgAEXQcVdcYReWBKcmNQ1X0RJGd9sjMmM1beQWanUmajYtMbqBRVj5vT49VJU2eiGBX58+qqmjB1ghjbtr5HgpXMRHLXNh4pnFKT7kIpk8vBYNYUe1A4vsDjqajHAoaE7O+J1E2IvnVwJVOXsAPSjK7Vu7QMma99f8x7m69L9/6t0te3p68PbnP/A1BLAwQUAAIACAAhYolQc2py5qUAAACCAQAALgAAAHVuaXZlcnNhbC9wbGF5YmFja19hbmRfbmF2aWdhdGlvbl9zZXR0aW5ncy54bWx1kEEKgzAQRfeewhsIXYdA16VFqBcYcSoDSSYko+DtTURtadNl3vt/woyKKEJujLqqawWT8FMgiJYwoWre72wjzHh1ZEGIXcKCcc+VTG4YZt8GjOhkU/oFJqb8Dz8+bw0s56B4xAumXOjIor6UCpvJJQczjRvrFo/akCXBQTVfPEfRQW/whkvPEIbHGdiX/qtzNy03WbzzgNoHtl5U84GqdLLj7itQSwMEFAACAAgAIWKJUBfhkL2uAwAARhIAACcAAAB1bml2ZXJzYWwvZmxhc2hfcHVibGlzaGluZ19zZXR0aW5ncy54bWztWNtu2kwQvucpVq56WZy06SkyRG0wKioBFLuHXEWLd8Gr7MH17kLpVZ+mD9Yn6awXCDRp6rRB7f+rSAh7dubbmdlvZrCjo4+CoxktNVOyFew39wJEZaYIk9NW8CbtPngWIG2wJJgrSVuBVAE6ajeiwo4503lCjQFVjQBG6sPCtILcmOIwDOfzeZPponSrilsD+LqZKREWJdVUGlqGBccL+DGLgupgiVADAL5CyaVZu9FAKPJIJ4pYThEj4LlkLijMuxzrPAi92hhnF9NSWUmOFVclKqfjVnCvW31WOh6qwwSVLie6DUInNoeYEOa8wDxhnyjKKZvm4O7TgwDNGTF5K3h44FBAO7yKUmH70LFDOVaQA2mW8IIaTLDB/tbvZ+hHo1cCLyILiQXLUlhBLv5W0EnPk36vE58PhmmcnL9KT/reh1sYpfH7tJbRq7NRfNrvDV6fp8NhP+2NLq0g5C2Po3A7pAhCV7bM6DqiCBuDsxwyBDYTzDWNwk3RSo05ruDMsBlkn36XkInlPLFFoUrTNqWllRubwrV7P4CJJkpuZdndo7HiQKLKKagHMaZkgAXdoFVywWQXNPcDNIE88UUrGBZUogRLoDIzmLNsDaDtWBtmKgp3l9ovSoY5AjyoNYpOkuDSBR9ZluNS003XVivaEShrv1OWE7RQFnF2QZFRCFJsBVzlFG0yDU1KJSop1IJBmjPYccbonJKjKl9LwB9tdAZbCAuWUHgFp8bv8MGyT2hMJ6oEXIpnUKYgZ9rjN28FXGCtL0Hxysf7nqS9QSd+f98FiMkMy+yW4MApKgqzE3y8QFKZlR2kI8NW0+pQCCPVWp3Ymr9+DGtawznf0Wls4WsmLMd3Cb9OyAb0Do98N7vc5uB/6kHtbXM8qwrdFW8FDSXO4EgyP0vckrtkctkIa0BmWCIl+QLhDHqzdo1jxpTVIPEtwjusf91Hbw9Ere6m0EBhx5LQshbk3v7DRwePnzx99vywGX79/OXBjUbLqTXi2G3nx9bxjXPrim1XlcLxh2zY3zQsa5j3Bml8+uI47b3tpWfXAFQhXe33Uehm0fWjyc26v3YyjU7jt3XOdgCZqEWrOKkFN6yjNXxdR+vUj9LRxhit5QK0xqkvdWiOnAkGTNgZzf8bVP3tf1Ge67uh6v8477/bIv6l/c/Qfaet+c4Sv525JD7pvRz2O/86xp/KoL9bP3xvPW1H4bUvHtyKYJIJSKv7j7Z+W9F+fLAHz+/XLjUagLb97qfd+AZQSwMEFAACAAgAIWKJULkGdZF9AwAAqAwAACEAAAB1bml2ZXJzYWwvZmxhc2hfc2tpbl9zZXR0aW5ncy54bWyVV11P4zoQfd9fUeW+U+gHsFJaqS2ttFruLloQ724ztBaOHdmTsv33dxw7idMmkEuFVM+c45nxHI8hNu9cDo6gDVdyFo2i+bfBIN7lWoPEF0gzwRAGWa5hlRtU6SxCnUM0dDAllH4GRC73xlpK24Ans2ibIyp5tVMSaa8rqXTKRDT/53Y8mYzG8bBAfsVSlFpfzhvbQR1mc79Y3zz0ofgY68339fV1F2Gn0ozJ06Paq6st273vtcplYuMUP120wykDLbh8J+RqcXt9M+1CCm7wB0LayGmzWK3vRv0omQZjwKZ0N52MR8svWYJtQZSRpjeTyfi+J6cO9Xn1Z7QjNxwL2nRtP120jO3h/xwyNYZ2PyfcrRefExD+ou370n46oYKdQDc3Hz/YTydDZXl2ls1y833TKd9Mq7090PMKHu6mmy85QrGErl9/gi3IBrKCvL+/Ha+6GEbwhNqgdOKk+GkL/FleqMh/DYdEbO+2VuLJNuFseliFbAXM7ZCJh+XK+cxBffzOkS4TzN+YMAQITTXoiSp8Yrkpt2naatwf+OAyCUDeUCNelchTWLl8A2DTXuNXq2UxVwJoZQry03C8wAXGGvmLTvUCGRhr5LNt1m8pThfwc4/jlHJYMt/Lzw+fvCAZLcvjKlel10Z6tJfcBKG9ocSkKoF5oaoXnoJtWjwsbC6l4UVOsWRHvmdIT9O/Frc9FcWYeHjm8EJrl1WMHAW0qW2ncm0oGXK/+mq9sFo8juLeDbPAR3jDEt001k2xj0Uo1WLdFLr3HtuCVAfn1gOkt2QWpUy/g35RSpho4HmzqNjHPcuXFDuu6TEF/UO+qb4kqRB6R1DuEvaFM0S2O6SUU2eE6lRdc9t7GPu4bc2VeboFvSZNcChF2bQ53IHvD4J+8ZXDByRNQofTMfFA20nGK80HBi8CYHp3KG+EWzhPmgvkAo5QjpXAUBTcVVls6Aa01WsF1pRlYOmlST+GaqmEuKajhfBKebUznKeH7pFtTVFaY6x8NfPLWWn1GoKcwYupsTX52w6R2tU4UZajekam0beoXvvy2REWkqfFHCIHVrJp8ziOUCrzB1M4y4Qv7HUK9umqNqsqbPF0Uey0nY/aKIXnfNS+0BWdC57aP9XCSVvYvwVvwU84bRXTya8K0ngcWtyOTWXS61kMbhr5aYbxMDC5/lSdoO/0H8r8P1BLAwQUAAIACAAhYolQ2e0o1KkDAADQEQAAJgAAAHVuaXZlcnNhbC9odG1sX3B1Ymxpc2hpbmdfc2V0dGluZ3MueG1s7VjdbhpHFL7nKUZb5TJskrpNai1YqVlkFAzIu03jK2vYGdhR5mc7PxBylafpg/VJemYHMMTEXUcmVaoiWbBn5nznnG++OceQnH0QHC2oNkzJTvS8/SxCVBaKMDnvRL/l/aevImQslgRzJWknkipCZ91WUrkpZ6bMqLWw1SCAkea0sp2otLY6jePlctlmptJ+VXFnAd+0CyXiSlNDpaU6rjhewZtdVdREa4QGAPAnlFy7dVsthJKAdKmI4xQxAplL5ovC/MIKHsVh1xQX7+daOUnOFVca6fm0E/3Qr1+bPQGpxwSVnhLTBaM321NMCPNJYJ6xjxSVlM1LyPblSYSWjNiyE7048SiwO76LUmOHyrFHOVdAgbRreEEtJtji8BjiWfrBmo0hmMhKYsGKHFaQL78T9fKbbDjopTejcZ5mNxf55TDk8ACnPH2XN3K6uJ6kV8PB6M1NPh4P88Hk1gtK3ss4ifdLSqB05XRBtxUl2FpclMAQ+MwwNzSJd02bbcxLBReWLYB9+hkhM8d55qpKadu12tE6jV3jNr0vwCQzJfdY9s9oqjhoqE4KroOYUjLCAjiY9GWEZkAMX3WicUUlyrAE6TKLOSu2HsZNjWW2lmx/vfu1ZpgjkCXcLYous+g2ZiilKLE2dDeXzYrxiim6vyvHCVophzh7T5FVCDh1Aj6VFO1KC820ErWVY2OR4QwiLhhdUnJWE7QG/FKgawghHHjCRas4tSHCH459RFM6UxpwKV7AtQQ7MwG//SDgChtzC4o3OT4JqhyMeum7J75ATBZYFg8EBxFRUdmj4OMVkspu/ICOAjtD60MhjNRrTWprf/0xbHUM5/xIp7GHb5hwHD8m/JaQHegjHvlxojzk4P8xg8ZhS7yoL7q/vDU0XHEGR1KE4eGX/Ecm152vAWSBJVKSrxAuoBkb3zgWTDkDltAiQsLm63MM/iDU+mkOcxgiakJ1I8hnz1/8ePLTzy9f/XLajv/69OfTe53WY2rCsQ8X5tT5vYPqjm9faeH1Q3b875uODdwHozy9en2eD94O8usDAHVJd/t9Evvhc3gW+eH2+Sia/nuzaHKVvm1ymiOovZGQ0qwR3LjJrvGbJruuwvCc7AzORilAM5yHyw3tkDPB4OyPJuzvQ5wH/1Fi96oz6Pk44vwPM32wDfzP9LfStDnUclFGBfNO36j3Phrp+6xl6eXg1/Gwd1T6WDP+vgvNPi594Wn77Xnv63ISH/zloAX2/V9huq2/AVBLAwQUAAIACAAhYolQJ1ZZ+a0BAABPBgAAHwAAAHVuaXZlcnNhbC9odG1sX3NraW5fc2V0dGluZ3MuanONlF1vgjAUhu/9FYbdLkYF/NidH5As8WLJdrfsokBFYmlJW5nO+N9nkWlbDlN6Q18e3vac9pxjp3t+nNjpvnSP1Xs1fzPnlYaVJvkOP5s6adFzpTuCZAn+yHJMMoodCyn/fr3KpxsBGTu0Mo0O78pWaH4OU1/WiAgdLwALDmgC0EpA+wa0PaD9GIHVQV0C0rIc7aRktBczKjGVPcp4jirGeRq5njd09fgsmJWY30HXKMaGaTiZBYNlG3lzDMJp0O/rXMzyAtHDiqWsF6F4m3K2o0ntWj06vTkUmJ/Pe3sBFrNRf+DrAMmEfJU4txcOZ4tgPGwnC46FwPW6Y99zh3MQJijCRPP1B57nTv5BDeNmQBZdZiKTf7QfqKHTBUrxA1k6J/TsBXDjYNbkJN7L+nTmahgEQQfMG1buUg0DZMWuaC45D6ehcYEKzlKVEWB3y7EfgihhKMloepdTm1W29d2YTEbuQgerhtGLGE+ut6KRulsy6pM1yoxZZbYBCjRv6y0PNAYJFrewVl1B/YhAIoXE9nZmi+VVNPYj7Waj5p/dL736we3ED2/cXrlz+gVQSwMEFAACAAgAIWKJUL9megtrAAAAcgAAABwAAAB1bml2ZXJzYWwvbG9jYWxfc2V0dGluZ3MueG1sDcwxDoMwDEDRnVNY3mnLxkBgY2uXwgEs4laRHBsRqyq3J9sfnv4w/bPAj4+STAN2twcC62Yx6Tfgusxtj1CcNJKYckA1hGlsBrGN5M3uFRbYhU4+Fs41nF+Uq1zVkwtHaOFZf5/EEe9jcwFQSwMEFAACAAgAImKJUIguT3/NEAAA8CMAABcAAAB1bml2ZXJzYWwvdW5pdmVyc2FsLnBuZ+1ae1iS5/t/XS1b23BtWS1TNluZs+aqqSWeKstDqaWVeUDq55wrA01FVARs1uhsLsvK1JrnE6SFJAisuaS0SUsOKr6aOUVBwEOAgi/8gLa++32va////pDr4uV93s/7PM993899f5775nrO7Qv2+3DJqiUAAHwY4O8bCgALHAHgndzFi4xPjh0+s9H4Y5ES6rcDoHSuHjM2FsZvD9oOAA25788dfdfYfi/JPyIFAGCtpq8FN7HqWwBYcybAd/uB9Bg5OHAha7ZINDnrvcMVAft8w4VV9zc9XddWe3qD4lrrZfuVHy7d1Ij4+OLR/dfTl65buenXI19d910Xs+HkJxPc/9m774r/lUcfrl9vc/rzFTufR984uIjakpCBm7o5m9WBC8dymDED1bPq0pfbSUzp7elqLwG2M6O4RqoMCxcPXwuPac4cPLOCUkzSzybA9RNkCwDoxLj4qfywT4gZnqExWZOP074DgOwH0jxs8+X8RJJOLD9t1Cd3D/YptmxuhuuNcTA20/tqQoprNNlYt3cAwAMjcAjx1PSlyC+Z3oxSPQ0DPzTeJS7PM6LRy/7lmo/Ydf7Cfz4dSGdk1OoUif8YxRIARveu2lFmHGPT1R8/Mlre51nZ577G1fhoy7HFps6/zcPz8Dw8D8/D8/A8PA/Pw/PwPDwPz8Pz8Dw8D8/D/z/gswi///MnD9p5YG7ETdy0dSTY1PHKulAAyL5g/y/XZIn/7LXcrFGpUwlUGs4xvEJQY6DernCDpoQDvRJAdbooDVNB0qRYAGVQK2eSS80NaIcTIVv5yfcroUeJ3iksGEk5zUlSnYsfGKDIxFVDv1INQme2/kZq7Em3BKQwk8U7qSmyHxYRVQUDUyFVDIMqJdUbDvgE2h7Gcdf1DSQSXxX0Yol7H1/a96xGhbj0BLErUHAcZ9l/XCoZJXoB2acz3y1HrBv0kB55GKXkzjE5BkpaxO3wegkGKkmu9M8IPZ4ydeED4Ovhet8Mjn6F/lumIvHFxpyLb+CxRYRaqWmYhYmqdqYsis2Iu/JHvSHMd8lEd5HOKmmvYeuPusmqPc3wiS9qJDs0HoNZLT8lNzNUpPP+Fna1r+Evq+IGRnJjH8JzGfk6i5Av835yCP0qnK4PWer4S6xqqx7govVvhyj72DHDfjgZKzMsy0vezfPSjQvobFV9bS5pbkguL0rMGrIRTctFhJEtJc0xnTiODkxAzb1aAW8ump7lV3qptAwKVRc72cwjKFTcl+UFMQxtN9dL/aSFflPR1LGVD8XwW1D6qQIUql+P398l9JA1aZvVGYkI5KX9mvsKDRHatpYndHbZ7abuhNL55X1W6aHn8j3y/lJo21X3bp1ewyGpcuBzL9sW/LbTeosLb1CFnYi4G2p5kVZXMvenA24JHEO1o0aKaMUJLJFFFhJlOS1r2GD9NXhK1zCGYV7c6WYSg3aR1nKroq1KLCWG/8JXqab5D8nTJbco1w92UIeF3+iyJHxP+CeMBhzo8R7YzcQUn8aMI91Cdri5eiy0XxtSFk0xLpB9aGcZbEYqa7jfTZZeVKFj1jZ3bG5mZT6T3sniKAThKAIkOA019LTehY2Its81jF0G054FcVa4KO1qXYKCojR0hcYLDUXLcI2vKoik4KBwVMItbY9v+2xqrJKR8bF5etLwGt4DPbRihMpIjW3d+VnolG/7sFRocLQffqb4eJks+yETHR7P1OSEdZYiVqJyUZqtQqdIFc3ugrUbtwKRJt5kVHh1J3OAp2UMNBlOWG+2/qzS+BzchuVxd3IMVkSF9DFH+1owoNsTkmt1lvlfOvOaF5SbJk7q9K9GD2UGCznMY3b2eZsL9EUmKRKPl9Vda+hTN6WMEtkpo7C9CGwankUbveEeRUxvKpkehbVpcvSt3Ib3L8Z2gWmfMmM5K7r8IzAIJM4swTAZNdtcy4Nm3Vzzh0sgeUlipWe5DV70e0p7kGa427XGdH/1+SWWbKQHTtZ5LGdiTqQv7rR2HNAzlenQtlkb0khuNJRLehEimi3izE6LLO+UBy8UpDDGO6rkE7cq6o5JFz72QhI4IXT+ShdQqycZutxGIthTMm8WHLtDOtGkS7+/Jg7FIXuLI6kuvzMU3e51qia2d/QhAgejoxpG/+DW3ufhrxqXVXMMwgiUEW7gAXMExQttb6Sp6T19ZZ3ZcLsDyV7goxnic9LMVq/L/tvU+Mkyv0D0FW9d/EC3j5CTMJSZPsJ2vY2NQg7I566bTRsk7HxVgf6jAX3ATU0pjO/BpZenjdN2RtJFwXHy8QJs9j3nSqMrwCqdZQ2Hj1seQvRiesXSth/JL1fnhfI40LYMUc5c7+7xaWdVX4y4q7cttSsfApi/lheaXFuknkuyiRFXuqDp9YxcN0SoWhXlbSAatUyA8sNk94Q4AulhHQ0jU8fmihp5+L2Ql3waxOE5sjfexVjQtVO2QACi9xTtp/I+6xuRH3l24IPV7EBsIa9s/HIQThy3oZLoXFESYFxOsNDaUdfGcu0Dvynv1MvFP7r7K13LjG7UOpYYisiGxl8QxVr9hBZp0rRyXDa0z3ZvPkSUw3DfG5cbt5UQ0VGLbdGz4M/2mr3tsn8P6hgFfdTt900JzFDemPtnoNVPMsat77xHkV3j4mzr5Qn9jBAXXmMTVwbgN+Kqv48wUlNJ69pdgT2auAQWBXCsFB5FJ4RfqYurz5Bqac6Hp+XURnlH1BDYxs71lMTyTTzafhNcFyp8FIeLijgV2hGhNkZRJaxXxKjPUakCdyLDH92zPwkdrNPiHvt67jaFTZSEr9wFsv0EWttqkkjldFaql5ckVOsiRUW3MBlb7OPkD9oHYfLnbGS3HJHz4hJLXOnJ30jadhtj6B1r68dOj8tK03xpYVEIDq2r22qVlMFgsYUaXU/nGzNUx9Xfv6Mj1JysuPvi0odWjwhr4mxvXx97+gPNtodekBDVCCuW3Um7dL/CUcbAPmcqeLeUzzMflylkRMh9cYz4egoj3z8CpeEeqxcRCEWR5DgWY39HDTYSJdMpDj4otGMyq3TMtvVknbD6DYPVwTaHvLvLto6S0xZsux7unjbRHu0Jw76MkT1kKyzHrQFQS5Vpwr/A3FLw0eRgKCZ/iZE7rQPLFbiNJLDJABNqnPZeDqLzkzVxJVGarGhEPfa7qsKK1exlSJsXvdlpiZ+OtvXbBnPE3K0PMEp2mpnVnFzb9V/uh+Zon9RgH2Co2Hu8KIQeY5tmdnay5VIs6njLC1Ym1gbsnviozyFUncNr3DFIET5KWeEou3ZT4YPjKCau5fdiRJwCiF2P7nG/009HcptUYQUfO2J//p71TmPwqnps9672BuxhNeFbAjJXcFfRUNhdEAZT8nz/2gAFnnDRdAv+3SN0Tua+45bdQeFm4Tq82u5i8Rpal4l1ImJtFz1pVPocJwuDUqpMbNRVvfXmosAxUxh65TWWPHw4BqhchdtTbceFHJEmrih/q4cPKKemUheM79S5HmNB36PFonMVurkPuNGBZXz37pCag931qt5d7Xdb5ZnoFI04sXeRMheJ0yHrvv6Sq6bRBW+2+MNGflR5ePd9DY+00RNa+/8WLzItHuwnyM2bhPCwrvMEXXlWOgB+QzbDdAHrJ+xVE0sqPnHUzF6IYXoGqoflDmcx5/M997X3wkQWJ36/P66p1yO7DiwTaGS+Ya/qY4Z/so8zsGEzoky5/XC3+wbVDD+1I8jhtXBlORNqOj6nZR3ucOeitOad5930OoZkKLO4JHNtXI9bNyg3M/b9ujicUA6Kgs1kxipDqem+/MulbBRCn5y+eypJ0mSWGFMKc2fQSWBqBdXGxu4HHXHd8Or4JtH2FM9EkcXkoJgCs0oVnUr15GmOiVS67bh41pIDHUhL9jl65rU9F/Ih6yuq9sAVjlzhIPuiC2GsqUFyPl9141oKS2o2W/tGlpKgZGaKmP1Y1bMtPI+fKbViRka2AWX0TRs1tkmeT7PwbCpVmIJxg65J8nwwVfeXzANLBbzDAwWR3rITI5Hx5Wn2WN15umJDnJtakaQVd+PO4qv4Iq0+SftXaJbDxkXbidWSLDdwE9nyjyKjW6JTlJnZyOP4A131cavZ9inBBcsd49AFoqeVTEorrf/QhrrDcjVJcjYfW9J+9Ea/n9kTHQ5kH7iY9boUztIfme5w5sydpRJVteFKkkFHrVzqlBRpCquG5BOSCLVm1g7/HsPshkbLx3HQBFI6RDG1wxBnaLHuD9JWOS1kHGPYxrwRuhfOZHirIAYKfG0OJbfQdjbkBPa8jmXkjO4ETynYrAgx2IoeSn4IVcsFRDz0gU4uST2Xl7yyQKfdRoOJ5C6G82cIGeTcIaPCdhIX0jZJ7BtLLzWmYZbU/snLuGjyk4aOBCorzdOY1kyndrxDrMF7XYc2BpNt+stdbyQMtSQ+QJhzikL+j6RLYpB4wkZgji41nXat96TcOwXCy5cVFPZvFpkeN9d7HkgDH5gkvr0mtF0b7Vd99VNuUw7ZJLSb7SiF95jfdK//UKYUwNM79aIWMr2oa+3uwB56nlHoJpiGd4Y/B04JYxsonJAyvvIPYvJ4HzX9TWb7G2JgtrM2hKTt8t6T11UwAHFJEmkCaua5QEDSdUz4anmGKR6Nd405Wpw7PHHtVO9h4aKsCETzMP/TYvO2vclpMUMs1aeKCv5KCo2+I/mKUYR2Q5ryQ6M/9i6XO2Ax7psmP2L15E0daipZVjtAZf6mRKfKDPluLqH9e0EeHa/ED+AhVwozJmZm3I9KnEksRltNvAx47olS/Iz3+gq7e7SCvm2j9WZsU1UhyWyXgFGT137xJo5kFfRibFeaabek+A9+9zZzz9H6ZBEWDU9MSTmESaklZ9pGJB0gFygNZNJJFROl7ZI/svV4jyHpQKbyuMgiVjXdejx+yR4CKj4To5UdJP931stD9y1bX17INkbrO/+oH9zSdeIBoqoUDo3Gj012dRjmnA1aqTdxMMTzZ4rY2SBzMEBSul4LT7BSvFVq3T8y27+nMDKVb2Cxf3M0qPXeVdb3Ep2IF/Mahy51HL2zgVzAUT1Fnfh7hFdWHKLBsEyav6rUBi8hekhDFZYe1f/s7VPmQ8Wz+x4rCfoVvZI/twlWgt0IzdD+gmTvlwFr/5E8LwLFLOmW9eRTyTPNyxI1rwJEpvFNhV5pvDyh59+KkObt0OygImfaey7cucVuvUrZuoeQ1F/y+UiAiqTvQp0occaZqkl4z1HR5oQe8Ibt33Pnp2Mm178d5RG+f7pYZojTUwpuVY7Ir78HeOx9W1cYC78AtvXLkzUlpbpZmCf0usvBQJ+FQo0VE9gIZJNlJ7MUsrvGcjAQBUUa4K+TY2jFTBWp3VioBmT8AKpbC+Ezv1hSvAunyp0JY/GfvkDF4OU02bHjvbcqo5YDE0kEPRU6p75xevrG6sXvc7mxWr8wxTLHMatDXjAcNPHdLj+C1/BVYzUlMHHR/Q0ZQ1NFyiyJdmOMyyUfCwAzZckBDQ6Vb6vfZ1eTovFjisw+FjOsLJ9v6WRM1LPSp0ElUSMwEnAKVHkOh0WCwt8XAPfm2v28/hyHbgqc1l/1iehv59IKFF5ccLjTXO9/8S+V/hQ/hecp6gcAYOLhwRIP1a/vOz94e7aENdXu9J+zJSpOBWfm1QX5wjfHUgKQlDXlXzmzXociPgcAn0jVE0aLnSN2tl/Dxqnmpnn0LRYAcDvKdMLFpqC21mD5p3XGnZvPq+8YuwMBu4J9KTuO/PC/UEsDBBQAAgAIACJiiVBknszgSwAAAGoAAAAbAAAAdW5pdmVyc2FsL3VuaXZlcnNhbC5wbmcueG1ss7GvyM1RKEstKs7Mz7NVMtQzULK34+WyKShKLctMLVeoAIoBBSFASaESyDVCcMszU0oybJXMLUwRYhmpmekZJbZKphaWcEF9oJEAUEsBAgAAFAACAAgAOwdjUDZhWAJHAwAA4QkAABQAAAAAAAAAAQAAAAAAAAAAAHVuaXZlcnNhbC9wbGF5ZXIueG1sUEsBAgAAFAACAAgAIWKJUPplRr/IBQAAExYAAB0AAAAAAAAAAQAAAAAAeQMAAHVuaXZlcnNhbC9jb21tb25fbWVzc2FnZXMubG5nUEsBAgAAFAACAAgAIWKJUHNqcualAAAAggEAAC4AAAAAAAAAAQAAAAAAfAkAAHVuaXZlcnNhbC9wbGF5YmFja19hbmRfbmF2aWdhdGlvbl9zZXR0aW5ncy54bWxQSwECAAAUAAIACAAhYolQF+GQva4DAABGEgAAJwAAAAAAAAABAAAAAABtCgAAdW5pdmVyc2FsL2ZsYXNoX3B1Ymxpc2hpbmdfc2V0dGluZ3MueG1sUEsBAgAAFAACAAgAIWKJULkGdZF9AwAAqAwAACEAAAAAAAAAAQAAAAAAYA4AAHVuaXZlcnNhbC9mbGFzaF9za2luX3NldHRpbmdzLnhtbFBLAQIAABQAAgAIACFiiVDZ7SjUqQMAANARAAAmAAAAAAAAAAEAAAAAABwSAAB1bml2ZXJzYWwvaHRtbF9wdWJsaXNoaW5nX3NldHRpbmdzLnhtbFBLAQIAABQAAgAIACFiiVAnVln5rQEAAE8GAAAfAAAAAAAAAAEAAAAAAAkWAAB1bml2ZXJzYWwvaHRtbF9za2luX3NldHRpbmdzLmpzUEsBAgAAFAACAAgAIWKJUL9megtrAAAAcgAAABwAAAAAAAAAAQAAAAAA8xcAAHVuaXZlcnNhbC9sb2NhbF9zZXR0aW5ncy54bWxQSwECAAAUAAIACAAiYolQiC5Pf80QAADwIwAAFwAAAAAAAAAAAAAAAACYGAAAdW5pdmVyc2FsL3VuaXZlcnNhbC5wbmdQSwECAAAUAAIACAAiYolQZJ7M4EsAAABqAAAAGwAAAAAAAAABAAAAAACaKQAAdW5pdmVyc2FsL3VuaXZlcnNhbC5wbmcueG1sUEsFBgAAAAAKAAoABgMAAB4qAAAAAA=="/>
  <p:tag name="ISPRING_OUTPUT_FOLDER" val="[[&quot;:\u001E\uFFFD6{A76AED66-ACD3-48C1-8DE6-1B16CF597372}&quot;,&quot;E:\\Keerthika\\Propel 2019\\Java\\Array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FLASHSPRING_ZOOM_TAG" val="57"/>
  <p:tag name="ISPRING_PRESENTATION_INFO_2" val="&lt;?xml version=&quot;1.0&quot; encoding=&quot;UTF-8&quot; standalone=&quot;no&quot; ?&gt;&#10;&lt;presentation2&gt;&#10;&#10;  &lt;slides&gt;&#10;    &lt;slide id=&quot;{DB522417-A28F-49B7-A512-EBD284E98B1D}&quot; pptId=&quot;256&quot;/&gt;&#10;    &lt;slide id=&quot;{26DCA775-C7F8-4632-BA09-9BFB0A0E47F1}&quot; pptId=&quot;295&quot;/&gt;&#10;    &lt;slide id=&quot;{2E67F5C3-2D9F-4115-8333-6B0C1C825E60}&quot; pptId=&quot;321&quot;/&gt;&#10;    &lt;slide id=&quot;{EB375A32-25AD-4FC1-9031-9CC2C68751F0}&quot; pptId=&quot;302&quot;/&gt;&#10;    &lt;slide id=&quot;{402ABED8-A085-4E8F-A6C5-2801643E5EF7}&quot; pptId=&quot;275&quot;/&gt;&#10;    &lt;slide id=&quot;{8FA59327-1493-44AA-B697-E4620789B619}&quot; pptId=&quot;276&quot;/&gt;&#10;    &lt;slide id=&quot;{98FF9F85-2257-4658-8C3B-3D8AE9608859}&quot; pptId=&quot;277&quot;/&gt;&#10;    &lt;slide id=&quot;{9AAF4F88-5D91-4C9B-862A-07EC277387EB}&quot; pptId=&quot;278&quot;/&gt;&#10;    &lt;slide id=&quot;{462795A1-00C7-4DD8-9F3B-132A42A4B4E7}&quot; pptId=&quot;279&quot;/&gt;&#10;    &lt;slide id=&quot;{400EFC79-2544-4574-B0B1-CFF98C58FB6E}&quot; pptId=&quot;280&quot;/&gt;&#10;    &lt;slide id=&quot;{E0DDE03B-34F2-4F82-9144-990C708E4D6C}&quot; pptId=&quot;283&quot;/&gt;&#10;    &lt;slide id=&quot;{FA85E5BD-6954-4FD2-96C9-00A3441E6A72}&quot; pptId=&quot;281&quot;/&gt;&#10;    &lt;slide id=&quot;{2CA6E6AA-3B5B-4D66-A3D9-1B103D05F076}&quot; pptId=&quot;325&quot;/&gt;&#10;    &lt;slide id=&quot;{5257AF2A-7F9C-4A85-B6DF-EB73E3D1E4E3}&quot; pptId=&quot;326&quot;/&gt;&#10;    &lt;slide id=&quot;{1A3819E9-021C-4401-B3A0-71843D74F014}&quot; pptId=&quot;327&quot;/&gt;&#10;    &lt;slide id=&quot;{BA442D57-DBA7-4C75-8C5F-B06FC2EEEE88}&quot; pptId=&quot;328&quot;/&gt;&#10;    &lt;slide id=&quot;{43C371A3-D477-42A2-AD9A-345C241D5BCA}&quot; pptId=&quot;329&quot;/&gt;&#10;    &lt;slide id=&quot;{CCE41E7E-F158-4979-938C-925F7118F308}&quot; pptId=&quot;287&quot;/&gt;&#10;    &lt;slide id=&quot;{640CC52B-C905-43B4-B68F-640935FE9181}&quot; pptId=&quot;288&quot;/&gt;&#10;    &lt;slide id=&quot;{4406ECAA-D05A-459C-89B8-ABE44665F411}&quot; pptId=&quot;289&quot;/&gt;&#10;    &lt;slide id=&quot;{14FED393-BB87-4879-BD6F-81C52B8832C7}&quot; pptId=&quot;290&quot;/&gt;&#10;    &lt;slide id=&quot;{DD5A4463-008D-4423-AA93-FF4A9139F165}&quot; pptId=&quot;330&quot;/&gt;&#10;    &lt;slide id=&quot;{C5C68D1A-2898-4175-910A-97664BE81E42}&quot; pptId=&quot;331&quot;/&gt;&#10;    &lt;slide id=&quot;{AF7B024E-4F5F-423C-96DC-340D919F58C6}&quot; pptId=&quot;332&quot;/&gt;&#10;    &lt;slide id=&quot;{7D342327-6AAE-4BDE-8683-B52BB3D7478B}&quot; pptId=&quot;333&quot;/&gt;&#10;    &lt;slide id=&quot;{1BD94E0E-004C-4D1A-858E-DAB8410C705D}&quot; pptId=&quot;303&quot;/&gt;&#10;    &lt;slide id=&quot;{285B41F8-09CF-4F05-A3F7-3840C17746DE}&quot; pptId=&quot;260&quot;/&gt;&#10;    &lt;slide id=&quot;{319578DA-D86A-4B02-8173-B624D3011C12}&quot; pptId=&quot;261&quot;/&gt;&#10;  &lt;/slides&gt;&#10;&#10;  &lt;narration&gt;&#10;    &lt;audioTracks&gt;&#10;      &lt;audioTrack muted=&quot;false&quot; name=&quot;S1&quot; resource=&quot;5905fc01&quot; slideId=&quot;{DB522417-A28F-49B7-A512-EBD284E98B1D}&quot; startTime=&quot;0&quot; stepIndex=&quot;0&quot; volume=&quot;1&quot;&gt;&#10;        &lt;audio channels=&quot;1&quot; format=&quot;s16p&quot; sampleRate=&quot;22050&quot;/&gt;&#10;      &lt;/audioTrack&gt;&#10;      &lt;audioTrack muted=&quot;false&quot; name=&quot;S2&quot; resource=&quot;17b672d9&quot; slideId=&quot;{26DCA775-C7F8-4632-BA09-9BFB0A0E47F1}&quot; startTime=&quot;0&quot; stepIndex=&quot;0&quot; volume=&quot;1&quot;&gt;&#10;        &lt;audio channels=&quot;1&quot; format=&quot;s16p&quot; sampleRate=&quot;22050&quot;/&gt;&#10;      &lt;/audioTrack&gt;&#10;      &lt;audioTrack muted=&quot;false&quot; name=&quot;S3&quot; resource=&quot;04cb38b7&quot; slideId=&quot;{2E67F5C3-2D9F-4115-8333-6B0C1C825E60}&quot; startTime=&quot;0&quot; stepIndex=&quot;0&quot; volume=&quot;1&quot;&gt;&#10;        &lt;audio channels=&quot;1&quot; format=&quot;s16p&quot; sampleRate=&quot;22050&quot;/&gt;&#10;      &lt;/audioTrack&gt;&#10;      &lt;audioTrack muted=&quot;false&quot; name=&quot;S4&quot; resource=&quot;0788d7ac&quot; slideId=&quot;{EB375A32-25AD-4FC1-9031-9CC2C68751F0}&quot; startTime=&quot;0&quot; stepIndex=&quot;0&quot; volume=&quot;1&quot;&gt;&#10;        &lt;audio channels=&quot;1&quot; format=&quot;s16p&quot; sampleRate=&quot;22050&quot;/&gt;&#10;      &lt;/audioTrack&gt;&#10;      &lt;audioTrack muted=&quot;false&quot; name=&quot;S5&quot; resource=&quot;4c26cd56&quot; slideId=&quot;{402ABED8-A085-4E8F-A6C5-2801643E5EF7}&quot; startTime=&quot;0&quot; stepIndex=&quot;0&quot; volume=&quot;1&quot;&gt;&#10;        &lt;audio channels=&quot;1&quot; format=&quot;s16p&quot; sampleRate=&quot;22050&quot;/&gt;&#10;      &lt;/audioTrack&gt;&#10;      &lt;audioTrack muted=&quot;false&quot; name=&quot;S6&quot; resource=&quot;2218a8e4&quot; slideId=&quot;{8FA59327-1493-44AA-B697-E4620789B619}&quot; startTime=&quot;0&quot; stepIndex=&quot;0&quot; volume=&quot;1&quot;&gt;&#10;        &lt;audio channels=&quot;1&quot; format=&quot;s16p&quot; sampleRate=&quot;22050&quot;/&gt;&#10;      &lt;/audioTrack&gt;&#10;      &lt;audioTrack muted=&quot;false&quot; name=&quot;S7&quot; resource=&quot;bd59c96c&quot; slideId=&quot;{98FF9F85-2257-4658-8C3B-3D8AE9608859}&quot; startTime=&quot;0&quot; stepIndex=&quot;0&quot; volume=&quot;1&quot;&gt;&#10;        &lt;audio channels=&quot;1&quot; format=&quot;s16p&quot; sampleRate=&quot;22050&quot;/&gt;&#10;      &lt;/audioTrack&gt;&#10;      &lt;audioTrack muted=&quot;false&quot; name=&quot;S8&quot; resource=&quot;47064c9d&quot; slideId=&quot;{9AAF4F88-5D91-4C9B-862A-07EC277387EB}&quot; startTime=&quot;0&quot; stepIndex=&quot;0&quot; volume=&quot;1&quot;&gt;&#10;        &lt;audio channels=&quot;1&quot; format=&quot;s16p&quot; sampleRate=&quot;22050&quot;/&gt;&#10;      &lt;/audioTrack&gt;&#10;      &lt;audioTrack muted=&quot;false&quot; name=&quot;S9&quot; resource=&quot;19af9a5c&quot; slideId=&quot;{462795A1-00C7-4DD8-9F3B-132A42A4B4E7}&quot; startTime=&quot;0&quot; stepIndex=&quot;0&quot; volume=&quot;1&quot;&gt;&#10;        &lt;audio channels=&quot;1&quot; format=&quot;s16p&quot; sampleRate=&quot;22050&quot;/&gt;&#10;      &lt;/audioTrack&gt;&#10;      &lt;audioTrack muted=&quot;false&quot; name=&quot;S10&quot; resource=&quot;ab157101&quot; slideId=&quot;{400EFC79-2544-4574-B0B1-CFF98C58FB6E}&quot; startTime=&quot;0&quot; stepIndex=&quot;0&quot; volume=&quot;1&quot;&gt;&#10;        &lt;audio channels=&quot;1&quot; format=&quot;s16p&quot; sampleRate=&quot;22050&quot;/&gt;&#10;      &lt;/audioTrack&gt;&#10;      &lt;audioTrack muted=&quot;false&quot; name=&quot;S11&quot; resource=&quot;4e3d1c0e&quot; slideId=&quot;{E0DDE03B-34F2-4F82-9144-990C708E4D6C}&quot; startTime=&quot;0&quot; stepIndex=&quot;0&quot; volume=&quot;1&quot;&gt;&#10;        &lt;audio channels=&quot;1&quot; format=&quot;s16p&quot; sampleRate=&quot;22050&quot;/&gt;&#10;      &lt;/audioTrack&gt;&#10;      &lt;audioTrack muted=&quot;false&quot; name=&quot;S12&quot; resource=&quot;1d803922&quot; slideId=&quot;{FA85E5BD-6954-4FD2-96C9-00A3441E6A72}&quot; startTime=&quot;0&quot; stepIndex=&quot;0&quot; volume=&quot;1&quot;&gt;&#10;        &lt;audio channels=&quot;1&quot; format=&quot;s16p&quot; sampleRate=&quot;22050&quot;/&gt;&#10;      &lt;/audioTrack&gt;&#10;      &lt;audioTrack muted=&quot;false&quot; name=&quot;S13&quot; resource=&quot;dfba7fb4&quot; slideId=&quot;{2CA6E6AA-3B5B-4D66-A3D9-1B103D05F076}&quot; startTime=&quot;0&quot; stepIndex=&quot;0&quot; volume=&quot;1&quot;&gt;&#10;        &lt;audio channels=&quot;1&quot; format=&quot;s16p&quot; sampleRate=&quot;22050&quot;/&gt;&#10;      &lt;/audioTrack&gt;&#10;      &lt;audioTrack muted=&quot;false&quot; name=&quot;S14&quot; resource=&quot;790d324f&quot; slideId=&quot;{5257AF2A-7F9C-4A85-B6DF-EB73E3D1E4E3}&quot; startTime=&quot;0&quot; stepIndex=&quot;0&quot; volume=&quot;1&quot;&gt;&#10;        &lt;audio channels=&quot;1&quot; format=&quot;s16p&quot; sampleRate=&quot;22050&quot;/&gt;&#10;      &lt;/audioTrack&gt;&#10;      &lt;audioTrack muted=&quot;false&quot; name=&quot;S15&quot; resource=&quot;7b042187&quot; slideId=&quot;{1A3819E9-021C-4401-B3A0-71843D74F014}&quot; startTime=&quot;0&quot; stepIndex=&quot;0&quot; volume=&quot;1&quot;&gt;&#10;        &lt;audio channels=&quot;1&quot; format=&quot;s16p&quot; sampleRate=&quot;22050&quot;/&gt;&#10;      &lt;/audioTrack&gt;&#10;      &lt;audioTrack muted=&quot;false&quot; name=&quot;S16&quot; resource=&quot;2e896743&quot; slideId=&quot;{BA442D57-DBA7-4C75-8C5F-B06FC2EEEE88}&quot; startTime=&quot;0&quot; stepIndex=&quot;0&quot; volume=&quot;1&quot;&gt;&#10;        &lt;audio channels=&quot;1&quot; format=&quot;s16p&quot; sampleRate=&quot;22050&quot;/&gt;&#10;      &lt;/audioTrack&gt;&#10;      &lt;audioTrack muted=&quot;false&quot; name=&quot;S17&quot; resource=&quot;7a6bcb85&quot; slideId=&quot;{43C371A3-D477-42A2-AD9A-345C241D5BCA}&quot; startTime=&quot;0&quot; stepIndex=&quot;0&quot; volume=&quot;1&quot;&gt;&#10;        &lt;audio channels=&quot;1&quot; format=&quot;s16p&quot; sampleRate=&quot;22050&quot;/&gt;&#10;      &lt;/audioTrack&gt;&#10;      &lt;audioTrack muted=&quot;false&quot; name=&quot;S18&quot; resource=&quot;fc0ac270&quot; slideId=&quot;{CCE41E7E-F158-4979-938C-925F7118F308}&quot; startTime=&quot;0&quot; stepIndex=&quot;0&quot; volume=&quot;1&quot;&gt;&#10;        &lt;audio channels=&quot;1&quot; format=&quot;s16p&quot; sampleRate=&quot;22050&quot;/&gt;&#10;      &lt;/audioTrack&gt;&#10;      &lt;audioTrack muted=&quot;false&quot; name=&quot;S19&quot; resource=&quot;6f8791ac&quot; slideId=&quot;{640CC52B-C905-43B4-B68F-640935FE9181}&quot; startTime=&quot;0&quot; stepIndex=&quot;0&quot; volume=&quot;1&quot;&gt;&#10;        &lt;audio channels=&quot;1&quot; format=&quot;s16p&quot; sampleRate=&quot;22050&quot;/&gt;&#10;      &lt;/audioTrack&gt;&#10;      &lt;audioTrack muted=&quot;false&quot; name=&quot;S20&quot; resource=&quot;fbe9c06b&quot; slideId=&quot;{4406ECAA-D05A-459C-89B8-ABE44665F411}&quot; startTime=&quot;0&quot; stepIndex=&quot;0&quot; volume=&quot;1&quot;&gt;&#10;        &lt;audio channels=&quot;1&quot; format=&quot;s16p&quot; sampleRate=&quot;22050&quot;/&gt;&#10;      &lt;/audioTrack&gt;&#10;      &lt;audioTrack muted=&quot;false&quot; name=&quot;S22&quot; resource=&quot;14ea238e&quot; slideId=&quot;{14FED393-BB87-4879-BD6F-81C52B8832C7}&quot; startTime=&quot;0&quot; volume=&quot;1&quot;&gt;&#10;        &lt;audio channels=&quot;1&quot; format=&quot;s16p&quot; sampleRate=&quot;22050&quot;/&gt;&#10;      &lt;/audioTrack&gt;&#10;      &lt;audioTrack muted=&quot;false&quot; name=&quot;S23&quot; resource=&quot;011df222&quot; slideId=&quot;{DD5A4463-008D-4423-AA93-FF4A9139F165}&quot; startTime=&quot;0&quot; stepIndex=&quot;0&quot; volume=&quot;1&quot;&gt;&#10;        &lt;audio channels=&quot;1&quot; format=&quot;s16p&quot; sampleRate=&quot;22050&quot;/&gt;&#10;      &lt;/audioTrack&gt;&#10;      &lt;audioTrack muted=&quot;false&quot; name=&quot;S24&quot; resource=&quot;ee75f175&quot; slideId=&quot;{C5C68D1A-2898-4175-910A-97664BE81E42}&quot; startTime=&quot;0&quot; stepIndex=&quot;0&quot; volume=&quot;1&quot;&gt;&#10;        &lt;audio channels=&quot;1&quot; format=&quot;s16p&quot; sampleRate=&quot;22050&quot;/&gt;&#10;      &lt;/audioTrack&gt;&#10;      &lt;audioTrack muted=&quot;false&quot; name=&quot;S25&quot; resource=&quot;6d0cb6ca&quot; slideId=&quot;{AF7B024E-4F5F-423C-96DC-340D919F58C6}&quot; startTime=&quot;0&quot; volume=&quot;1&quot;&gt;&#10;        &lt;audio channels=&quot;1&quot; format=&quot;s16p&quot; sampleRate=&quot;22050&quot;/&gt;&#10;      &lt;/audioTrack&gt;&#10;      &lt;audioTrack muted=&quot;false&quot; name=&quot;S26&quot; resource=&quot;968a1ea3&quot; slideId=&quot;{7D342327-6AAE-4BDE-8683-B52BB3D7478B}&quot; startTime=&quot;0&quot; stepIndex=&quot;0&quot; volume=&quot;1&quot;&gt;&#10;        &lt;audio channels=&quot;1&quot; format=&quot;s16p&quot; sampleRate=&quot;22050&quot;/&gt;&#10;      &lt;/audioTrack&gt;&#10;      &lt;audioTrack muted=&quot;false&quot; name=&quot;S27&quot; resource=&quot;76c1a327&quot; slideId=&quot;{285B41F8-09CF-4F05-A3F7-3840C17746DE}&quot; startTime=&quot;0&quot; stepIndex=&quot;0&quot; volume=&quot;1&quot;&gt;&#10;        &lt;audio channels=&quot;1&quot; format=&quot;s16p&quot; sampleRate=&quot;22050&quot;/&gt;&#10;      &lt;/audioTrack&gt;&#10;      &lt;audioTrack muted=&quot;false&quot; name=&quot;S28&quot; resource=&quot;ceac2930&quot; slideId=&quot;{319578DA-D86A-4B02-8173-B624D3011C12}&quot; startTime=&quot;0&quot; stepIndex=&quot;0&quot; volume=&quot;1&quot;&gt;&#10;        &lt;audio channels=&quot;1&quot; format=&quot;s16p&quot; sampleRate=&quot;22050&quot;/&gt;&#10;      &lt;/audioTrack&gt;&#10;    &lt;/audioTracks&gt;&#10;    &lt;videoTracks/&gt;&#10;  &lt;/narration&gt;&#10;&#10;&lt;/presentation2&gt;&#10;"/>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33"/>
  <p:tag name="ISPRING_SLIDE_ID_2" val="{DB522417-A28F-49B7-A512-EBD284E98B1D}"/>
  <p:tag name="ISPRING_SLIDE_BRANCHING_PROPERTIES" val="&lt;BranchingProperties&gt;&lt;nextAction&gt;&lt;action&gt;2&lt;/action&gt;&lt;slide&gt;295&lt;/slide&gt;&lt;/nextAction&gt;&lt;prevAction&gt;&lt;action&gt;0&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958"/>
  <p:tag name="TIMING" val="|0.455|1.191|1.702|1.761|1.331|1.358|1.234|1.827"/>
  <p:tag name="ISPRING_SLIDE_ID_2" val="{EB375A32-25AD-4FC1-9031-9CC2C68751F0}"/>
  <p:tag name="ISPRING_SLIDE_BRANCHING_PROPERTIES" val="&lt;BranchingProperties&gt;&lt;nextAction&gt;&lt;action&gt;2&lt;/action&gt;&lt;slide&gt;275&lt;/slide&gt;&lt;/nextAction&gt;&lt;prevAction&gt;&lt;action&gt;0&lt;/action&gt;&lt;/prevAction&gt;&lt;lock&gt;0&lt;/lock&gt;&lt;/BranchingProperties&gt;&#10;"/>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8.824"/>
  <p:tag name="TIMING" val="|0.77|2.293|2.31|2.31|2.304|2.059|1.644|1.673"/>
  <p:tag name="ISPRING_SLIDE_ID_2" val="{67BF70BA-0CA8-474D-96C6-5A4787B3FA01}"/>
</p:tagLst>
</file>

<file path=ppt/tags/tag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958"/>
  <p:tag name="TIMING" val="|0.455|1.191|1.702|1.761|1.331|1.358|1.234|1.827"/>
  <p:tag name="ISPRING_SLIDE_ID_2" val="{EB375A32-25AD-4FC1-9031-9CC2C68751F0}"/>
  <p:tag name="ISPRING_SLIDE_BRANCHING_PROPERTIES" val="&lt;BranchingProperties&gt;&lt;nextAction&gt;&lt;action&gt;2&lt;/action&gt;&lt;slide&gt;275&lt;/slide&gt;&lt;/nextAction&gt;&lt;prevAction&gt;&lt;action&gt;0&lt;/action&gt;&lt;/prevAction&gt;&lt;lock&gt;0&lt;/lock&gt;&lt;/BranchingProperties&gt;&#10;"/>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399"/>
  <p:tag name="ISPRING_SLIDE_ID_2" val="{319578DA-D86A-4B02-8173-B624D3011C12}"/>
</p:tagLst>
</file>

<file path=ppt/theme/theme1.xml><?xml version="1.0" encoding="utf-8"?>
<a:theme xmlns:a="http://schemas.openxmlformats.org/drawingml/2006/main" name="1_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7152</TotalTime>
  <Words>2386</Words>
  <Application>Microsoft Office PowerPoint</Application>
  <PresentationFormat>Custom</PresentationFormat>
  <Paragraphs>207</Paragraphs>
  <Slides>20</Slides>
  <Notes>20</Notes>
  <HiddenSlides>0</HiddenSlides>
  <MMClips>1</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1_Training</vt:lpstr>
      <vt:lpstr> FUNCTIONS </vt:lpstr>
      <vt:lpstr>In this Module You will learn</vt:lpstr>
      <vt:lpstr>Introduction</vt:lpstr>
      <vt:lpstr>Function Definition</vt:lpstr>
      <vt:lpstr>Defining Of Function</vt:lpstr>
      <vt:lpstr>Calling Function</vt:lpstr>
      <vt:lpstr>Doc Strings</vt:lpstr>
      <vt:lpstr>Doc Strings</vt:lpstr>
      <vt:lpstr>Naming Parameters</vt:lpstr>
      <vt:lpstr>Default Arguments</vt:lpstr>
      <vt:lpstr>Default Arguments - Example</vt:lpstr>
      <vt:lpstr>Scope Of Variables</vt:lpstr>
      <vt:lpstr>Example</vt:lpstr>
      <vt:lpstr>Global Variables</vt:lpstr>
      <vt:lpstr>Global &amp; Local Variable</vt:lpstr>
      <vt:lpstr>LAMBDA FUNCTIONS</vt:lpstr>
      <vt:lpstr>Map &amp; Filter</vt:lpstr>
      <vt:lpstr>Sample Program</vt:lpstr>
      <vt:lpstr>In this Module You have learnt to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09_Arrays_D26</dc:title>
  <dc:creator>krena</dc:creator>
  <cp:lastModifiedBy>simi</cp:lastModifiedBy>
  <cp:revision>609</cp:revision>
  <cp:lastPrinted>2015-06-08T10:07:04Z</cp:lastPrinted>
  <dcterms:created xsi:type="dcterms:W3CDTF">2015-05-07T09:08:42Z</dcterms:created>
  <dcterms:modified xsi:type="dcterms:W3CDTF">2021-02-15T06:52:59Z</dcterms:modified>
</cp:coreProperties>
</file>