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26"/>
  </p:notesMasterIdLst>
  <p:sldIdLst>
    <p:sldId id="256" r:id="rId2"/>
    <p:sldId id="302" r:id="rId3"/>
    <p:sldId id="275"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08" r:id="rId24"/>
    <p:sldId id="261" r:id="rId25"/>
  </p:sldIdLst>
  <p:sldSz cx="12192000" cy="6858000"/>
  <p:notesSz cx="7315200" cy="9601200"/>
  <p:custDataLst>
    <p:tags r:id="rId27"/>
  </p:custDataLst>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18B"/>
    <a:srgbClr val="8DB3E1"/>
    <a:srgbClr val="2F70BF"/>
    <a:srgbClr val="B5CEED"/>
    <a:srgbClr val="1B2E45"/>
    <a:srgbClr val="1D4779"/>
    <a:srgbClr val="E1EEF1"/>
    <a:srgbClr val="EBDDFE"/>
    <a:srgbClr val="34411B"/>
    <a:srgbClr val="D4C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7" autoAdjust="0"/>
    <p:restoredTop sz="90036" autoAdjust="0"/>
  </p:normalViewPr>
  <p:slideViewPr>
    <p:cSldViewPr>
      <p:cViewPr>
        <p:scale>
          <a:sx n="63" d="100"/>
          <a:sy n="63" d="100"/>
        </p:scale>
        <p:origin x="-1104" y="-1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00B7552E-E0C1-42CD-8167-32B6322B328D}" type="datetimeFigureOut">
              <a:rPr lang="en-US"/>
              <a:pPr>
                <a:defRPr/>
              </a:pPr>
              <a:t>2/15/2021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fld id="{2D03404B-512C-4E06-8E2E-10B1AA7B9EA0}" type="slidenum">
              <a:rPr lang="en-US" altLang="en-US"/>
              <a:pPr/>
              <a:t>‹#›</a:t>
            </a:fld>
            <a:endParaRPr lang="en-US" altLang="en-US"/>
          </a:p>
        </p:txBody>
      </p:sp>
    </p:spTree>
    <p:extLst>
      <p:ext uri="{BB962C8B-B14F-4D97-AF65-F5344CB8AC3E}">
        <p14:creationId xmlns:p14="http://schemas.microsoft.com/office/powerpoint/2010/main" val="3790742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dirty="0" smtClean="0">
                <a:solidFill>
                  <a:schemeClr val="bg1"/>
                </a:solidFill>
                <a:latin typeface="Lato"/>
                <a:ea typeface="Tahoma" panose="020B0604030504040204" pitchFamily="34" charset="0"/>
                <a:cs typeface="Tahoma" panose="020B0604030504040204" pitchFamily="34" charset="0"/>
              </a:rPr>
              <a:t>Welcome to the</a:t>
            </a:r>
            <a:r>
              <a:rPr lang="en-US" sz="1200" b="0" baseline="0" dirty="0" smtClean="0">
                <a:solidFill>
                  <a:schemeClr val="bg1"/>
                </a:solidFill>
                <a:latin typeface="Lato"/>
                <a:ea typeface="Tahoma" panose="020B0604030504040204" pitchFamily="34" charset="0"/>
                <a:cs typeface="Tahoma" panose="020B0604030504040204" pitchFamily="34" charset="0"/>
              </a:rPr>
              <a:t> session on </a:t>
            </a:r>
            <a:r>
              <a:rPr lang="en-US" sz="1200" spc="50" dirty="0" smtClean="0">
                <a:solidFill>
                  <a:schemeClr val="tx1"/>
                </a:solidFill>
                <a:latin typeface="Lato Black" panose="020F0A02020204030203" pitchFamily="34" charset="0"/>
              </a:rPr>
              <a:t>List</a:t>
            </a:r>
            <a:endParaRPr lang="en-US" sz="1200" b="1" spc="50" dirty="0">
              <a:solidFill>
                <a:schemeClr val="bg1"/>
              </a:solidFill>
              <a:latin typeface="Lato Black" panose="020F0A02020204030203"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F5E15FB2-BE89-4734-ACFA-76ED43105C71}" type="slidenum">
              <a:rPr lang="en-US" altLang="en-US"/>
              <a:pPr eaLnBrk="1" hangingPunct="1"/>
              <a:t>1</a:t>
            </a:fld>
            <a:endParaRPr lang="en-US" altLang="en-US" dirty="0"/>
          </a:p>
        </p:txBody>
      </p:sp>
    </p:spTree>
    <p:extLst>
      <p:ext uri="{BB962C8B-B14F-4D97-AF65-F5344CB8AC3E}">
        <p14:creationId xmlns:p14="http://schemas.microsoft.com/office/powerpoint/2010/main" val="417635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0" dirty="0" smtClean="0"/>
              <a:t>We</a:t>
            </a:r>
            <a:r>
              <a:rPr lang="en-US" b="0" baseline="0" dirty="0" smtClean="0"/>
              <a:t> can access the list elements without using its index.  But, there can be some scenarios in which we will need to access the elements using index.  </a:t>
            </a:r>
          </a:p>
          <a:p>
            <a:r>
              <a:rPr lang="en-US" b="0" baseline="0" dirty="0" smtClean="0"/>
              <a:t>There, we can use the function enumerate which add a counter to an iterable.  The ‘for loop’ binds the position,  that is, the index and the value of </a:t>
            </a:r>
          </a:p>
          <a:p>
            <a:r>
              <a:rPr lang="en-US" b="0" baseline="0" dirty="0" smtClean="0"/>
              <a:t>the element in that position.</a:t>
            </a:r>
            <a:endParaRPr lang="en-US" b="0"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10</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Like in other</a:t>
            </a:r>
            <a:r>
              <a:rPr lang="en-US" baseline="0" dirty="0" smtClean="0"/>
              <a:t> languages such as C, Java, etc. , python does not have curly braces to mark the begin  and end of the ‘for loop’, conditional statements, ‘functions’, etc.</a:t>
            </a:r>
          </a:p>
          <a:p>
            <a:r>
              <a:rPr lang="en-US" baseline="0" dirty="0" smtClean="0"/>
              <a:t>Python uses a leading whitespace (spaces or tabs) called indentation for this purpose.  So leading whitespaces before any Python code is significant.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number of leading white space given should be consistent. </a:t>
            </a:r>
            <a:r>
              <a:rPr lang="en-US" sz="1200" dirty="0" smtClean="0">
                <a:latin typeface="Lato"/>
              </a:rPr>
              <a:t>As per python standards, one level of indent should have four white spaces (not a tab</a:t>
            </a:r>
            <a:r>
              <a:rPr lang="en-US" sz="1200" baseline="0" dirty="0" smtClean="0">
                <a:latin typeface="Lato"/>
              </a:rPr>
              <a:t> space</a:t>
            </a:r>
            <a:r>
              <a:rPr lang="en-US" sz="1200" dirty="0" smtClean="0">
                <a:latin typeface="Lato"/>
              </a:rPr>
              <a:t>).</a:t>
            </a:r>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11</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In</a:t>
            </a:r>
            <a:r>
              <a:rPr lang="en-US" baseline="0" dirty="0" smtClean="0"/>
              <a:t> Python, some times we have to use multilevel indentation.  </a:t>
            </a:r>
            <a:r>
              <a:rPr lang="en-US" dirty="0" smtClean="0"/>
              <a:t>Here</a:t>
            </a:r>
            <a:r>
              <a:rPr lang="en-US" baseline="0" dirty="0" smtClean="0"/>
              <a:t> in this example, the statements under the first </a:t>
            </a:r>
            <a:r>
              <a:rPr lang="en-US" baseline="0" dirty="0" err="1" smtClean="0"/>
              <a:t>first</a:t>
            </a:r>
            <a:r>
              <a:rPr lang="en-US" baseline="0" dirty="0" smtClean="0"/>
              <a:t> ‘for loop’ are indented with four white spaces.</a:t>
            </a:r>
          </a:p>
          <a:p>
            <a:r>
              <a:rPr lang="en-US" baseline="0" dirty="0" smtClean="0"/>
              <a:t>In the next ‘for loop’ statements are indented twice,  that is, eight white spaces.  The last statement is indented with only with four spaces; so this means, it is the part of first ‘for loop’.</a:t>
            </a:r>
            <a:endParaRPr lang="en-US"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12</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List comprehension in Python</a:t>
            </a:r>
            <a:r>
              <a:rPr lang="en-US" baseline="0" dirty="0" smtClean="0"/>
              <a:t> is a compact way of manipulating items in a list.  List comprehension may contain any number of nested lists,</a:t>
            </a:r>
          </a:p>
          <a:p>
            <a:r>
              <a:rPr lang="en-US" baseline="0" dirty="0" smtClean="0"/>
              <a:t>combined with conditional or looping expressions.  In the given example, an original list of mark is iterated using a ‘for loop’ and 5 is added to the list to get the adjusted marks.</a:t>
            </a:r>
          </a:p>
          <a:p>
            <a:r>
              <a:rPr lang="en-US" baseline="0" dirty="0" smtClean="0"/>
              <a:t>The next code cell contains the code ,which uses the list comprehension to perform the same task.  It uses the  ‘for loop’ inside the new list itself.</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13</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a:t>
            </a:r>
            <a:r>
              <a:rPr lang="en-US" baseline="0" dirty="0" smtClean="0"/>
              <a:t> given code snippets depict how to extract marks that are greater than 50, using list comprehension.  It uses for loop and if condition in a single list.  </a:t>
            </a:r>
          </a:p>
          <a:p>
            <a:r>
              <a:rPr lang="en-US" baseline="0" dirty="0" smtClean="0"/>
              <a:t>So that, we can avoid multiple lines of code.</a:t>
            </a:r>
            <a:endParaRPr lang="en-US"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14</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Whenever we need to add an</a:t>
            </a:r>
            <a:r>
              <a:rPr lang="en-US" baseline="0" dirty="0" smtClean="0"/>
              <a:t> element to the end of a list, we should use append method, which does not return anything .  That means, in place changes will be happening to the list.  Also, we can change the list elements by using their index, as depicted in the sample code.</a:t>
            </a:r>
            <a:endParaRPr lang="en-US"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15</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When we need to delete an element from</a:t>
            </a:r>
            <a:r>
              <a:rPr lang="en-US" baseline="0" dirty="0" smtClean="0"/>
              <a:t> the end of the list, we can use the function pop and for deleting an element from any position from the list , we can use the ‘del’ command along with list index.</a:t>
            </a:r>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16</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When we need to sort the list elements,</a:t>
            </a:r>
            <a:r>
              <a:rPr lang="en-US" baseline="0" dirty="0" smtClean="0"/>
              <a:t> we can make use of the function sort.  By default, this function sorts the elements in ascending order.  </a:t>
            </a:r>
          </a:p>
          <a:p>
            <a:r>
              <a:rPr lang="en-US" baseline="0" dirty="0" smtClean="0"/>
              <a:t>If you want to sort the list in descending order, pass ‘reverse equal to true’ as the parameter to the sort method.  </a:t>
            </a:r>
          </a:p>
          <a:p>
            <a:r>
              <a:rPr lang="en-US" baseline="0" dirty="0" smtClean="0"/>
              <a:t>Also we can use  ‘sorted’ method to avoid in-place sorting.</a:t>
            </a:r>
          </a:p>
          <a:p>
            <a:r>
              <a:rPr lang="en-US" baseline="0" dirty="0" smtClean="0"/>
              <a:t>So that,  the original list will not get changed.</a:t>
            </a:r>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17</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Observe the sample program which helps us to calculate the total marks using 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 a list called marks which contains 5 marks.  Later, using for loop , iterate through each marks and in each iteration, the mark is Getting added to the object variable ‘</a:t>
            </a:r>
            <a:r>
              <a:rPr lang="en-US" dirty="0" err="1" smtClean="0"/>
              <a:t>total_marks</a:t>
            </a:r>
            <a:r>
              <a:rPr lang="en-US" dirty="0" smtClean="0"/>
              <a:t>’. Finally print the </a:t>
            </a:r>
            <a:r>
              <a:rPr lang="en-US" dirty="0" err="1" smtClean="0"/>
              <a:t>total_marks</a:t>
            </a:r>
            <a:r>
              <a:rPr lang="en-US" dirty="0" smtClean="0"/>
              <a:t> variable.</a:t>
            </a:r>
            <a:endParaRPr lang="en-IN"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18</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There are some alternate solutions to find out the sum of elements in a list.  In the first sample code depicts the usage of short hand operators “+=“ to add the right operand to the left .  </a:t>
            </a:r>
          </a:p>
          <a:p>
            <a:r>
              <a:rPr lang="en-US" dirty="0" smtClean="0"/>
              <a:t>The second sample code depicts the usage of the in-built method sum() to add the elements in a list. </a:t>
            </a:r>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19</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p>
          <a:p>
            <a:endParaRPr lang="en-US" dirty="0" smtClean="0"/>
          </a:p>
          <a:p>
            <a:r>
              <a:rPr lang="en-US" sz="1200" dirty="0" smtClean="0"/>
              <a:t>Identify List data structure</a:t>
            </a:r>
          </a:p>
          <a:p>
            <a:pPr marL="0" indent="0">
              <a:buNone/>
            </a:pPr>
            <a:endParaRPr lang="en-US" sz="1200" dirty="0" smtClean="0"/>
          </a:p>
          <a:p>
            <a:r>
              <a:rPr lang="en-US" sz="1200" dirty="0" smtClean="0">
                <a:latin typeface="Lato"/>
              </a:rPr>
              <a:t> </a:t>
            </a:r>
            <a:r>
              <a:rPr lang="en-US" sz="1200" dirty="0" smtClean="0"/>
              <a:t>Illustrate the use of indexing and slicing</a:t>
            </a:r>
          </a:p>
          <a:p>
            <a:pPr marL="0" indent="0">
              <a:buNone/>
            </a:pPr>
            <a:endParaRPr lang="en-US" sz="1200" dirty="0" smtClean="0"/>
          </a:p>
          <a:p>
            <a:r>
              <a:rPr lang="en-US" sz="1200" dirty="0" smtClean="0"/>
              <a:t>Employ various list operations to manipulate data</a:t>
            </a:r>
          </a:p>
          <a:p>
            <a:pPr marL="0" indent="0">
              <a:buNone/>
            </a:pPr>
            <a:endParaRPr lang="en-US" sz="1200" dirty="0" smtClean="0"/>
          </a:p>
          <a:p>
            <a:r>
              <a:rPr lang="en-US" sz="1200" dirty="0" smtClean="0"/>
              <a:t>Apply list comprehension to create, map and filter data</a:t>
            </a:r>
          </a:p>
          <a:p>
            <a:endParaRPr lang="en-US" dirty="0" smtClean="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This is an example for reversing the elements in a list.  </a:t>
            </a:r>
          </a:p>
          <a:p>
            <a:r>
              <a:rPr lang="en-US" dirty="0" smtClean="0"/>
              <a:t>In this program, the list  “names” contains a list of elements and copying of these elements into another list named ‘</a:t>
            </a:r>
            <a:r>
              <a:rPr lang="en-US" dirty="0" err="1" smtClean="0"/>
              <a:t>reverse_names</a:t>
            </a:r>
            <a:r>
              <a:rPr lang="en-US" dirty="0" smtClean="0"/>
              <a:t>’.  Then iterating</a:t>
            </a:r>
            <a:r>
              <a:rPr lang="en-US" baseline="0" dirty="0" smtClean="0"/>
              <a:t> </a:t>
            </a:r>
            <a:r>
              <a:rPr lang="en-US" dirty="0" smtClean="0"/>
              <a:t>the names list and fetching  the index and value of each list elements from the first index to the last index .  Then, re-assigning into the </a:t>
            </a:r>
            <a:r>
              <a:rPr lang="en-US" dirty="0" err="1" smtClean="0"/>
              <a:t>reverse_names</a:t>
            </a:r>
            <a:r>
              <a:rPr lang="en-US" dirty="0" smtClean="0"/>
              <a:t> list from the last index to the first index.  Then displaying both the lists.</a:t>
            </a:r>
            <a:endParaRPr lang="en-IN"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20</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dirty="0" smtClean="0"/>
              <a:t>Observe</a:t>
            </a:r>
            <a:r>
              <a:rPr lang="en-IN" baseline="0" dirty="0" smtClean="0"/>
              <a:t> the given program to find out the maximum marks from a list.  We can solve this problem in different ways.</a:t>
            </a:r>
          </a:p>
          <a:p>
            <a:r>
              <a:rPr lang="en-IN" baseline="0" dirty="0" smtClean="0"/>
              <a:t>In the first solution , finding the highest mark by iterating each element in the list and store the highest mark in the </a:t>
            </a:r>
            <a:r>
              <a:rPr lang="en-IN" baseline="0" dirty="0" err="1" smtClean="0"/>
              <a:t>max_mark</a:t>
            </a:r>
            <a:r>
              <a:rPr lang="en-IN" baseline="0" dirty="0" smtClean="0"/>
              <a:t> variable.  </a:t>
            </a:r>
          </a:p>
          <a:p>
            <a:r>
              <a:rPr lang="en-IN" baseline="0" dirty="0" smtClean="0"/>
              <a:t>In the second solution , using the in-built method ‘max()’ finding the highest value.</a:t>
            </a:r>
            <a:endParaRPr lang="en-IN"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21</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 program which helps us to compare and find out  if two lists are equal or not.  In the sample code, we defined two</a:t>
            </a:r>
            <a:r>
              <a:rPr lang="en-US" baseline="0" dirty="0" smtClean="0"/>
              <a:t> l</a:t>
            </a:r>
            <a:r>
              <a:rPr lang="en-US" dirty="0" smtClean="0"/>
              <a:t>ist variables: name_1 and name_2.  Initially, we assume that both the lists are same, so assigned a true </a:t>
            </a:r>
            <a:r>
              <a:rPr lang="en-US" dirty="0" err="1" smtClean="0"/>
              <a:t>boolean</a:t>
            </a:r>
            <a:r>
              <a:rPr lang="en-US" dirty="0" smtClean="0"/>
              <a:t> value to the ‘result’ variable.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iterate the names_1 variable and fetch each element’s index and value and then,</a:t>
            </a:r>
            <a:r>
              <a:rPr lang="en-US" baseline="0" dirty="0" smtClean="0"/>
              <a:t> </a:t>
            </a:r>
            <a:r>
              <a:rPr lang="en-US" dirty="0" smtClean="0"/>
              <a:t>compare that value with the elements in the names_2 list.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they are not equal the ‘result’ variable is assigned with </a:t>
            </a:r>
            <a:r>
              <a:rPr lang="en-US" dirty="0" err="1" smtClean="0"/>
              <a:t>boolean</a:t>
            </a:r>
            <a:r>
              <a:rPr lang="en-US" dirty="0" smtClean="0"/>
              <a:t> value ‘false’ and stop the iteration.  Otherwise it has to continue the iteration and check the elements till the end of the list.  Then print the message “same” if elements are same . Else print the message “not same”.</a:t>
            </a:r>
          </a:p>
          <a:p>
            <a:endParaRPr lang="en-IN"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22</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a:t>
            </a:r>
            <a:r>
              <a:rPr lang="en-US" baseline="0" dirty="0" smtClean="0"/>
              <a:t> completed this session </a:t>
            </a:r>
            <a:r>
              <a:rPr lang="en-US" dirty="0" smtClean="0"/>
              <a:t>you would</a:t>
            </a:r>
            <a:r>
              <a:rPr lang="en-US" baseline="0" dirty="0" smtClean="0"/>
              <a:t> have learnt to</a:t>
            </a:r>
            <a:r>
              <a:rPr lang="en-US" dirty="0" smtClean="0"/>
              <a:t>,</a:t>
            </a:r>
          </a:p>
          <a:p>
            <a:endParaRPr lang="en-US" dirty="0" smtClean="0"/>
          </a:p>
          <a:p>
            <a:r>
              <a:rPr lang="en-US" dirty="0" smtClean="0"/>
              <a:t> </a:t>
            </a:r>
            <a:r>
              <a:rPr lang="en-US" sz="1200" dirty="0" smtClean="0"/>
              <a:t>Identify List data structure</a:t>
            </a:r>
          </a:p>
          <a:p>
            <a:pPr marL="0" indent="0">
              <a:buFont typeface="Arial" charset="0"/>
              <a:buNone/>
            </a:pPr>
            <a:endParaRPr lang="en-US" sz="1200" dirty="0" smtClean="0"/>
          </a:p>
          <a:p>
            <a:r>
              <a:rPr lang="en-US" sz="1200" dirty="0" smtClean="0">
                <a:latin typeface="Lato"/>
              </a:rPr>
              <a:t> </a:t>
            </a:r>
            <a:r>
              <a:rPr lang="en-US" sz="1200" dirty="0" smtClean="0"/>
              <a:t>Illustrate the use of indexing and slicing</a:t>
            </a:r>
          </a:p>
          <a:p>
            <a:pPr marL="0" indent="0">
              <a:buFont typeface="Arial" charset="0"/>
              <a:buNone/>
            </a:pPr>
            <a:endParaRPr lang="en-US" sz="1200" dirty="0" smtClean="0"/>
          </a:p>
          <a:p>
            <a:r>
              <a:rPr lang="en-US" sz="1200" dirty="0" smtClean="0"/>
              <a:t>Employ various list operations to manipulate data</a:t>
            </a:r>
          </a:p>
          <a:p>
            <a:pPr marL="0" indent="0">
              <a:buFont typeface="Arial" charset="0"/>
              <a:buNone/>
            </a:pPr>
            <a:endParaRPr lang="en-US" sz="1200" dirty="0" smtClean="0"/>
          </a:p>
          <a:p>
            <a:r>
              <a:rPr lang="en-US" sz="1200" dirty="0" smtClean="0"/>
              <a:t>Apply list comprehension to create, map and filter data</a:t>
            </a:r>
          </a:p>
          <a:p>
            <a:endParaRPr lang="en-US" dirty="0" smtClean="0"/>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23</a:t>
            </a:fld>
            <a:endParaRPr lang="en-US" altLang="en-US" dirty="0"/>
          </a:p>
        </p:txBody>
      </p:sp>
    </p:spTree>
    <p:extLst>
      <p:ext uri="{BB962C8B-B14F-4D97-AF65-F5344CB8AC3E}">
        <p14:creationId xmlns:p14="http://schemas.microsoft.com/office/powerpoint/2010/main" val="3801169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tx1"/>
                </a:solidFill>
              </a:rPr>
              <a:t>Thank You</a:t>
            </a:r>
            <a:endParaRPr lang="en-IN"/>
          </a:p>
        </p:txBody>
      </p:sp>
      <p:sp>
        <p:nvSpPr>
          <p:cNvPr id="4" name="Slide Number Placeholder 3"/>
          <p:cNvSpPr>
            <a:spLocks noGrp="1"/>
          </p:cNvSpPr>
          <p:nvPr>
            <p:ph type="sldNum" sz="quarter" idx="10"/>
          </p:nvPr>
        </p:nvSpPr>
        <p:spPr/>
        <p:txBody>
          <a:bodyPr/>
          <a:lstStyle/>
          <a:p>
            <a:fld id="{2D03404B-512C-4E06-8E2E-10B1AA7B9EA0}" type="slidenum">
              <a:rPr lang="en-US" altLang="en-US" smtClean="0"/>
              <a:pPr/>
              <a:t>24</a:t>
            </a:fld>
            <a:endParaRPr lang="en-US" altLang="en-US"/>
          </a:p>
        </p:txBody>
      </p:sp>
    </p:spTree>
    <p:extLst>
      <p:ext uri="{BB962C8B-B14F-4D97-AF65-F5344CB8AC3E}">
        <p14:creationId xmlns:p14="http://schemas.microsoft.com/office/powerpoint/2010/main" val="219912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panose="020B0604020202020204" pitchFamily="34" charset="0"/>
              <a:buNone/>
            </a:pPr>
            <a:r>
              <a:rPr lang="en-US" dirty="0" smtClean="0"/>
              <a:t>Let's learn in detail about the important data type called list. List (or array) is a data structure that contains an ordered collection of elements. Lists can contain numbers, strings, and any other data structures in an arbitrarily nested, heterogeneous fashion. A list is surrounded by square brackets, and items are separated by a comma. The list will be retaining the order in which they are created, unlike set. Hence indexing is completely possible. Elements in a list are completely mutable, that is, it is possible to change them at any point in time. </a:t>
            </a:r>
            <a:r>
              <a:rPr lang="en-US" smtClean="0"/>
              <a:t>List and string indexing work in the same fashion.</a:t>
            </a:r>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3</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Lets understand more about list indexing. As mentioned earlier, the elements in the list can be accessed using their position. Our marks list contains 5 elements, which can be computed using </a:t>
            </a:r>
            <a:r>
              <a:rPr lang="en-US" dirty="0" err="1" smtClean="0"/>
              <a:t>len</a:t>
            </a:r>
            <a:r>
              <a:rPr lang="en-US" dirty="0" smtClean="0"/>
              <a:t> function. Index of the first element in the list is 0. Index of second element is 1 and so on. Since the index starts from 0, the index of last element in marks list is 4, that is,</a:t>
            </a:r>
            <a:r>
              <a:rPr lang="en-US" baseline="0" dirty="0" smtClean="0"/>
              <a:t> </a:t>
            </a:r>
            <a:r>
              <a:rPr lang="en-US" dirty="0" smtClean="0"/>
              <a:t>length of the list minus one. This type of indexing where the index starts from 0 and goes till length of the list minus one is called Positive Index.</a:t>
            </a:r>
          </a:p>
          <a:p>
            <a:endParaRPr lang="en-US" dirty="0" smtClean="0"/>
          </a:p>
          <a:p>
            <a:r>
              <a:rPr lang="en-US" dirty="0" smtClean="0"/>
              <a:t>The same is represented for each element here. The values in the middle represents the elements in the list. On top of these, we have represented the positive indexes. Similar to positive index, python supports negative indexing to access elements in reverse direction. For example, the last element here, which is 65 will have the index as -1. The second last element which is 76, will have index as -2, likewise the index grows in negative direction. For the first element in our list, the negative index is -5. </a:t>
            </a:r>
          </a:p>
          <a:p>
            <a:endParaRPr lang="en-US" dirty="0" smtClean="0"/>
          </a:p>
          <a:p>
            <a:r>
              <a:rPr lang="en-US" dirty="0" smtClean="0"/>
              <a:t>Hence, elements in the list can be accessed by using either positive indexing or negative indexing.</a:t>
            </a:r>
            <a:endParaRPr lang="en-IN"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4</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Accessing elements using positive index is pretty simple. In Python, the index always start from 0, like </a:t>
            </a:r>
            <a:r>
              <a:rPr lang="en-US" dirty="0" err="1" smtClean="0"/>
              <a:t>Matlab</a:t>
            </a:r>
            <a:r>
              <a:rPr lang="en-US" dirty="0" smtClean="0"/>
              <a:t> or Fortran. While indexing, we need to specify the index of the element within square brackets. In this example, we are trying to access the first element using marks of zero. Accessing the second element in the list can be achieved using marks of one. If we want to access the last element in the list, first we need to know, the total number of elements in the list. This can be computed using length function. To this value, if we subtract one, we can get the index of the last element. Here, marks of length of marks minus 1 returns 65.</a:t>
            </a:r>
            <a:endParaRPr lang="en-IN"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5</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Negative indexes are handy, if we want to access the elements from the end. To access the last element, we need not calculate the length and subtract one (like the previous example using positive index).</a:t>
            </a:r>
            <a:r>
              <a:rPr lang="en-US" baseline="0" dirty="0" smtClean="0"/>
              <a:t> I</a:t>
            </a:r>
            <a:r>
              <a:rPr lang="en-US" dirty="0" smtClean="0"/>
              <a:t>nstead, we can directly use MINUS</a:t>
            </a:r>
            <a:r>
              <a:rPr lang="en-US" baseline="0" dirty="0" smtClean="0"/>
              <a:t> </a:t>
            </a:r>
            <a:r>
              <a:rPr lang="en-US" dirty="0" smtClean="0"/>
              <a:t>1 as index. Minus two can be used as index to access the second last element from the list. To access the first element using negative index, we can compute the length of the index and add negative symbol.</a:t>
            </a:r>
          </a:p>
          <a:p>
            <a:r>
              <a:rPr lang="en-US" dirty="0" smtClean="0"/>
              <a:t>For accessing the first element, positive index is handy and most preferred. To access the last element, negative index is handy. But both these indexes are equivalent and can be used according to the convenience of the developer. Hence, every element in the list will have a positive index as well as negative index. </a:t>
            </a:r>
            <a:endParaRPr lang="en-IN" dirty="0" smtClean="0"/>
          </a:p>
          <a:p>
            <a:endParaRPr lang="en-IN"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6</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In the previous example, we learnt how to access a specific element from the list using index. By extending further, we can use list slicing to access more than one element at a time. At times, we can use list slicing to subset an origin list. In this example, we are slicing the first three elements using their index and colon operator. The index towards the left side of the colon represents the starting index. The index towards the right side of the colon represents the ending position for slicing. Here, names from 0 to 3, returns elements from index 0 to index 3</a:t>
            </a:r>
            <a:r>
              <a:rPr lang="en-US" baseline="0" dirty="0" smtClean="0"/>
              <a:t> minus 1</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get the same result,</a:t>
            </a:r>
            <a:r>
              <a:rPr lang="en-US" baseline="0" dirty="0" smtClean="0"/>
              <a:t> </a:t>
            </a:r>
            <a:r>
              <a:rPr lang="en-US" dirty="0" smtClean="0"/>
              <a:t>we can also simply ignore the starting number. This will return all the elements from the beginning</a:t>
            </a:r>
            <a:r>
              <a:rPr lang="en-US" baseline="0" dirty="0" smtClean="0"/>
              <a:t> till </a:t>
            </a:r>
            <a:r>
              <a:rPr lang="en-US" dirty="0" smtClean="0"/>
              <a:t>index 3</a:t>
            </a:r>
            <a:r>
              <a:rPr lang="en-US" baseline="0" dirty="0" smtClean="0"/>
              <a:t> minus 1</a:t>
            </a:r>
            <a:r>
              <a:rPr lang="en-US" dirty="0" smtClean="0"/>
              <a:t>. </a:t>
            </a:r>
          </a:p>
          <a:p>
            <a:endParaRPr lang="en-IN" dirty="0" smtClean="0"/>
          </a:p>
          <a:p>
            <a:endParaRPr lang="en-US" dirty="0" smtClean="0"/>
          </a:p>
          <a:p>
            <a:pPr eaLnBrk="1" hangingPunct="1"/>
            <a:endParaRPr lang="en-US" altLang="en-US" b="1"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7</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In the last example, we learnt how to access more than one element from the list using index slicing. By extending further, we can make a copy or clone of a list. If list is not cloned, any changes in the new list will also affect the original list. The code snippet shows how a clone for the list names is created. If you don't specify the start and end index while slicing, the entire list is selected and assigned or copied into the specified list object variable; here it is copy underscore names.</a:t>
            </a:r>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8</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Let’s learn how to access all the elements in a list. For loop can be used to iterate over all  or subset of elements in a list. In python the syntax for loops are simple and intuitive. It is not required to initialize variable, maintain any counter and set condition to terminate the loop,</a:t>
            </a:r>
            <a:r>
              <a:rPr lang="en-US" baseline="0" dirty="0" smtClean="0"/>
              <a:t> </a:t>
            </a:r>
            <a:r>
              <a:rPr lang="en-US" dirty="0" smtClean="0"/>
              <a:t>like in few other languages like C, JavaScript etc. Instead, we can used a temporary variable inside the for loop statement to get one value at a time. In this example, the temporary variable is mark. For mark in marks, denote that every time the loop runs, the mark variable will have one element from the list marks. The number of iteration is equal to the total number of elements in the list. We need to close the for loop’s first line by colon operator, to let python know that for loop starts here. </a:t>
            </a:r>
          </a:p>
          <a:p>
            <a:endParaRPr lang="en-US" dirty="0" smtClean="0"/>
          </a:p>
          <a:p>
            <a:endParaRPr lang="en-US" dirty="0" smtClean="0"/>
          </a:p>
          <a:p>
            <a:r>
              <a:rPr lang="en-US" dirty="0" smtClean="0"/>
              <a:t>The code snippets inside the for loop should be indented. Indentation is nothing but adding some spaces before each line of code inside the for loop. All the lines inside a for loop should have same indentation. This lets python know the starting and ending lines of code pertaining</a:t>
            </a:r>
            <a:r>
              <a:rPr lang="en-US" baseline="0" dirty="0" smtClean="0"/>
              <a:t> to</a:t>
            </a:r>
            <a:r>
              <a:rPr lang="en-US" dirty="0" smtClean="0"/>
              <a:t> a specific for loop. In this example, the print statement is indented using four spaces, which is the standard number of spaces that is widely  used. Indentation is a very important property in python. Using this for loop, we are trying to print one element at a time from our marks list. Mark is the temporary variable created to iterate over each element. Apart from this, the other words are for and in,</a:t>
            </a:r>
            <a:r>
              <a:rPr lang="en-US" baseline="0" dirty="0" smtClean="0"/>
              <a:t> which </a:t>
            </a:r>
            <a:r>
              <a:rPr lang="en-US" dirty="0" smtClean="0"/>
              <a:t>are keywords. </a:t>
            </a:r>
            <a:endParaRPr lang="en-IN" dirty="0" smtClean="0"/>
          </a:p>
          <a:p>
            <a:endParaRPr lang="en-US" dirty="0" smtClean="0"/>
          </a:p>
          <a:p>
            <a:pPr eaLnBrk="1" hangingPunct="1"/>
            <a:endParaRPr lang="en-US" altLang="en-US" b="0" u="none"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Calibri" panose="020F0502020204030204" pitchFamily="34" charset="0"/>
              </a:defRPr>
            </a:lvl1pPr>
            <a:lvl2pPr marL="742950" indent="-285750" eaLnBrk="0" hangingPunct="0">
              <a:defRPr>
                <a:solidFill>
                  <a:schemeClr val="tx1"/>
                </a:solidFill>
                <a:latin typeface="Calibri" panose="020F0502020204030204" pitchFamily="34" charset="0"/>
              </a:defRPr>
            </a:lvl2pPr>
            <a:lvl3pPr marL="1143000" indent="-228600" eaLnBrk="0" hangingPunct="0">
              <a:defRPr>
                <a:solidFill>
                  <a:schemeClr val="tx1"/>
                </a:solidFill>
                <a:latin typeface="Calibri" panose="020F0502020204030204" pitchFamily="34" charset="0"/>
              </a:defRPr>
            </a:lvl3pPr>
            <a:lvl4pPr marL="1600200" indent="-228600" eaLnBrk="0" hangingPunct="0">
              <a:defRPr>
                <a:solidFill>
                  <a:schemeClr val="tx1"/>
                </a:solidFill>
                <a:latin typeface="Calibri" panose="020F0502020204030204" pitchFamily="34" charset="0"/>
              </a:defRPr>
            </a:lvl4pPr>
            <a:lvl5pPr marL="2057400" indent="-228600" eaLnBrk="0" hangingPunct="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07681958-57B0-4449-AC90-50AB2994571A}" type="slidenum">
              <a:rPr lang="en-US" altLang="en-US"/>
              <a:pPr eaLnBrk="1" hangingPunct="1"/>
              <a:t>9</a:t>
            </a:fld>
            <a:endParaRPr lang="en-US" altLang="en-US" dirty="0"/>
          </a:p>
        </p:txBody>
      </p:sp>
    </p:spTree>
    <p:extLst>
      <p:ext uri="{BB962C8B-B14F-4D97-AF65-F5344CB8AC3E}">
        <p14:creationId xmlns:p14="http://schemas.microsoft.com/office/powerpoint/2010/main" val="1398623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5" descr="C:\Documents and Settings\sudha\Desktop\globe.jpg"/>
          <p:cNvPicPr>
            <a:picLocks noChangeAspect="1" noChangeArrowheads="1"/>
          </p:cNvPicPr>
          <p:nvPr userDrawn="1"/>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813" y="2"/>
            <a:ext cx="122338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01600" y="2362201"/>
            <a:ext cx="8240299" cy="1470026"/>
          </a:xfrm>
        </p:spPr>
        <p:txBody>
          <a:bodyPr anchor="t"/>
          <a:lstStyle>
            <a:lvl1pPr algn="r">
              <a:defRPr sz="4800" b="1" cap="small" baseline="0">
                <a:solidFill>
                  <a:srgbClr val="003300"/>
                </a:solidFill>
                <a:latin typeface="+mj-lt"/>
              </a:defRPr>
            </a:lvl1pPr>
          </a:lstStyle>
          <a:p>
            <a:r>
              <a:rPr lang="en-US" dirty="0"/>
              <a:t>Click to edit Master title style</a:t>
            </a:r>
          </a:p>
        </p:txBody>
      </p:sp>
      <p:pic>
        <p:nvPicPr>
          <p:cNvPr id="5" name="Picture 4">
            <a:extLst>
              <a:ext uri="{FF2B5EF4-FFF2-40B4-BE49-F238E27FC236}">
                <a16:creationId xmlns:a16="http://schemas.microsoft.com/office/drawing/2014/main" xmlns="" id="{F5AACC06-0C7B-41E7-8514-9134E187D30B}"/>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8600" y="304800"/>
            <a:ext cx="859536" cy="932688"/>
          </a:xfrm>
          <a:prstGeom prst="rect">
            <a:avLst/>
          </a:prstGeom>
        </p:spPr>
      </p:pic>
    </p:spTree>
    <p:extLst>
      <p:ext uri="{BB962C8B-B14F-4D97-AF65-F5344CB8AC3E}">
        <p14:creationId xmlns:p14="http://schemas.microsoft.com/office/powerpoint/2010/main" val="387905792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Tree>
    <p:extLst>
      <p:ext uri="{BB962C8B-B14F-4D97-AF65-F5344CB8AC3E}">
        <p14:creationId xmlns:p14="http://schemas.microsoft.com/office/powerpoint/2010/main" val="13184655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0" y="2590801"/>
            <a:ext cx="5791200" cy="1819278"/>
          </a:xfrm>
        </p:spPr>
        <p:txBody>
          <a:bodyPr anchor="b"/>
          <a:lstStyle>
            <a:lvl1pPr algn="l">
              <a:defRPr sz="4000" b="1" cap="small" baseline="0">
                <a:solidFill>
                  <a:srgbClr val="003300"/>
                </a:solidFill>
                <a:latin typeface="+mj-lt"/>
              </a:defRPr>
            </a:lvl1pPr>
          </a:lstStyle>
          <a:p>
            <a:r>
              <a:rPr lang="en-US" dirty="0"/>
              <a:t>Click to edit Master title style</a:t>
            </a:r>
          </a:p>
        </p:txBody>
      </p:sp>
      <p:sp>
        <p:nvSpPr>
          <p:cNvPr id="10" name="Picture Placeholder 9"/>
          <p:cNvSpPr>
            <a:spLocks noGrp="1"/>
          </p:cNvSpPr>
          <p:nvPr>
            <p:ph type="pic" sz="quarter" idx="13"/>
          </p:nvPr>
        </p:nvSpPr>
        <p:spPr>
          <a:xfrm>
            <a:off x="9042400" y="5334000"/>
            <a:ext cx="2844800" cy="990600"/>
          </a:xfrm>
        </p:spPr>
        <p:txBody>
          <a:bodyPr rtlCol="0">
            <a:normAutofit/>
          </a:bodyPr>
          <a:lstStyle>
            <a:lvl1pPr marL="0" indent="0" algn="ctr">
              <a:buNone/>
              <a:defRPr sz="1800"/>
            </a:lvl1pPr>
          </a:lstStyle>
          <a:p>
            <a:pPr lvl="0"/>
            <a:r>
              <a:rPr lang="en-US" noProof="0"/>
              <a:t>Click icon to add picture</a:t>
            </a:r>
            <a:endParaRPr lang="en-US" noProof="0" dirty="0"/>
          </a:p>
        </p:txBody>
      </p:sp>
    </p:spTree>
    <p:extLst>
      <p:ext uri="{BB962C8B-B14F-4D97-AF65-F5344CB8AC3E}">
        <p14:creationId xmlns:p14="http://schemas.microsoft.com/office/powerpoint/2010/main" val="132170597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9632"/>
            <a:ext cx="10769600" cy="1143000"/>
          </a:xfrm>
        </p:spPr>
        <p:txBody>
          <a:bodyPr/>
          <a:lstStyle>
            <a:lvl1pPr algn="l">
              <a:defRPr lang="en-US" sz="4000" b="1" dirty="0">
                <a:latin typeface="+mj-lt"/>
              </a:defRPr>
            </a:lvl1pPr>
          </a:lstStyle>
          <a:p>
            <a:r>
              <a:rPr lang="en-US" dirty="0"/>
              <a:t>Click to edit Master title style</a:t>
            </a:r>
          </a:p>
        </p:txBody>
      </p:sp>
      <p:sp>
        <p:nvSpPr>
          <p:cNvPr id="3" name="Content Placeholder 2"/>
          <p:cNvSpPr>
            <a:spLocks noGrp="1"/>
          </p:cNvSpPr>
          <p:nvPr>
            <p:ph idx="1"/>
          </p:nvPr>
        </p:nvSpPr>
        <p:spPr>
          <a:xfrm>
            <a:off x="1016000" y="1596413"/>
            <a:ext cx="10769600" cy="4297363"/>
          </a:xfrm>
        </p:spPr>
        <p:txBody>
          <a:bodyPr>
            <a:normAutofit/>
          </a:bodyPr>
          <a:lstStyle>
            <a:lvl1pPr>
              <a:defRPr sz="2400">
                <a:latin typeface="+mn-lt"/>
              </a:defRPr>
            </a:lvl1pPr>
            <a:lvl2pPr>
              <a:defRPr sz="2000">
                <a:latin typeface="+mn-lt"/>
              </a:defRPr>
            </a:lvl2pPr>
            <a:lvl3pPr>
              <a:defRPr sz="1800">
                <a:latin typeface="+mn-lt"/>
              </a:defRPr>
            </a:lvl3pPr>
            <a:lvl4pPr>
              <a:defRPr sz="1800">
                <a:latin typeface="+mn-lt"/>
              </a:defRPr>
            </a:lvl4pPr>
            <a:lvl5pPr>
              <a:defRPr sz="18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756738"/>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914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02400" y="1600201"/>
            <a:ext cx="5384800" cy="4525963"/>
          </a:xfrm>
        </p:spPr>
        <p:txBody>
          <a:bodyPr/>
          <a:lstStyle>
            <a:lvl1pPr algn="l" rtl="0" eaLnBrk="0" fontAlgn="base" hangingPunct="0">
              <a:spcBef>
                <a:spcPct val="20000"/>
              </a:spcBef>
              <a:spcAft>
                <a:spcPct val="0"/>
              </a:spcAft>
              <a:buFont typeface="Arial" charset="0"/>
              <a:defRPr lang="en-US" sz="2400" kern="1200" dirty="0" smtClean="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defRPr lang="en-US" sz="2000" kern="1200" dirty="0" smtClean="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defRPr lang="en-US" sz="1800" kern="1200" dirty="0" smtClean="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defRPr lang="en-US" sz="1600" kern="1200" dirty="0" smtClean="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defRPr lang="en-US" sz="16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marL="742950" lvl="1" indent="-285750" algn="l" rtl="0" eaLnBrk="0" fontAlgn="base" hangingPunct="0">
              <a:spcBef>
                <a:spcPct val="20000"/>
              </a:spcBef>
              <a:spcAft>
                <a:spcPct val="0"/>
              </a:spcAft>
              <a:buFont typeface="Arial" charset="0"/>
              <a:buChar char="–"/>
            </a:pPr>
            <a:r>
              <a:rPr lang="en-US" dirty="0"/>
              <a:t>Second level</a:t>
            </a:r>
          </a:p>
          <a:p>
            <a:pPr marL="1143000" lvl="2" indent="-228600" algn="l" rtl="0" eaLnBrk="0" fontAlgn="base" hangingPunct="0">
              <a:spcBef>
                <a:spcPct val="20000"/>
              </a:spcBef>
              <a:spcAft>
                <a:spcPct val="0"/>
              </a:spcAft>
              <a:buFont typeface="Arial" charset="0"/>
              <a:buChar char="•"/>
            </a:pPr>
            <a:r>
              <a:rPr lang="en-US" dirty="0"/>
              <a:t>Third level</a:t>
            </a:r>
          </a:p>
          <a:p>
            <a:pPr marL="1600200" lvl="3" indent="-228600" algn="l" rtl="0" eaLnBrk="0" fontAlgn="base" hangingPunct="0">
              <a:spcBef>
                <a:spcPct val="20000"/>
              </a:spcBef>
              <a:spcAft>
                <a:spcPct val="0"/>
              </a:spcAft>
              <a:buFont typeface="Arial" charset="0"/>
              <a:buChar char="–"/>
            </a:pPr>
            <a:r>
              <a:rPr lang="en-US" dirty="0"/>
              <a:t>Fourth level</a:t>
            </a:r>
          </a:p>
          <a:p>
            <a:pPr marL="2057400" lvl="4" indent="-228600" algn="l" rtl="0" eaLnBrk="0" fontAlgn="base" hangingPunct="0">
              <a:spcBef>
                <a:spcPct val="20000"/>
              </a:spcBef>
              <a:spcAft>
                <a:spcPct val="0"/>
              </a:spcAft>
              <a:buFont typeface="Arial" charset="0"/>
              <a:buChar char="»"/>
            </a:pPr>
            <a:r>
              <a:rPr lang="en-US" dirty="0"/>
              <a:t>Fifth level</a:t>
            </a:r>
          </a:p>
        </p:txBody>
      </p:sp>
    </p:spTree>
    <p:extLst>
      <p:ext uri="{BB962C8B-B14F-4D97-AF65-F5344CB8AC3E}">
        <p14:creationId xmlns:p14="http://schemas.microsoft.com/office/powerpoint/2010/main" val="311571066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eaLnBrk="0" fontAlgn="base" hangingPunct="0">
              <a:spcBef>
                <a:spcPct val="0"/>
              </a:spcBef>
              <a:spcAft>
                <a:spcPct val="0"/>
              </a:spcAft>
              <a:defRPr lang="en-US" sz="4000" b="1" kern="1200" dirty="0">
                <a:solidFill>
                  <a:schemeClr val="tx1"/>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914400" y="1535113"/>
            <a:ext cx="5386917"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14400" y="2174878"/>
            <a:ext cx="5386917"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98172" y="1535113"/>
            <a:ext cx="5389033" cy="639762"/>
          </a:xfrm>
        </p:spPr>
        <p:txBody>
          <a:bodyPr anchor="b"/>
          <a:lstStyle>
            <a:lvl1pPr marL="0" indent="0">
              <a:buNone/>
              <a:defRPr lang="en-US" sz="2400" b="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20000"/>
              </a:spcBef>
              <a:spcAft>
                <a:spcPct val="0"/>
              </a:spcAft>
              <a:buFont typeface="Arial" charset="0"/>
              <a:buNone/>
            </a:pPr>
            <a:r>
              <a:rPr lang="en-US" dirty="0"/>
              <a:t>Click to edit Master text styles</a:t>
            </a:r>
          </a:p>
        </p:txBody>
      </p:sp>
      <p:sp>
        <p:nvSpPr>
          <p:cNvPr id="6" name="Content Placeholder 5"/>
          <p:cNvSpPr>
            <a:spLocks noGrp="1"/>
          </p:cNvSpPr>
          <p:nvPr>
            <p:ph sz="quarter" idx="4"/>
          </p:nvPr>
        </p:nvSpPr>
        <p:spPr>
          <a:xfrm>
            <a:off x="6498172" y="2174878"/>
            <a:ext cx="5389033"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7076575"/>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273050"/>
            <a:ext cx="4011084" cy="1162050"/>
          </a:xfrm>
        </p:spPr>
        <p:txBody>
          <a:bodyPr anchor="b"/>
          <a:lstStyle>
            <a:lvl1pPr algn="l">
              <a:defRPr sz="2400" b="1">
                <a:latin typeface="+mj-lt"/>
              </a:defRPr>
            </a:lvl1pPr>
          </a:lstStyle>
          <a:p>
            <a:r>
              <a:rPr lang="en-US" dirty="0"/>
              <a:t>Click to edit Master title style</a:t>
            </a:r>
          </a:p>
        </p:txBody>
      </p:sp>
      <p:sp>
        <p:nvSpPr>
          <p:cNvPr id="3" name="Content Placeholder 2"/>
          <p:cNvSpPr>
            <a:spLocks noGrp="1"/>
          </p:cNvSpPr>
          <p:nvPr>
            <p:ph idx="1"/>
          </p:nvPr>
        </p:nvSpPr>
        <p:spPr>
          <a:xfrm>
            <a:off x="5071533" y="1219201"/>
            <a:ext cx="6815667" cy="4906963"/>
          </a:xfrm>
        </p:spPr>
        <p:txBody>
          <a:bodyPr/>
          <a:lstStyle>
            <a:lvl1pPr>
              <a:defRPr sz="24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14401" y="1435101"/>
            <a:ext cx="4011084" cy="46910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38466312"/>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atin typeface="+mj-lt"/>
              </a:defRPr>
            </a:lvl1pPr>
          </a:lstStyle>
          <a:p>
            <a:r>
              <a:rPr lang="en-US" dirty="0"/>
              <a:t>Click to edit Master title style</a:t>
            </a:r>
          </a:p>
        </p:txBody>
      </p:sp>
      <p:sp>
        <p:nvSpPr>
          <p:cNvPr id="3" name="Picture Placeholder 2"/>
          <p:cNvSpPr>
            <a:spLocks noGrp="1"/>
          </p:cNvSpPr>
          <p:nvPr>
            <p:ph type="pic" idx="1"/>
          </p:nvPr>
        </p:nvSpPr>
        <p:spPr>
          <a:xfrm>
            <a:off x="2389717" y="612778"/>
            <a:ext cx="7315200" cy="4114800"/>
          </a:xfrm>
        </p:spPr>
        <p:txBody>
          <a:bodyPr rtlCol="0">
            <a:normAutofit/>
          </a:bodyPr>
          <a:lstStyle>
            <a:lvl1pPr marL="0" indent="0">
              <a:buNone/>
              <a:defRPr sz="3200" b="1">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301280001"/>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atin typeface="+mj-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22996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06188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0"/>
          </a:schemeClr>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015502" y="304091"/>
            <a:ext cx="10770297" cy="114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1015502" y="1599417"/>
            <a:ext cx="10770297" cy="452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xmlns="" id="{D832AF1A-B1D5-476C-B624-E99897974FCE}"/>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926263" y="304091"/>
            <a:ext cx="859536" cy="932688"/>
          </a:xfrm>
          <a:prstGeom prst="rect">
            <a:avLst/>
          </a:prstGeom>
        </p:spPr>
      </p:pic>
    </p:spTree>
    <p:extLst>
      <p:ext uri="{BB962C8B-B14F-4D97-AF65-F5344CB8AC3E}">
        <p14:creationId xmlns:p14="http://schemas.microsoft.com/office/powerpoint/2010/main" val="3550826038"/>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Lst>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xStyles>
    <p:titleStyle>
      <a:lvl1pPr algn="l" rtl="0" eaLnBrk="0" fontAlgn="base" hangingPunct="0">
        <a:spcBef>
          <a:spcPct val="0"/>
        </a:spcBef>
        <a:spcAft>
          <a:spcPct val="0"/>
        </a:spcAft>
        <a:defRPr lang="en-US" sz="4400" kern="1200" dirty="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3.xml"/><Relationship Id="rId5" Type="http://schemas.microsoft.com/office/2007/relationships/hdphoto" Target="../media/hdphoto6.wdp"/><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 Id="rId6" Type="http://schemas.microsoft.com/office/2007/relationships/hdphoto" Target="../media/hdphoto7.wdp"/><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5.xml"/><Relationship Id="rId5" Type="http://schemas.microsoft.com/office/2007/relationships/hdphoto" Target="../media/hdphoto8.wdp"/><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6.xml"/><Relationship Id="rId6" Type="http://schemas.microsoft.com/office/2007/relationships/hdphoto" Target="../media/hdphoto9.wdp"/><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image" Target="../media/image27.png"/><Relationship Id="rId5" Type="http://schemas.microsoft.com/office/2007/relationships/hdphoto" Target="../media/hdphoto10.wdp"/><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7.xml"/><Relationship Id="rId7"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29.png"/><Relationship Id="rId5" Type="http://schemas.microsoft.com/office/2007/relationships/hdphoto" Target="../media/hdphoto11.wdp"/><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image" Target="../media/image36.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microsoft.com/office/2007/relationships/hdphoto" Target="../media/hdphoto4.wdp"/><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14.png"/><Relationship Id="rId9"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2209800"/>
            <a:ext cx="4648200" cy="914400"/>
          </a:xfrm>
        </p:spPr>
        <p:txBody>
          <a:bodyPr/>
          <a:lstStyle/>
          <a:p>
            <a:r>
              <a:rPr lang="en-US" sz="5400" spc="50" dirty="0" smtClean="0">
                <a:solidFill>
                  <a:schemeClr val="tx1"/>
                </a:solidFill>
                <a:latin typeface="Lato Black" panose="020F0A02020204030203" pitchFamily="34" charset="0"/>
              </a:rPr>
              <a:t>List</a:t>
            </a:r>
            <a:endParaRPr lang="en-US" sz="5400" spc="50" dirty="0">
              <a:solidFill>
                <a:schemeClr val="tx1"/>
              </a:solidFill>
              <a:latin typeface="Lato Black" panose="020F0A02020204030203"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07368" y="57388"/>
            <a:ext cx="10769600" cy="1143000"/>
          </a:xfrm>
        </p:spPr>
        <p:txBody>
          <a:bodyPr/>
          <a:lstStyle/>
          <a:p>
            <a:r>
              <a:rPr lang="en-US" dirty="0"/>
              <a:t>Accessing elements with position</a:t>
            </a:r>
          </a:p>
        </p:txBody>
      </p:sp>
      <p:sp>
        <p:nvSpPr>
          <p:cNvPr id="3" name="Rectangle 2"/>
          <p:cNvSpPr/>
          <p:nvPr/>
        </p:nvSpPr>
        <p:spPr>
          <a:xfrm>
            <a:off x="595901" y="1200388"/>
            <a:ext cx="9220200" cy="400110"/>
          </a:xfrm>
          <a:prstGeom prst="rect">
            <a:avLst/>
          </a:prstGeom>
        </p:spPr>
        <p:txBody>
          <a:bodyPr wrap="square">
            <a:spAutoFit/>
          </a:bodyPr>
          <a:lstStyle/>
          <a:p>
            <a:r>
              <a:rPr lang="en-US" sz="2000" dirty="0"/>
              <a:t>Let us understand how to access elements of a list with position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92" y="4024848"/>
            <a:ext cx="5760640" cy="2223405"/>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617292" y="1853064"/>
            <a:ext cx="8359027" cy="2031325"/>
          </a:xfrm>
          <a:prstGeom prst="rect">
            <a:avLst/>
          </a:prstGeom>
          <a:solidFill>
            <a:schemeClr val="tx2"/>
          </a:solidFill>
          <a:ln w="3175">
            <a:solidFill>
              <a:schemeClr val="accent1"/>
            </a:solidFill>
          </a:ln>
        </p:spPr>
        <p:txBody>
          <a:bodyPr wrap="square" rtlCol="0">
            <a:spAutoFit/>
          </a:bodyPr>
          <a:lstStyle/>
          <a:p>
            <a:pPr marL="285750" indent="-285750">
              <a:buFont typeface="Arial" pitchFamily="34" charset="0"/>
              <a:buChar char="•"/>
            </a:pPr>
            <a:r>
              <a:rPr lang="en-US" dirty="0">
                <a:solidFill>
                  <a:schemeClr val="bg1"/>
                </a:solidFill>
                <a:latin typeface="+mn-lt"/>
              </a:rPr>
              <a:t>By default, we can directly access the elements without worrying about index.</a:t>
            </a:r>
          </a:p>
          <a:p>
            <a:pPr marL="285750" indent="-285750">
              <a:buFont typeface="Arial" pitchFamily="34" charset="0"/>
              <a:buChar char="•"/>
            </a:pPr>
            <a:r>
              <a:rPr lang="en-US" dirty="0">
                <a:solidFill>
                  <a:schemeClr val="bg1"/>
                </a:solidFill>
                <a:latin typeface="+mn-lt"/>
              </a:rPr>
              <a:t>But in certain situations, the index is also required, In such situations, enumerate() function comes handy.</a:t>
            </a:r>
          </a:p>
          <a:p>
            <a:pPr marL="285750" indent="-285750">
              <a:buFont typeface="Arial" pitchFamily="34" charset="0"/>
              <a:buChar char="•"/>
            </a:pPr>
            <a:r>
              <a:rPr lang="en-US" dirty="0">
                <a:solidFill>
                  <a:schemeClr val="bg1"/>
                </a:solidFill>
                <a:latin typeface="+mn-lt"/>
              </a:rPr>
              <a:t>The enumerate() function adds a counter to an </a:t>
            </a:r>
            <a:r>
              <a:rPr lang="en-US" dirty="0" err="1">
                <a:solidFill>
                  <a:schemeClr val="bg1"/>
                </a:solidFill>
                <a:latin typeface="+mn-lt"/>
              </a:rPr>
              <a:t>iterable</a:t>
            </a:r>
            <a:r>
              <a:rPr lang="en-US" dirty="0">
                <a:solidFill>
                  <a:schemeClr val="bg1"/>
                </a:solidFill>
                <a:latin typeface="+mn-lt"/>
              </a:rPr>
              <a:t>.</a:t>
            </a:r>
          </a:p>
          <a:p>
            <a:pPr marL="285750" indent="-285750">
              <a:buFont typeface="Arial" pitchFamily="34" charset="0"/>
              <a:buChar char="•"/>
            </a:pPr>
            <a:r>
              <a:rPr lang="en-US" dirty="0">
                <a:solidFill>
                  <a:schemeClr val="bg1"/>
                </a:solidFill>
                <a:latin typeface="+mn-lt"/>
              </a:rPr>
              <a:t>For each element in cursor, a tuple is produced with (counter, element) format. </a:t>
            </a:r>
          </a:p>
          <a:p>
            <a:pPr marL="285750" indent="-285750">
              <a:buFont typeface="Arial" pitchFamily="34" charset="0"/>
              <a:buChar char="•"/>
            </a:pPr>
            <a:r>
              <a:rPr lang="en-US" dirty="0">
                <a:solidFill>
                  <a:schemeClr val="bg1"/>
                </a:solidFill>
                <a:latin typeface="+mn-lt"/>
              </a:rPr>
              <a:t>For loop binds the position (i.e. the variable position in our example)  and value of the element in that position (i.e. name).</a:t>
            </a:r>
          </a:p>
        </p:txBody>
      </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13656" y="-20528"/>
            <a:ext cx="10769600" cy="1143000"/>
          </a:xfrm>
        </p:spPr>
        <p:txBody>
          <a:bodyPr/>
          <a:lstStyle/>
          <a:p>
            <a:r>
              <a:rPr lang="en-US" dirty="0"/>
              <a:t>Importance of indentation</a:t>
            </a:r>
          </a:p>
        </p:txBody>
      </p:sp>
      <p:sp>
        <p:nvSpPr>
          <p:cNvPr id="3" name="Rectangle 2"/>
          <p:cNvSpPr/>
          <p:nvPr/>
        </p:nvSpPr>
        <p:spPr>
          <a:xfrm>
            <a:off x="533400" y="1143000"/>
            <a:ext cx="9220200" cy="400110"/>
          </a:xfrm>
          <a:prstGeom prst="rect">
            <a:avLst/>
          </a:prstGeom>
        </p:spPr>
        <p:txBody>
          <a:bodyPr wrap="square">
            <a:spAutoFit/>
          </a:bodyPr>
          <a:lstStyle/>
          <a:p>
            <a:r>
              <a:rPr lang="en-US" sz="2000" dirty="0"/>
              <a:t>Lets discuss the importance of indentation</a:t>
            </a:r>
          </a:p>
        </p:txBody>
      </p:sp>
      <p:sp>
        <p:nvSpPr>
          <p:cNvPr id="4" name="TextBox 3"/>
          <p:cNvSpPr txBox="1"/>
          <p:nvPr/>
        </p:nvSpPr>
        <p:spPr>
          <a:xfrm>
            <a:off x="562510" y="1668573"/>
            <a:ext cx="11222122" cy="4493538"/>
          </a:xfrm>
          <a:prstGeom prst="rect">
            <a:avLst/>
          </a:prstGeom>
          <a:solidFill>
            <a:schemeClr val="tx2"/>
          </a:solidFill>
          <a:ln w="3175">
            <a:solidFill>
              <a:schemeClr val="accent1"/>
            </a:solidFill>
          </a:ln>
        </p:spPr>
        <p:txBody>
          <a:bodyPr wrap="square" rtlCol="0">
            <a:spAutoFit/>
          </a:bodyPr>
          <a:lstStyle/>
          <a:p>
            <a:pPr marL="285750" indent="-285750">
              <a:buFont typeface="Arial" pitchFamily="34" charset="0"/>
              <a:buChar char="•"/>
            </a:pPr>
            <a:r>
              <a:rPr lang="en-US" dirty="0">
                <a:solidFill>
                  <a:schemeClr val="bg1"/>
                </a:solidFill>
                <a:latin typeface="+mn-lt"/>
              </a:rPr>
              <a:t>Python does not have explicit begin or end curly braces to mark where the for loop starts and where it ends</a:t>
            </a:r>
            <a:r>
              <a:rPr lang="en-US" dirty="0" smtClean="0">
                <a:solidFill>
                  <a:schemeClr val="bg1"/>
                </a:solidFill>
                <a:latin typeface="+mn-lt"/>
              </a:rPr>
              <a:t>.</a:t>
            </a:r>
          </a:p>
          <a:p>
            <a:pPr marL="285750" indent="-285750">
              <a:buFont typeface="Arial" pitchFamily="34" charset="0"/>
              <a:buChar char="•"/>
            </a:pPr>
            <a:endParaRPr lang="en-US" dirty="0">
              <a:solidFill>
                <a:schemeClr val="bg1"/>
              </a:solidFill>
              <a:latin typeface="+mn-lt"/>
            </a:endParaRPr>
          </a:p>
          <a:p>
            <a:pPr marL="285750" indent="-285750">
              <a:buFont typeface="Arial" pitchFamily="34" charset="0"/>
              <a:buChar char="•"/>
            </a:pPr>
            <a:r>
              <a:rPr lang="en-US" dirty="0" smtClean="0">
                <a:solidFill>
                  <a:schemeClr val="bg1"/>
                </a:solidFill>
                <a:latin typeface="+mn-lt"/>
              </a:rPr>
              <a:t>Instead</a:t>
            </a:r>
            <a:r>
              <a:rPr lang="en-US" dirty="0">
                <a:solidFill>
                  <a:schemeClr val="bg1"/>
                </a:solidFill>
                <a:latin typeface="+mn-lt"/>
              </a:rPr>
              <a:t>, a leading whitespace called indentation, is used to determine the grouping of statements inside a for loop, conditional statements, function etc</a:t>
            </a:r>
            <a:r>
              <a:rPr lang="en-US" dirty="0" smtClean="0">
                <a:solidFill>
                  <a:schemeClr val="bg1"/>
                </a:solidFill>
                <a:latin typeface="+mn-lt"/>
              </a:rPr>
              <a:t>.</a:t>
            </a:r>
          </a:p>
          <a:p>
            <a:pPr marL="285750" indent="-285750">
              <a:buFont typeface="Arial" pitchFamily="34" charset="0"/>
              <a:buChar char="•"/>
            </a:pP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The leading whitespaces (spaces and tabs) at the beginning of a logical line is used to compute the indentation level of the line.</a:t>
            </a:r>
          </a:p>
          <a:p>
            <a:pPr marL="285750" indent="-285750">
              <a:buFont typeface="Arial" pitchFamily="34" charset="0"/>
              <a:buChar char="•"/>
            </a:pP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This means that leading whitespaces before any python code is significant and can make huge difference in calculation if not used properly.</a:t>
            </a:r>
          </a:p>
          <a:p>
            <a:pPr marL="285750" indent="-285750">
              <a:buFont typeface="Arial" pitchFamily="34" charset="0"/>
              <a:buChar char="•"/>
            </a:pP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Within a single for loop, conditional statements, functions etc., the number of leading white space given should be consistent.</a:t>
            </a:r>
          </a:p>
          <a:p>
            <a:pPr marL="285750" indent="-285750">
              <a:buFont typeface="Arial" pitchFamily="34" charset="0"/>
              <a:buChar char="•"/>
            </a:pPr>
            <a:endParaRPr lang="en-US" dirty="0">
              <a:solidFill>
                <a:schemeClr val="bg1"/>
              </a:solidFill>
              <a:latin typeface="+mn-lt"/>
            </a:endParaRPr>
          </a:p>
          <a:p>
            <a:pPr marL="285750" indent="-285750">
              <a:buFont typeface="Arial" pitchFamily="34" charset="0"/>
              <a:buChar char="•"/>
            </a:pPr>
            <a:r>
              <a:rPr lang="en-US" dirty="0">
                <a:solidFill>
                  <a:schemeClr val="bg1"/>
                </a:solidFill>
                <a:latin typeface="+mn-lt"/>
              </a:rPr>
              <a:t>As per python standards, one level of indent should have four white spaces (not tabs).</a:t>
            </a:r>
          </a:p>
          <a:p>
            <a:endParaRPr lang="en-US" sz="1600" dirty="0">
              <a:solidFill>
                <a:schemeClr val="bg1"/>
              </a:solidFill>
              <a:latin typeface="+mn-lt"/>
            </a:endParaRPr>
          </a:p>
        </p:txBody>
      </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29222" y="0"/>
            <a:ext cx="10769600" cy="1143000"/>
          </a:xfrm>
        </p:spPr>
        <p:txBody>
          <a:bodyPr/>
          <a:lstStyle/>
          <a:p>
            <a:r>
              <a:rPr lang="en-US" dirty="0" smtClean="0"/>
              <a:t>Multilevel </a:t>
            </a:r>
            <a:r>
              <a:rPr lang="en-US" dirty="0"/>
              <a:t>I</a:t>
            </a:r>
            <a:r>
              <a:rPr lang="en-US" dirty="0" smtClean="0"/>
              <a:t>ndentation</a:t>
            </a:r>
            <a:endParaRPr lang="en-US" dirty="0"/>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multilevel indentation</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42582" y="2308076"/>
            <a:ext cx="5681665" cy="2607058"/>
          </a:xfrm>
          <a:prstGeom prst="rect">
            <a:avLst/>
          </a:prstGeom>
          <a:effectLst>
            <a:outerShdw blurRad="50800" dist="38100" dir="5400000" algn="t" rotWithShape="0">
              <a:prstClr val="black">
                <a:alpha val="40000"/>
              </a:prstClr>
            </a:outerShdw>
          </a:effectLst>
        </p:spPr>
      </p:pic>
      <p:grpSp>
        <p:nvGrpSpPr>
          <p:cNvPr id="5" name="Group 4">
            <a:extLst>
              <a:ext uri="{FF2B5EF4-FFF2-40B4-BE49-F238E27FC236}">
                <a16:creationId xmlns:a16="http://schemas.microsoft.com/office/drawing/2014/main" xmlns="" id="{5F788FD7-812F-4196-949D-9CD79CF6A093}"/>
              </a:ext>
            </a:extLst>
          </p:cNvPr>
          <p:cNvGrpSpPr/>
          <p:nvPr/>
        </p:nvGrpSpPr>
        <p:grpSpPr>
          <a:xfrm>
            <a:off x="4464350" y="2571744"/>
            <a:ext cx="6340720" cy="646331"/>
            <a:chOff x="3881120" y="1640351"/>
            <a:chExt cx="4614651" cy="409491"/>
          </a:xfrm>
          <a:solidFill>
            <a:schemeClr val="tx2"/>
          </a:solidFill>
        </p:grpSpPr>
        <p:cxnSp>
          <p:nvCxnSpPr>
            <p:cNvPr id="6" name="Straight Arrow Connector 5"/>
            <p:cNvCxnSpPr/>
            <p:nvPr/>
          </p:nvCxnSpPr>
          <p:spPr>
            <a:xfrm>
              <a:off x="3881120" y="1767840"/>
              <a:ext cx="2123440" cy="0"/>
            </a:xfrm>
            <a:prstGeom prst="straightConnector1">
              <a:avLst/>
            </a:prstGeom>
            <a:grpFill/>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8068" y="1640351"/>
              <a:ext cx="2477703" cy="409491"/>
            </a:xfrm>
            <a:prstGeom prst="rect">
              <a:avLst/>
            </a:prstGeom>
            <a:grpFill/>
            <a:ln w="3175">
              <a:solidFill>
                <a:schemeClr val="tx2"/>
              </a:solidFill>
            </a:ln>
          </p:spPr>
          <p:txBody>
            <a:bodyPr wrap="square" rtlCol="0">
              <a:spAutoFit/>
            </a:bodyPr>
            <a:lstStyle/>
            <a:p>
              <a:r>
                <a:rPr lang="en-US" dirty="0">
                  <a:solidFill>
                    <a:schemeClr val="bg1"/>
                  </a:solidFill>
                  <a:latin typeface="+mn-lt"/>
                </a:rPr>
                <a:t>indented with four white spaces</a:t>
              </a:r>
            </a:p>
          </p:txBody>
        </p:sp>
      </p:grpSp>
      <p:grpSp>
        <p:nvGrpSpPr>
          <p:cNvPr id="8" name="Group 7">
            <a:extLst>
              <a:ext uri="{FF2B5EF4-FFF2-40B4-BE49-F238E27FC236}">
                <a16:creationId xmlns:a16="http://schemas.microsoft.com/office/drawing/2014/main" xmlns="" id="{22619548-C53E-4945-B270-CE36DA002387}"/>
              </a:ext>
            </a:extLst>
          </p:cNvPr>
          <p:cNvGrpSpPr/>
          <p:nvPr/>
        </p:nvGrpSpPr>
        <p:grpSpPr>
          <a:xfrm>
            <a:off x="6090921" y="3214684"/>
            <a:ext cx="4731410" cy="369332"/>
            <a:chOff x="5222241" y="1990180"/>
            <a:chExt cx="3426808" cy="233995"/>
          </a:xfrm>
          <a:solidFill>
            <a:schemeClr val="tx2"/>
          </a:solidFill>
        </p:grpSpPr>
        <p:cxnSp>
          <p:nvCxnSpPr>
            <p:cNvPr id="9" name="Straight Arrow Connector 8"/>
            <p:cNvCxnSpPr/>
            <p:nvPr/>
          </p:nvCxnSpPr>
          <p:spPr>
            <a:xfrm>
              <a:off x="5222241" y="2032000"/>
              <a:ext cx="782319" cy="0"/>
            </a:xfrm>
            <a:prstGeom prst="straightConnector1">
              <a:avLst/>
            </a:prstGeom>
            <a:grpFill/>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165517" y="1990180"/>
              <a:ext cx="2483532" cy="233995"/>
            </a:xfrm>
            <a:prstGeom prst="rect">
              <a:avLst/>
            </a:prstGeom>
            <a:grpFill/>
            <a:ln w="3175">
              <a:solidFill>
                <a:schemeClr val="tx2"/>
              </a:solidFill>
            </a:ln>
          </p:spPr>
          <p:txBody>
            <a:bodyPr wrap="square" rtlCol="0">
              <a:spAutoFit/>
            </a:bodyPr>
            <a:lstStyle/>
            <a:p>
              <a:r>
                <a:rPr lang="en-US" dirty="0">
                  <a:solidFill>
                    <a:schemeClr val="bg1"/>
                  </a:solidFill>
                  <a:latin typeface="+mn-lt"/>
                </a:rPr>
                <a:t>indented twice – Eight </a:t>
              </a:r>
              <a:r>
                <a:rPr lang="en-US" dirty="0" smtClean="0">
                  <a:solidFill>
                    <a:schemeClr val="bg1"/>
                  </a:solidFill>
                  <a:latin typeface="+mn-lt"/>
                </a:rPr>
                <a:t>white </a:t>
              </a:r>
              <a:r>
                <a:rPr lang="en-US" dirty="0">
                  <a:solidFill>
                    <a:schemeClr val="bg1"/>
                  </a:solidFill>
                  <a:latin typeface="+mn-lt"/>
                </a:rPr>
                <a:t>space </a:t>
              </a:r>
            </a:p>
          </p:txBody>
        </p:sp>
      </p:grpSp>
      <p:grpSp>
        <p:nvGrpSpPr>
          <p:cNvPr id="11" name="Group 10">
            <a:extLst>
              <a:ext uri="{FF2B5EF4-FFF2-40B4-BE49-F238E27FC236}">
                <a16:creationId xmlns:a16="http://schemas.microsoft.com/office/drawing/2014/main" xmlns="" id="{64B8EB23-FE93-4D1C-83FA-A6FD6E5441F9}"/>
              </a:ext>
            </a:extLst>
          </p:cNvPr>
          <p:cNvGrpSpPr/>
          <p:nvPr/>
        </p:nvGrpSpPr>
        <p:grpSpPr>
          <a:xfrm>
            <a:off x="4754880" y="3571876"/>
            <a:ext cx="6067452" cy="923330"/>
            <a:chOff x="4094480" y="2175893"/>
            <a:chExt cx="4336722" cy="584987"/>
          </a:xfrm>
          <a:solidFill>
            <a:schemeClr val="tx2"/>
          </a:solidFill>
        </p:grpSpPr>
        <p:sp>
          <p:nvSpPr>
            <p:cNvPr id="12" name="TextBox 11"/>
            <p:cNvSpPr txBox="1"/>
            <p:nvPr/>
          </p:nvSpPr>
          <p:spPr>
            <a:xfrm>
              <a:off x="5980301" y="2175893"/>
              <a:ext cx="2450901" cy="584987"/>
            </a:xfrm>
            <a:prstGeom prst="rect">
              <a:avLst/>
            </a:prstGeom>
            <a:grpFill/>
            <a:ln w="3175">
              <a:solidFill>
                <a:schemeClr val="tx2"/>
              </a:solidFill>
            </a:ln>
          </p:spPr>
          <p:txBody>
            <a:bodyPr wrap="square" rtlCol="0">
              <a:spAutoFit/>
            </a:bodyPr>
            <a:lstStyle/>
            <a:p>
              <a:r>
                <a:rPr lang="en-US" dirty="0">
                  <a:solidFill>
                    <a:schemeClr val="bg1"/>
                  </a:solidFill>
                  <a:latin typeface="+mn-lt"/>
                </a:rPr>
                <a:t>indented with only level (i.e. four spaces), hence it is part of first for loop</a:t>
              </a:r>
            </a:p>
          </p:txBody>
        </p:sp>
        <p:cxnSp>
          <p:nvCxnSpPr>
            <p:cNvPr id="13" name="Straight Arrow Connector 12"/>
            <p:cNvCxnSpPr/>
            <p:nvPr/>
          </p:nvCxnSpPr>
          <p:spPr>
            <a:xfrm>
              <a:off x="4094480" y="2497391"/>
              <a:ext cx="1910080" cy="0"/>
            </a:xfrm>
            <a:prstGeom prst="straightConnector1">
              <a:avLst/>
            </a:prstGeom>
            <a:grpFill/>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94480" y="2201064"/>
              <a:ext cx="0" cy="296327"/>
            </a:xfrm>
            <a:prstGeom prst="line">
              <a:avLst/>
            </a:prstGeom>
            <a:grpFill/>
            <a:ln>
              <a:solidFill>
                <a:schemeClr val="tx2"/>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91728" y="-20528"/>
            <a:ext cx="10769600" cy="1143000"/>
          </a:xfrm>
        </p:spPr>
        <p:txBody>
          <a:bodyPr/>
          <a:lstStyle/>
          <a:p>
            <a:r>
              <a:rPr lang="en-US" dirty="0"/>
              <a:t>List Comprehension</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LIST comprehension in detail</a:t>
            </a:r>
          </a:p>
        </p:txBody>
      </p:sp>
      <p:sp>
        <p:nvSpPr>
          <p:cNvPr id="4" name="TextBox 3"/>
          <p:cNvSpPr txBox="1"/>
          <p:nvPr/>
        </p:nvSpPr>
        <p:spPr>
          <a:xfrm>
            <a:off x="634558" y="1600498"/>
            <a:ext cx="9172066" cy="1138773"/>
          </a:xfrm>
          <a:prstGeom prst="rect">
            <a:avLst/>
          </a:prstGeom>
          <a:solidFill>
            <a:schemeClr val="tx2"/>
          </a:solidFill>
          <a:ln w="3175">
            <a:solidFill>
              <a:schemeClr val="accent1"/>
            </a:solidFill>
          </a:ln>
        </p:spPr>
        <p:txBody>
          <a:bodyPr wrap="square" rtlCol="0">
            <a:spAutoFit/>
          </a:bodyPr>
          <a:lstStyle/>
          <a:p>
            <a:endParaRPr lang="en-US" sz="1600" dirty="0" smtClean="0">
              <a:solidFill>
                <a:schemeClr val="bg1"/>
              </a:solidFill>
              <a:latin typeface="+mn-lt"/>
            </a:endParaRPr>
          </a:p>
          <a:p>
            <a:r>
              <a:rPr lang="en-US" dirty="0" smtClean="0">
                <a:solidFill>
                  <a:schemeClr val="bg1"/>
                </a:solidFill>
                <a:latin typeface="+mn-lt"/>
              </a:rPr>
              <a:t>Python </a:t>
            </a:r>
            <a:r>
              <a:rPr lang="en-US" dirty="0">
                <a:solidFill>
                  <a:schemeClr val="bg1"/>
                </a:solidFill>
                <a:latin typeface="+mn-lt"/>
              </a:rPr>
              <a:t>supports a compact way to manipulate item by item in a list using list comprehensions.</a:t>
            </a:r>
          </a:p>
          <a:p>
            <a:r>
              <a:rPr lang="en-US" dirty="0">
                <a:solidFill>
                  <a:schemeClr val="bg1"/>
                </a:solidFill>
                <a:latin typeface="+mn-lt"/>
              </a:rPr>
              <a:t>They may contain any number of nested lists, combined with conditional expressions if desired</a:t>
            </a:r>
            <a:r>
              <a:rPr lang="en-US" dirty="0" smtClean="0">
                <a:solidFill>
                  <a:schemeClr val="bg1"/>
                </a:solidFill>
                <a:latin typeface="+mn-lt"/>
              </a:rPr>
              <a:t>.</a:t>
            </a:r>
          </a:p>
          <a:p>
            <a:endParaRPr lang="en-US" sz="1600" dirty="0">
              <a:solidFill>
                <a:schemeClr val="bg1"/>
              </a:solidFill>
              <a:latin typeface="+mn-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580" y="2852936"/>
            <a:ext cx="5031005" cy="1672049"/>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5879976" y="2852936"/>
            <a:ext cx="6006557" cy="2031325"/>
          </a:xfrm>
          <a:prstGeom prst="rect">
            <a:avLst/>
          </a:prstGeom>
          <a:solidFill>
            <a:schemeClr val="tx2"/>
          </a:solidFill>
          <a:ln w="3175">
            <a:solidFill>
              <a:schemeClr val="accent1"/>
            </a:solidFill>
          </a:ln>
        </p:spPr>
        <p:txBody>
          <a:bodyPr wrap="square" rtlCol="0">
            <a:spAutoFit/>
          </a:bodyPr>
          <a:lstStyle/>
          <a:p>
            <a:r>
              <a:rPr lang="en-US" b="1" dirty="0">
                <a:solidFill>
                  <a:schemeClr val="bg1"/>
                </a:solidFill>
                <a:latin typeface="+mn-lt"/>
              </a:rPr>
              <a:t>Scenario:</a:t>
            </a:r>
          </a:p>
          <a:p>
            <a:r>
              <a:rPr lang="en-US" dirty="0">
                <a:solidFill>
                  <a:schemeClr val="bg1"/>
                </a:solidFill>
                <a:latin typeface="+mn-lt"/>
              </a:rPr>
              <a:t>Add 5 marks to existing set of marks</a:t>
            </a:r>
          </a:p>
          <a:p>
            <a:r>
              <a:rPr lang="en-US" b="1" dirty="0">
                <a:solidFill>
                  <a:schemeClr val="bg1"/>
                </a:solidFill>
                <a:latin typeface="+mn-lt"/>
              </a:rPr>
              <a:t>Solution :</a:t>
            </a:r>
          </a:p>
          <a:p>
            <a:pPr marL="228600" indent="-228600">
              <a:buAutoNum type="arabicPeriod"/>
            </a:pPr>
            <a:r>
              <a:rPr lang="en-US" dirty="0">
                <a:solidFill>
                  <a:schemeClr val="bg1"/>
                </a:solidFill>
                <a:latin typeface="+mn-lt"/>
              </a:rPr>
              <a:t>Create an empty list</a:t>
            </a:r>
          </a:p>
          <a:p>
            <a:pPr marL="228600" indent="-228600">
              <a:buAutoNum type="arabicPeriod"/>
            </a:pPr>
            <a:r>
              <a:rPr lang="en-US" dirty="0">
                <a:solidFill>
                  <a:schemeClr val="bg1"/>
                </a:solidFill>
                <a:latin typeface="+mn-lt"/>
              </a:rPr>
              <a:t>Use FOR LOOP to access each mark in the marks list</a:t>
            </a:r>
          </a:p>
          <a:p>
            <a:pPr marL="228600" indent="-228600">
              <a:buAutoNum type="arabicPeriod"/>
            </a:pPr>
            <a:r>
              <a:rPr lang="en-US" dirty="0">
                <a:solidFill>
                  <a:schemeClr val="bg1"/>
                </a:solidFill>
                <a:latin typeface="+mn-lt"/>
              </a:rPr>
              <a:t>Add 5 to it and finally appended the mark one by one to the new list</a:t>
            </a:r>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02580" y="4738829"/>
            <a:ext cx="5031005" cy="1253285"/>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5876528" y="5157192"/>
            <a:ext cx="6006557" cy="646331"/>
          </a:xfrm>
          <a:prstGeom prst="rect">
            <a:avLst/>
          </a:prstGeom>
          <a:solidFill>
            <a:schemeClr val="tx2"/>
          </a:solidFill>
          <a:ln w="3175">
            <a:solidFill>
              <a:schemeClr val="accent1"/>
            </a:solidFill>
          </a:ln>
        </p:spPr>
        <p:txBody>
          <a:bodyPr wrap="square" rtlCol="0">
            <a:spAutoFit/>
          </a:bodyPr>
          <a:lstStyle/>
          <a:p>
            <a:r>
              <a:rPr lang="en-US" b="1" dirty="0">
                <a:solidFill>
                  <a:schemeClr val="bg1"/>
                </a:solidFill>
                <a:latin typeface="+mn-lt"/>
              </a:rPr>
              <a:t>Instead of using for loop separately, we can use the for loop inside the new list itself</a:t>
            </a:r>
          </a:p>
        </p:txBody>
      </p:sp>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10992" y="0"/>
            <a:ext cx="10769600" cy="1143000"/>
          </a:xfrm>
        </p:spPr>
        <p:txBody>
          <a:bodyPr/>
          <a:lstStyle/>
          <a:p>
            <a:r>
              <a:rPr lang="en-US" dirty="0"/>
              <a:t>List Comprehension</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LIST comprehension in detail</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67409" y="3789040"/>
            <a:ext cx="6930751" cy="1440160"/>
          </a:xfrm>
          <a:prstGeom prst="rect">
            <a:avLst/>
          </a:prstGeom>
          <a:ln>
            <a:solidFill>
              <a:schemeClr val="accent1"/>
            </a:solidFill>
          </a:ln>
        </p:spPr>
      </p:pic>
      <p:sp>
        <p:nvSpPr>
          <p:cNvPr id="5" name="TextBox 4"/>
          <p:cNvSpPr txBox="1"/>
          <p:nvPr/>
        </p:nvSpPr>
        <p:spPr>
          <a:xfrm>
            <a:off x="767408" y="1800761"/>
            <a:ext cx="6930752" cy="1754326"/>
          </a:xfrm>
          <a:prstGeom prst="rect">
            <a:avLst/>
          </a:prstGeom>
          <a:solidFill>
            <a:schemeClr val="tx2"/>
          </a:solidFill>
          <a:ln w="3175">
            <a:solidFill>
              <a:schemeClr val="accent1"/>
            </a:solidFill>
          </a:ln>
        </p:spPr>
        <p:txBody>
          <a:bodyPr wrap="square" rtlCol="0">
            <a:spAutoFit/>
          </a:bodyPr>
          <a:lstStyle/>
          <a:p>
            <a:r>
              <a:rPr lang="en-US" b="1" dirty="0">
                <a:solidFill>
                  <a:schemeClr val="bg1"/>
                </a:solidFill>
                <a:latin typeface="+mn-lt"/>
              </a:rPr>
              <a:t>Scenario:</a:t>
            </a:r>
          </a:p>
          <a:p>
            <a:r>
              <a:rPr lang="en-US" dirty="0">
                <a:solidFill>
                  <a:schemeClr val="bg1"/>
                </a:solidFill>
                <a:latin typeface="+mn-lt"/>
              </a:rPr>
              <a:t>Extract marks which are greater than 50</a:t>
            </a:r>
          </a:p>
          <a:p>
            <a:endParaRPr lang="en-US" b="1" dirty="0" smtClean="0">
              <a:solidFill>
                <a:schemeClr val="bg1"/>
              </a:solidFill>
              <a:latin typeface="+mn-lt"/>
            </a:endParaRPr>
          </a:p>
          <a:p>
            <a:r>
              <a:rPr lang="en-US" b="1" dirty="0" smtClean="0">
                <a:solidFill>
                  <a:schemeClr val="bg1"/>
                </a:solidFill>
                <a:latin typeface="+mn-lt"/>
              </a:rPr>
              <a:t>Solution </a:t>
            </a:r>
            <a:r>
              <a:rPr lang="en-US" b="1" dirty="0">
                <a:solidFill>
                  <a:schemeClr val="bg1"/>
                </a:solidFill>
                <a:latin typeface="+mn-lt"/>
              </a:rPr>
              <a:t>:</a:t>
            </a:r>
          </a:p>
          <a:p>
            <a:pPr marL="228600" indent="-228600">
              <a:buAutoNum type="arabicPeriod"/>
            </a:pPr>
            <a:r>
              <a:rPr lang="en-US" dirty="0">
                <a:solidFill>
                  <a:schemeClr val="bg1"/>
                </a:solidFill>
                <a:latin typeface="+mn-lt"/>
              </a:rPr>
              <a:t>Use for loop &amp; if condition in a single list using list comprehension. This avoids multiple lines of code</a:t>
            </a:r>
          </a:p>
        </p:txBody>
      </p:sp>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33400" y="15240"/>
            <a:ext cx="10769600" cy="1143000"/>
          </a:xfrm>
        </p:spPr>
        <p:txBody>
          <a:bodyPr/>
          <a:lstStyle/>
          <a:p>
            <a:r>
              <a:rPr lang="en-US" dirty="0"/>
              <a:t>Adding elements in list</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adding elements into list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87" y="2037958"/>
            <a:ext cx="5277356" cy="1175017"/>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6421118" y="2062646"/>
            <a:ext cx="4067370" cy="646331"/>
          </a:xfrm>
          <a:prstGeom prst="rect">
            <a:avLst/>
          </a:prstGeom>
          <a:solidFill>
            <a:schemeClr val="tx2"/>
          </a:solidFill>
          <a:ln w="3175">
            <a:solidFill>
              <a:schemeClr val="tx1"/>
            </a:solidFill>
          </a:ln>
        </p:spPr>
        <p:txBody>
          <a:bodyPr wrap="square" rtlCol="0">
            <a:spAutoFit/>
          </a:bodyPr>
          <a:lstStyle/>
          <a:p>
            <a:r>
              <a:rPr lang="en-US" b="1" dirty="0">
                <a:solidFill>
                  <a:schemeClr val="bg1"/>
                </a:solidFill>
                <a:latin typeface="+mn-lt"/>
              </a:rPr>
              <a:t>Use append() function to add elements in the end</a:t>
            </a:r>
          </a:p>
        </p:txBody>
      </p:sp>
      <p:sp>
        <p:nvSpPr>
          <p:cNvPr id="6" name="TextBox 5"/>
          <p:cNvSpPr txBox="1"/>
          <p:nvPr/>
        </p:nvSpPr>
        <p:spPr>
          <a:xfrm>
            <a:off x="6421118" y="2895600"/>
            <a:ext cx="4067369" cy="923330"/>
          </a:xfrm>
          <a:prstGeom prst="rect">
            <a:avLst/>
          </a:prstGeom>
          <a:solidFill>
            <a:schemeClr val="tx2"/>
          </a:solidFill>
          <a:ln w="3175">
            <a:solidFill>
              <a:schemeClr val="tx1"/>
            </a:solidFill>
          </a:ln>
        </p:spPr>
        <p:txBody>
          <a:bodyPr wrap="square" rtlCol="0">
            <a:spAutoFit/>
          </a:bodyPr>
          <a:lstStyle/>
          <a:p>
            <a:r>
              <a:rPr lang="en-US" b="1" dirty="0">
                <a:ln w="0"/>
                <a:solidFill>
                  <a:schemeClr val="bg1"/>
                </a:solidFill>
                <a:latin typeface="+mn-lt"/>
              </a:rPr>
              <a:t>Note: </a:t>
            </a:r>
            <a:r>
              <a:rPr lang="en-US" b="1" i="1" dirty="0">
                <a:ln w="0"/>
                <a:solidFill>
                  <a:schemeClr val="bg1"/>
                </a:solidFill>
                <a:latin typeface="+mn-lt"/>
              </a:rPr>
              <a:t>append()</a:t>
            </a:r>
            <a:r>
              <a:rPr lang="en-US" b="1" dirty="0">
                <a:ln w="0"/>
                <a:solidFill>
                  <a:schemeClr val="bg1"/>
                </a:solidFill>
                <a:latin typeface="+mn-lt"/>
              </a:rPr>
              <a:t> does not return anything. Hence left assignment is not required</a:t>
            </a:r>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83107" y="3527116"/>
            <a:ext cx="5243036" cy="1182640"/>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6421119" y="4063425"/>
            <a:ext cx="4067367" cy="646331"/>
          </a:xfrm>
          <a:prstGeom prst="rect">
            <a:avLst/>
          </a:prstGeom>
          <a:solidFill>
            <a:schemeClr val="tx2"/>
          </a:solidFill>
          <a:ln w="3175">
            <a:solidFill>
              <a:schemeClr val="tx1"/>
            </a:solidFill>
          </a:ln>
        </p:spPr>
        <p:txBody>
          <a:bodyPr wrap="square" rtlCol="0">
            <a:spAutoFit/>
          </a:bodyPr>
          <a:lstStyle/>
          <a:p>
            <a:r>
              <a:rPr lang="en-US" b="1" dirty="0">
                <a:solidFill>
                  <a:schemeClr val="bg1"/>
                </a:solidFill>
                <a:latin typeface="+mn-lt"/>
              </a:rPr>
              <a:t>List elements can be modified using their index</a:t>
            </a:r>
          </a:p>
        </p:txBody>
      </p:sp>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98928" y="-35768"/>
            <a:ext cx="10769600" cy="1143000"/>
          </a:xfrm>
        </p:spPr>
        <p:txBody>
          <a:bodyPr/>
          <a:lstStyle/>
          <a:p>
            <a:r>
              <a:rPr lang="en-US" dirty="0"/>
              <a:t>Deleting elements in list</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how to delete elements in a list</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95008" y="1785772"/>
            <a:ext cx="5232957" cy="1427204"/>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6270970" y="2082222"/>
            <a:ext cx="3754120"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List elements can be removed from the end using pop() function </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524736"/>
            <a:ext cx="3461792" cy="104953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4529076" y="3726338"/>
            <a:ext cx="5023307"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Elements can be removed in anywhere (using index) in the list using </a:t>
            </a:r>
            <a:r>
              <a:rPr lang="en-US" b="1" i="1" dirty="0">
                <a:solidFill>
                  <a:schemeClr val="bg1"/>
                </a:solidFill>
                <a:latin typeface="+mn-lt"/>
              </a:rPr>
              <a:t>del</a:t>
            </a:r>
          </a:p>
        </p:txBody>
      </p:sp>
      <p:sp>
        <p:nvSpPr>
          <p:cNvPr id="8" name="TextBox 7"/>
          <p:cNvSpPr txBox="1"/>
          <p:nvPr/>
        </p:nvSpPr>
        <p:spPr>
          <a:xfrm>
            <a:off x="895168" y="5137776"/>
            <a:ext cx="9430730"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Note:</a:t>
            </a:r>
            <a:r>
              <a:rPr lang="en-US" dirty="0">
                <a:solidFill>
                  <a:schemeClr val="bg1"/>
                </a:solidFill>
                <a:latin typeface="+mn-lt"/>
              </a:rPr>
              <a:t> Both pop() and del methods does not return anything. Hence left assignment is not required</a:t>
            </a:r>
          </a:p>
        </p:txBody>
      </p:sp>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33400" y="57388"/>
            <a:ext cx="10769600" cy="1143000"/>
          </a:xfrm>
        </p:spPr>
        <p:txBody>
          <a:bodyPr/>
          <a:lstStyle/>
          <a:p>
            <a:r>
              <a:rPr lang="en-US" dirty="0"/>
              <a:t>List S</a:t>
            </a:r>
            <a:r>
              <a:rPr lang="en-US" dirty="0" smtClean="0"/>
              <a:t>orting</a:t>
            </a:r>
            <a:endParaRPr lang="en-US" dirty="0"/>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LIST data structure in detail</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9600" y="3191828"/>
            <a:ext cx="2733581" cy="930234"/>
          </a:xfrm>
          <a:prstGeom prst="rect">
            <a:avLst/>
          </a:prstGeom>
          <a:ln>
            <a:solidFill>
              <a:schemeClr val="accent1"/>
            </a:solidFill>
          </a:ln>
          <a:effectLst>
            <a:outerShdw blurRad="50800" dist="38100" dir="5400000" algn="t" rotWithShape="0">
              <a:prstClr val="black">
                <a:alpha val="40000"/>
              </a:prstClr>
            </a:outerShdw>
          </a:effectLst>
        </p:spPr>
      </p:pic>
      <p:sp>
        <p:nvSpPr>
          <p:cNvPr id="5" name="TextBox 4"/>
          <p:cNvSpPr txBox="1"/>
          <p:nvPr/>
        </p:nvSpPr>
        <p:spPr>
          <a:xfrm>
            <a:off x="609600" y="1812568"/>
            <a:ext cx="4114800" cy="1200329"/>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Elements in the list can be sorted using “.sort()” function.</a:t>
            </a:r>
          </a:p>
          <a:p>
            <a:r>
              <a:rPr lang="en-US" dirty="0">
                <a:solidFill>
                  <a:schemeClr val="bg1"/>
                </a:solidFill>
                <a:latin typeface="+mn-lt"/>
              </a:rPr>
              <a:t>By default the function sorts elements in ascending order.</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1" y="5088811"/>
            <a:ext cx="2966119" cy="934045"/>
          </a:xfrm>
          <a:prstGeom prst="rect">
            <a:avLst/>
          </a:prstGeom>
          <a:ln>
            <a:solidFill>
              <a:schemeClr val="accent1"/>
            </a:solidFill>
          </a:ln>
          <a:effectLst>
            <a:outerShdw blurRad="50800" dist="38100" dir="5400000" algn="t" rotWithShape="0">
              <a:prstClr val="black">
                <a:alpha val="40000"/>
              </a:prstClr>
            </a:outerShdw>
          </a:effectLst>
        </p:spPr>
      </p:pic>
      <p:sp>
        <p:nvSpPr>
          <p:cNvPr id="7" name="TextBox 6"/>
          <p:cNvSpPr txBox="1"/>
          <p:nvPr/>
        </p:nvSpPr>
        <p:spPr>
          <a:xfrm>
            <a:off x="609600" y="4350662"/>
            <a:ext cx="4114800"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The </a:t>
            </a:r>
            <a:r>
              <a:rPr lang="en-US" b="1" i="1" dirty="0">
                <a:solidFill>
                  <a:schemeClr val="bg1"/>
                </a:solidFill>
                <a:latin typeface="+mn-lt"/>
              </a:rPr>
              <a:t>sort()</a:t>
            </a:r>
            <a:r>
              <a:rPr lang="en-US" dirty="0">
                <a:solidFill>
                  <a:schemeClr val="bg1"/>
                </a:solidFill>
                <a:latin typeface="+mn-lt"/>
              </a:rPr>
              <a:t> function alters the original list directly and returns </a:t>
            </a:r>
            <a:r>
              <a:rPr lang="en-US" b="1" i="1" dirty="0">
                <a:solidFill>
                  <a:schemeClr val="bg1"/>
                </a:solidFill>
                <a:latin typeface="+mn-lt"/>
              </a:rPr>
              <a:t>None.</a:t>
            </a:r>
            <a:endParaRPr lang="en-US" dirty="0">
              <a:solidFill>
                <a:schemeClr val="bg1"/>
              </a:solidFill>
              <a:latin typeface="+mn-lt"/>
            </a:endParaRPr>
          </a:p>
        </p:txBody>
      </p:sp>
      <p:sp>
        <p:nvSpPr>
          <p:cNvPr id="8" name="TextBox 7"/>
          <p:cNvSpPr txBox="1"/>
          <p:nvPr/>
        </p:nvSpPr>
        <p:spPr>
          <a:xfrm>
            <a:off x="5302978" y="1828800"/>
            <a:ext cx="4436360" cy="369332"/>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The sort(reverse=True) for descending sort.</a:t>
            </a: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02978" y="2362200"/>
            <a:ext cx="3241294" cy="831056"/>
          </a:xfrm>
          <a:prstGeom prst="rect">
            <a:avLst/>
          </a:prstGeom>
          <a:ln>
            <a:solidFill>
              <a:schemeClr val="accent1"/>
            </a:solidFill>
          </a:ln>
          <a:effectLst>
            <a:outerShdw blurRad="50800" dist="38100" dir="5400000" algn="t" rotWithShape="0">
              <a:prstClr val="black">
                <a:alpha val="40000"/>
              </a:prstClr>
            </a:outerShdw>
          </a:effectLst>
        </p:spPr>
      </p:pic>
      <p:sp>
        <p:nvSpPr>
          <p:cNvPr id="10" name="TextBox 9"/>
          <p:cNvSpPr txBox="1"/>
          <p:nvPr/>
        </p:nvSpPr>
        <p:spPr>
          <a:xfrm>
            <a:off x="5302978" y="3429000"/>
            <a:ext cx="4436360" cy="1200329"/>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Alternatively we can sorted() function to avoid in-place sorting.</a:t>
            </a:r>
          </a:p>
          <a:p>
            <a:r>
              <a:rPr lang="en-US" dirty="0">
                <a:solidFill>
                  <a:schemeClr val="bg1"/>
                </a:solidFill>
                <a:latin typeface="+mn-lt"/>
              </a:rPr>
              <a:t>The sorted values can be stored in another variable without changing the original list.</a:t>
            </a:r>
          </a:p>
        </p:txBody>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2978" y="4876800"/>
            <a:ext cx="4436360" cy="1358069"/>
          </a:xfrm>
          <a:prstGeom prst="rect">
            <a:avLst/>
          </a:prstGeom>
          <a:ln>
            <a:solidFill>
              <a:schemeClr val="accent1"/>
            </a:solidFill>
          </a:ln>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41934" y="0"/>
            <a:ext cx="10769600" cy="1143000"/>
          </a:xfrm>
        </p:spPr>
        <p:txBody>
          <a:bodyPr/>
          <a:lstStyle/>
          <a:p>
            <a:r>
              <a:rPr lang="en-US" dirty="0"/>
              <a:t>Sample </a:t>
            </a:r>
            <a:r>
              <a:rPr lang="en-US" dirty="0" smtClean="0"/>
              <a:t>Code 1</a:t>
            </a:r>
            <a:endParaRPr lang="en-US" dirty="0">
              <a:solidFill>
                <a:srgbClr val="FF0000"/>
              </a:solidFill>
            </a:endParaRPr>
          </a:p>
        </p:txBody>
      </p:sp>
      <p:sp>
        <p:nvSpPr>
          <p:cNvPr id="4" name="Rectangle 3"/>
          <p:cNvSpPr/>
          <p:nvPr/>
        </p:nvSpPr>
        <p:spPr>
          <a:xfrm>
            <a:off x="5826734" y="1887046"/>
            <a:ext cx="4157698" cy="8241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BB545A2C-0B4D-4060-9F3E-05B096F06193}"/>
              </a:ext>
            </a:extLst>
          </p:cNvPr>
          <p:cNvGrpSpPr/>
          <p:nvPr/>
        </p:nvGrpSpPr>
        <p:grpSpPr>
          <a:xfrm>
            <a:off x="700089" y="1909395"/>
            <a:ext cx="3911276" cy="839096"/>
            <a:chOff x="633685" y="1205346"/>
            <a:chExt cx="3636978" cy="571500"/>
          </a:xfrm>
          <a:solidFill>
            <a:schemeClr val="tx2"/>
          </a:solidFill>
        </p:grpSpPr>
        <p:sp>
          <p:nvSpPr>
            <p:cNvPr id="6" name="Rectangle 5"/>
            <p:cNvSpPr/>
            <p:nvPr/>
          </p:nvSpPr>
          <p:spPr>
            <a:xfrm>
              <a:off x="633685" y="1205346"/>
              <a:ext cx="3636978"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743192" y="1403750"/>
              <a:ext cx="3484312" cy="130008"/>
            </a:xfrm>
            <a:prstGeom prst="rect">
              <a:avLst/>
            </a:prstGeom>
            <a:grpFill/>
          </p:spPr>
          <p:txBody>
            <a:bodyPr wrap="square" lIns="0" tIns="0" rIns="0" bIns="0" rtlCol="0">
              <a:spAutoFit/>
            </a:bodyPr>
            <a:lstStyle/>
            <a:p>
              <a:pPr>
                <a:lnSpc>
                  <a:spcPts val="1700"/>
                </a:lnSpc>
                <a:spcAft>
                  <a:spcPts val="600"/>
                </a:spcAft>
              </a:pPr>
              <a:r>
                <a:rPr lang="en-US" b="1" cap="all" spc="20" dirty="0">
                  <a:solidFill>
                    <a:schemeClr val="bg1"/>
                  </a:solidFill>
                  <a:latin typeface="+mn-lt"/>
                </a:rPr>
                <a:t>Problem:</a:t>
              </a:r>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4570" y="2945466"/>
            <a:ext cx="4209862" cy="1402784"/>
          </a:xfrm>
          <a:prstGeom prst="rect">
            <a:avLst/>
          </a:prstGeom>
          <a:ln>
            <a:solidFill>
              <a:schemeClr val="accent1"/>
            </a:solidFill>
          </a:ln>
          <a:effectLst>
            <a:glow rad="63500">
              <a:schemeClr val="accent1">
                <a:satMod val="175000"/>
                <a:alpha val="40000"/>
              </a:schemeClr>
            </a:glo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 xmlns:a16="http://schemas.microsoft.com/office/drawing/2014/main" id="{DF4EA1CB-64D9-4DA3-B258-D16F97B1EDBC}"/>
              </a:ext>
            </a:extLst>
          </p:cNvPr>
          <p:cNvPicPr>
            <a:picLocks noChangeAspect="1"/>
          </p:cNvPicPr>
          <p:nvPr/>
        </p:nvPicPr>
        <p:blipFill>
          <a:blip r:embed="rId5"/>
          <a:stretch>
            <a:fillRect/>
          </a:stretch>
        </p:blipFill>
        <p:spPr>
          <a:xfrm>
            <a:off x="737976" y="2931362"/>
            <a:ext cx="3826975" cy="1217718"/>
          </a:xfrm>
          <a:prstGeom prst="rect">
            <a:avLst/>
          </a:prstGeom>
          <a:ln>
            <a:solidFill>
              <a:schemeClr val="accent1"/>
            </a:solidFill>
          </a:ln>
          <a:effectLst>
            <a:glow rad="63500">
              <a:schemeClr val="accent1">
                <a:satMod val="175000"/>
                <a:alpha val="40000"/>
              </a:schemeClr>
            </a:glow>
          </a:effectLst>
        </p:spPr>
      </p:pic>
      <p:sp>
        <p:nvSpPr>
          <p:cNvPr id="10" name="TextBox 9"/>
          <p:cNvSpPr txBox="1"/>
          <p:nvPr/>
        </p:nvSpPr>
        <p:spPr>
          <a:xfrm>
            <a:off x="6023992" y="2142456"/>
            <a:ext cx="2325688" cy="523220"/>
          </a:xfrm>
          <a:prstGeom prst="rect">
            <a:avLst/>
          </a:prstGeom>
          <a:solidFill>
            <a:schemeClr val="tx2"/>
          </a:solidFill>
        </p:spPr>
        <p:txBody>
          <a:bodyPr wrap="square" lIns="0" tIns="0" rIns="0" bIns="0" rtlCol="0">
            <a:spAutoFit/>
          </a:bodyPr>
          <a:lstStyle/>
          <a:p>
            <a:r>
              <a:rPr lang="en-US" b="1" cap="all" spc="20" dirty="0">
                <a:solidFill>
                  <a:schemeClr val="bg1"/>
                </a:solidFill>
                <a:latin typeface="+mn-lt"/>
              </a:rPr>
              <a:t>Solution: </a:t>
            </a:r>
          </a:p>
          <a:p>
            <a:pPr marL="285750" indent="-285750">
              <a:buFont typeface="Arial" panose="020B0604020202020204" pitchFamily="34" charset="0"/>
              <a:buChar char="•"/>
            </a:pPr>
            <a:endParaRPr lang="en-US" sz="1600" b="1" cap="all" spc="20" dirty="0">
              <a:solidFill>
                <a:schemeClr val="bg1"/>
              </a:solidFill>
              <a:latin typeface="+mn-lt"/>
            </a:endParaRPr>
          </a:p>
        </p:txBody>
      </p:sp>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79376" y="116632"/>
            <a:ext cx="10769600" cy="1143000"/>
          </a:xfrm>
        </p:spPr>
        <p:txBody>
          <a:bodyPr/>
          <a:lstStyle/>
          <a:p>
            <a:r>
              <a:rPr lang="en-US" dirty="0"/>
              <a:t>Sample </a:t>
            </a:r>
            <a:r>
              <a:rPr lang="en-US" dirty="0" smtClean="0"/>
              <a:t>Code 1 </a:t>
            </a:r>
            <a:r>
              <a:rPr lang="en-US" dirty="0"/>
              <a:t>– alternate solution</a:t>
            </a:r>
          </a:p>
        </p:txBody>
      </p:sp>
      <p:sp>
        <p:nvSpPr>
          <p:cNvPr id="4" name="TextBox 3"/>
          <p:cNvSpPr txBox="1"/>
          <p:nvPr/>
        </p:nvSpPr>
        <p:spPr>
          <a:xfrm>
            <a:off x="675817" y="1844824"/>
            <a:ext cx="4700103" cy="1046440"/>
          </a:xfrm>
          <a:prstGeom prst="rect">
            <a:avLst/>
          </a:prstGeom>
          <a:solidFill>
            <a:schemeClr val="tx2"/>
          </a:solidFill>
        </p:spPr>
        <p:txBody>
          <a:bodyPr wrap="square" lIns="0" tIns="0" rIns="0" bIns="0" rtlCol="0">
            <a:spAutoFit/>
          </a:bodyPr>
          <a:lstStyle/>
          <a:p>
            <a:endParaRPr lang="en-US" sz="1600" dirty="0" smtClean="0">
              <a:solidFill>
                <a:schemeClr val="bg1"/>
              </a:solidFill>
              <a:latin typeface="+mn-lt"/>
            </a:endParaRPr>
          </a:p>
          <a:p>
            <a:r>
              <a:rPr lang="en-US" dirty="0">
                <a:solidFill>
                  <a:schemeClr val="bg1"/>
                </a:solidFill>
                <a:latin typeface="+mn-lt"/>
              </a:rPr>
              <a:t> </a:t>
            </a:r>
            <a:r>
              <a:rPr lang="en-US" dirty="0" smtClean="0">
                <a:solidFill>
                  <a:schemeClr val="bg1"/>
                </a:solidFill>
                <a:latin typeface="+mn-lt"/>
              </a:rPr>
              <a:t> Use </a:t>
            </a:r>
            <a:r>
              <a:rPr lang="en-US" dirty="0">
                <a:solidFill>
                  <a:schemeClr val="bg1"/>
                </a:solidFill>
                <a:latin typeface="+mn-lt"/>
              </a:rPr>
              <a:t>“+=“  to add right operand to </a:t>
            </a:r>
            <a:r>
              <a:rPr lang="en-US" dirty="0" smtClean="0">
                <a:solidFill>
                  <a:schemeClr val="bg1"/>
                </a:solidFill>
                <a:latin typeface="+mn-lt"/>
              </a:rPr>
              <a:t> the </a:t>
            </a:r>
            <a:r>
              <a:rPr lang="en-US" dirty="0">
                <a:solidFill>
                  <a:schemeClr val="bg1"/>
                </a:solidFill>
                <a:latin typeface="+mn-lt"/>
              </a:rPr>
              <a:t>left, </a:t>
            </a:r>
            <a:r>
              <a:rPr lang="en-US" dirty="0" smtClean="0">
                <a:solidFill>
                  <a:schemeClr val="bg1"/>
                </a:solidFill>
                <a:latin typeface="+mn-lt"/>
              </a:rPr>
              <a:t>as</a:t>
            </a:r>
          </a:p>
          <a:p>
            <a:r>
              <a:rPr lang="en-US" dirty="0">
                <a:solidFill>
                  <a:schemeClr val="bg1"/>
                </a:solidFill>
                <a:latin typeface="+mn-lt"/>
              </a:rPr>
              <a:t> </a:t>
            </a:r>
            <a:r>
              <a:rPr lang="en-US" dirty="0" smtClean="0">
                <a:solidFill>
                  <a:schemeClr val="bg1"/>
                </a:solidFill>
                <a:latin typeface="+mn-lt"/>
              </a:rPr>
              <a:t>  shown below:</a:t>
            </a:r>
          </a:p>
          <a:p>
            <a:endParaRPr lang="en-US" sz="1600" dirty="0">
              <a:solidFill>
                <a:schemeClr val="bg1"/>
              </a:solidFill>
              <a:latin typeface="+mn-lt"/>
            </a:endParaRPr>
          </a:p>
        </p:txBody>
      </p:sp>
      <p:sp>
        <p:nvSpPr>
          <p:cNvPr id="5" name="TextBox 4"/>
          <p:cNvSpPr txBox="1"/>
          <p:nvPr/>
        </p:nvSpPr>
        <p:spPr>
          <a:xfrm>
            <a:off x="6477000" y="1839704"/>
            <a:ext cx="4299520" cy="1046440"/>
          </a:xfrm>
          <a:prstGeom prst="rect">
            <a:avLst/>
          </a:prstGeom>
          <a:solidFill>
            <a:schemeClr val="tx2"/>
          </a:solidFill>
        </p:spPr>
        <p:txBody>
          <a:bodyPr wrap="square" lIns="0" tIns="0" rIns="0" bIns="0" rtlCol="0">
            <a:spAutoFit/>
          </a:bodyPr>
          <a:lstStyle/>
          <a:p>
            <a:endParaRPr lang="en-US" sz="1600" dirty="0" smtClean="0">
              <a:solidFill>
                <a:schemeClr val="bg1"/>
              </a:solidFill>
              <a:latin typeface="+mn-lt"/>
            </a:endParaRPr>
          </a:p>
          <a:p>
            <a:r>
              <a:rPr lang="en-US" dirty="0">
                <a:solidFill>
                  <a:schemeClr val="bg1"/>
                </a:solidFill>
                <a:latin typeface="+mn-lt"/>
              </a:rPr>
              <a:t> </a:t>
            </a:r>
            <a:r>
              <a:rPr lang="en-US" dirty="0" smtClean="0">
                <a:solidFill>
                  <a:schemeClr val="bg1"/>
                </a:solidFill>
                <a:latin typeface="+mn-lt"/>
              </a:rPr>
              <a:t> Use </a:t>
            </a:r>
            <a:r>
              <a:rPr lang="en-US" dirty="0">
                <a:solidFill>
                  <a:schemeClr val="bg1"/>
                </a:solidFill>
                <a:latin typeface="+mn-lt"/>
              </a:rPr>
              <a:t>inbuilt sum() function to calculate </a:t>
            </a:r>
            <a:r>
              <a:rPr lang="en-US" dirty="0" smtClean="0">
                <a:solidFill>
                  <a:schemeClr val="bg1"/>
                </a:solidFill>
                <a:latin typeface="+mn-lt"/>
              </a:rPr>
              <a:t>the</a:t>
            </a:r>
          </a:p>
          <a:p>
            <a:r>
              <a:rPr lang="en-US" dirty="0">
                <a:solidFill>
                  <a:schemeClr val="bg1"/>
                </a:solidFill>
                <a:latin typeface="+mn-lt"/>
              </a:rPr>
              <a:t> </a:t>
            </a:r>
            <a:r>
              <a:rPr lang="en-US" dirty="0" smtClean="0">
                <a:solidFill>
                  <a:schemeClr val="bg1"/>
                </a:solidFill>
                <a:latin typeface="+mn-lt"/>
              </a:rPr>
              <a:t>  </a:t>
            </a:r>
            <a:r>
              <a:rPr lang="en-US" dirty="0">
                <a:solidFill>
                  <a:schemeClr val="bg1"/>
                </a:solidFill>
                <a:latin typeface="+mn-lt"/>
              </a:rPr>
              <a:t>total </a:t>
            </a:r>
            <a:r>
              <a:rPr lang="en-US" dirty="0" smtClean="0">
                <a:solidFill>
                  <a:schemeClr val="bg1"/>
                </a:solidFill>
                <a:latin typeface="+mn-lt"/>
              </a:rPr>
              <a:t>marks</a:t>
            </a:r>
          </a:p>
          <a:p>
            <a:endParaRPr lang="en-US" sz="1600" dirty="0">
              <a:solidFill>
                <a:schemeClr val="bg1"/>
              </a:solidFill>
              <a:latin typeface="+mn-lt"/>
            </a:endParaRPr>
          </a:p>
        </p:txBody>
      </p:sp>
      <p:pic>
        <p:nvPicPr>
          <p:cNvPr id="6" name="Picture 5"/>
          <p:cNvPicPr>
            <a:picLocks noChangeAspect="1"/>
          </p:cNvPicPr>
          <p:nvPr/>
        </p:nvPicPr>
        <p:blipFill>
          <a:blip r:embed="rId4"/>
          <a:stretch>
            <a:fillRect/>
          </a:stretch>
        </p:blipFill>
        <p:spPr>
          <a:xfrm>
            <a:off x="689651" y="3071070"/>
            <a:ext cx="4686269" cy="1354597"/>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7" name="Picture 6"/>
          <p:cNvPicPr>
            <a:picLocks noChangeAspect="1"/>
          </p:cNvPicPr>
          <p:nvPr/>
        </p:nvPicPr>
        <p:blipFill>
          <a:blip r:embed="rId5"/>
          <a:stretch>
            <a:fillRect/>
          </a:stretch>
        </p:blipFill>
        <p:spPr>
          <a:xfrm>
            <a:off x="6486982" y="3058886"/>
            <a:ext cx="4289538" cy="1132114"/>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07368" y="116632"/>
            <a:ext cx="10769600" cy="1143000"/>
          </a:xfrm>
        </p:spPr>
        <p:txBody>
          <a:bodyPr/>
          <a:lstStyle/>
          <a:p>
            <a:r>
              <a:rPr altLang="en-US" dirty="0"/>
              <a:t>In this Module You will learn</a:t>
            </a:r>
          </a:p>
        </p:txBody>
      </p:sp>
      <p:sp>
        <p:nvSpPr>
          <p:cNvPr id="10243" name="Content Placeholder 2"/>
          <p:cNvSpPr>
            <a:spLocks noGrp="1"/>
          </p:cNvSpPr>
          <p:nvPr>
            <p:ph idx="1"/>
          </p:nvPr>
        </p:nvSpPr>
        <p:spPr>
          <a:xfrm>
            <a:off x="944880" y="1676400"/>
            <a:ext cx="8000999" cy="3657600"/>
          </a:xfrm>
        </p:spPr>
        <p:txBody>
          <a:bodyPr>
            <a:normAutofit/>
          </a:bodyPr>
          <a:lstStyle/>
          <a:p>
            <a:r>
              <a:rPr lang="en-US" sz="2000" dirty="0"/>
              <a:t>Identify List data structure</a:t>
            </a:r>
          </a:p>
          <a:p>
            <a:pPr marL="0" indent="0">
              <a:buNone/>
            </a:pPr>
            <a:endParaRPr lang="en-US" sz="2000" dirty="0"/>
          </a:p>
          <a:p>
            <a:r>
              <a:rPr lang="en-US" sz="2000" dirty="0">
                <a:latin typeface="Lato"/>
              </a:rPr>
              <a:t> </a:t>
            </a:r>
            <a:r>
              <a:rPr lang="en-US" sz="2000" dirty="0"/>
              <a:t>Illustrate the use of indexing and slicing</a:t>
            </a:r>
          </a:p>
          <a:p>
            <a:pPr marL="0" indent="0">
              <a:buNone/>
            </a:pPr>
            <a:endParaRPr lang="en-US" sz="2000" dirty="0"/>
          </a:p>
          <a:p>
            <a:r>
              <a:rPr lang="en-US" sz="2000" dirty="0"/>
              <a:t>Employ various list operations to manipulate data</a:t>
            </a:r>
          </a:p>
          <a:p>
            <a:pPr marL="0" indent="0">
              <a:buNone/>
            </a:pPr>
            <a:endParaRPr lang="en-US" sz="2000" dirty="0"/>
          </a:p>
          <a:p>
            <a:r>
              <a:rPr lang="en-US" sz="2000" dirty="0"/>
              <a:t>Apply list comprehension to create, map and filter data</a:t>
            </a:r>
          </a:p>
        </p:txBody>
      </p:sp>
      <p:pic>
        <p:nvPicPr>
          <p:cNvPr id="10244" name="Picture 3" descr="C:\Documents and Settings\sudha\Desktop\Imagesos\objec.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96530">
            <a:off x="9038826" y="2791376"/>
            <a:ext cx="1862070" cy="184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701083534"/>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85766" y="5760"/>
            <a:ext cx="10769600" cy="1143000"/>
          </a:xfrm>
        </p:spPr>
        <p:txBody>
          <a:bodyPr/>
          <a:lstStyle/>
          <a:p>
            <a:r>
              <a:rPr lang="en-US" dirty="0"/>
              <a:t>Sample </a:t>
            </a:r>
            <a:r>
              <a:rPr lang="en-US" dirty="0" smtClean="0"/>
              <a:t>Code 2</a:t>
            </a:r>
            <a:endParaRPr lang="en-US" dirty="0">
              <a:solidFill>
                <a:srgbClr val="FF0000"/>
              </a:solidFill>
            </a:endParaRPr>
          </a:p>
        </p:txBody>
      </p:sp>
      <p:sp>
        <p:nvSpPr>
          <p:cNvPr id="4" name="Rectangle 3"/>
          <p:cNvSpPr/>
          <p:nvPr/>
        </p:nvSpPr>
        <p:spPr>
          <a:xfrm>
            <a:off x="5810248" y="1928803"/>
            <a:ext cx="5110288" cy="7801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 xmlns:a16="http://schemas.microsoft.com/office/drawing/2014/main" id="{BB545A2C-0B4D-4060-9F3E-05B096F06193}"/>
              </a:ext>
            </a:extLst>
          </p:cNvPr>
          <p:cNvGrpSpPr/>
          <p:nvPr/>
        </p:nvGrpSpPr>
        <p:grpSpPr>
          <a:xfrm>
            <a:off x="485766" y="1872069"/>
            <a:ext cx="4890154" cy="836851"/>
            <a:chOff x="633685" y="1205346"/>
            <a:chExt cx="3636978" cy="571500"/>
          </a:xfrm>
          <a:solidFill>
            <a:schemeClr val="tx2"/>
          </a:solidFill>
        </p:grpSpPr>
        <p:sp>
          <p:nvSpPr>
            <p:cNvPr id="6" name="Rectangle 5"/>
            <p:cNvSpPr/>
            <p:nvPr/>
          </p:nvSpPr>
          <p:spPr>
            <a:xfrm>
              <a:off x="633685" y="1205346"/>
              <a:ext cx="3636978"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TextBox 6"/>
            <p:cNvSpPr txBox="1"/>
            <p:nvPr/>
          </p:nvSpPr>
          <p:spPr>
            <a:xfrm>
              <a:off x="786351" y="1393954"/>
              <a:ext cx="3484312" cy="130008"/>
            </a:xfrm>
            <a:prstGeom prst="rect">
              <a:avLst/>
            </a:prstGeom>
            <a:grpFill/>
          </p:spPr>
          <p:txBody>
            <a:bodyPr wrap="square" lIns="0" tIns="0" rIns="0" bIns="0" rtlCol="0">
              <a:spAutoFit/>
            </a:bodyPr>
            <a:lstStyle/>
            <a:p>
              <a:pPr>
                <a:lnSpc>
                  <a:spcPts val="1700"/>
                </a:lnSpc>
                <a:spcAft>
                  <a:spcPts val="600"/>
                </a:spcAft>
              </a:pPr>
              <a:r>
                <a:rPr lang="en-US" b="1" cap="all" spc="20" dirty="0">
                  <a:solidFill>
                    <a:schemeClr val="bg1"/>
                  </a:solidFill>
                  <a:latin typeface="+mn-lt"/>
                </a:rPr>
                <a:t>Problem</a:t>
              </a:r>
              <a:r>
                <a:rPr lang="en-US" b="1" cap="all" spc="20" dirty="0" smtClean="0">
                  <a:solidFill>
                    <a:schemeClr val="bg1"/>
                  </a:solidFill>
                  <a:latin typeface="+mn-lt"/>
                </a:rPr>
                <a:t>: R</a:t>
              </a:r>
              <a:r>
                <a:rPr lang="en-US" b="1" cap="all" spc="20" dirty="0">
                  <a:solidFill>
                    <a:schemeClr val="bg1"/>
                  </a:solidFill>
                  <a:latin typeface="+mn-lt"/>
                </a:rPr>
                <a:t>everse</a:t>
              </a:r>
              <a:r>
                <a:rPr lang="en-US" b="1" cap="all" spc="20" dirty="0" smtClean="0">
                  <a:solidFill>
                    <a:schemeClr val="bg1"/>
                  </a:solidFill>
                  <a:latin typeface="+mn-lt"/>
                </a:rPr>
                <a:t> </a:t>
              </a:r>
              <a:r>
                <a:rPr lang="en-US" b="1" cap="all" spc="20" dirty="0">
                  <a:solidFill>
                    <a:schemeClr val="bg1"/>
                  </a:solidFill>
                  <a:latin typeface="+mn-lt"/>
                </a:rPr>
                <a:t>the following </a:t>
              </a:r>
              <a:r>
                <a:rPr lang="en-US" b="1" cap="all" spc="20" dirty="0" smtClean="0">
                  <a:solidFill>
                    <a:schemeClr val="bg1"/>
                  </a:solidFill>
                  <a:latin typeface="+mn-lt"/>
                </a:rPr>
                <a:t>list</a:t>
              </a:r>
              <a:endParaRPr lang="en-US" sz="1600" b="1" cap="all" spc="20" dirty="0">
                <a:solidFill>
                  <a:schemeClr val="bg1"/>
                </a:solidFill>
                <a:latin typeface="+mn-lt"/>
              </a:endParaRPr>
            </a:p>
          </p:txBody>
        </p:sp>
      </p:grpSp>
      <p:sp>
        <p:nvSpPr>
          <p:cNvPr id="8" name="TextBox 7"/>
          <p:cNvSpPr txBox="1"/>
          <p:nvPr/>
        </p:nvSpPr>
        <p:spPr>
          <a:xfrm>
            <a:off x="6096000" y="2160454"/>
            <a:ext cx="2325688" cy="523220"/>
          </a:xfrm>
          <a:prstGeom prst="rect">
            <a:avLst/>
          </a:prstGeom>
          <a:solidFill>
            <a:schemeClr val="tx2"/>
          </a:solidFill>
        </p:spPr>
        <p:txBody>
          <a:bodyPr wrap="square" lIns="0" tIns="0" rIns="0" bIns="0" rtlCol="0">
            <a:spAutoFit/>
          </a:bodyPr>
          <a:lstStyle/>
          <a:p>
            <a:r>
              <a:rPr lang="en-US" b="1" cap="all" spc="20" dirty="0">
                <a:solidFill>
                  <a:schemeClr val="bg1"/>
                </a:solidFill>
                <a:latin typeface="+mn-lt"/>
              </a:rPr>
              <a:t>Solution: </a:t>
            </a:r>
          </a:p>
          <a:p>
            <a:pPr marL="285750" indent="-285750">
              <a:buFont typeface="Arial" panose="020B0604020202020204" pitchFamily="34" charset="0"/>
              <a:buChar char="•"/>
            </a:pPr>
            <a:endParaRPr lang="en-US" sz="1600" b="1" cap="all" spc="20" dirty="0">
              <a:solidFill>
                <a:schemeClr val="bg1"/>
              </a:solidFill>
              <a:latin typeface="+mn-lt"/>
            </a:endParaRPr>
          </a:p>
        </p:txBody>
      </p:sp>
      <p:pic>
        <p:nvPicPr>
          <p:cNvPr id="9" name="Picture 8"/>
          <p:cNvPicPr>
            <a:picLocks noChangeAspect="1"/>
          </p:cNvPicPr>
          <p:nvPr/>
        </p:nvPicPr>
        <p:blipFill>
          <a:blip r:embed="rId4"/>
          <a:stretch>
            <a:fillRect/>
          </a:stretch>
        </p:blipFill>
        <p:spPr>
          <a:xfrm>
            <a:off x="485766" y="2975804"/>
            <a:ext cx="4789342" cy="1317292"/>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10" name="Picture 9"/>
          <p:cNvPicPr>
            <a:picLocks noChangeAspect="1"/>
          </p:cNvPicPr>
          <p:nvPr/>
        </p:nvPicPr>
        <p:blipFill>
          <a:blip r:embed="rId5"/>
          <a:stretch>
            <a:fillRect/>
          </a:stretch>
        </p:blipFill>
        <p:spPr>
          <a:xfrm>
            <a:off x="5853609" y="2825632"/>
            <a:ext cx="5066927" cy="1683487"/>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92925" y="9952"/>
            <a:ext cx="10769600" cy="1143000"/>
          </a:xfrm>
        </p:spPr>
        <p:txBody>
          <a:bodyPr/>
          <a:lstStyle/>
          <a:p>
            <a:r>
              <a:rPr lang="en-US" dirty="0" smtClean="0"/>
              <a:t>Sample Code </a:t>
            </a:r>
            <a:r>
              <a:rPr lang="en-US" dirty="0"/>
              <a:t>3</a:t>
            </a:r>
            <a:endParaRPr lang="en-US" dirty="0">
              <a:solidFill>
                <a:srgbClr val="FF0000"/>
              </a:solidFill>
            </a:endParaRPr>
          </a:p>
        </p:txBody>
      </p:sp>
      <p:sp>
        <p:nvSpPr>
          <p:cNvPr id="4" name="TextBox 3"/>
          <p:cNvSpPr txBox="1"/>
          <p:nvPr/>
        </p:nvSpPr>
        <p:spPr>
          <a:xfrm>
            <a:off x="381000" y="1676399"/>
            <a:ext cx="4886605" cy="1015663"/>
          </a:xfrm>
          <a:prstGeom prst="rect">
            <a:avLst/>
          </a:prstGeom>
          <a:solidFill>
            <a:schemeClr val="tx2"/>
          </a:solidFill>
        </p:spPr>
        <p:txBody>
          <a:bodyPr wrap="square" lIns="0" tIns="0" rIns="0" bIns="0" rtlCol="0">
            <a:spAutoFit/>
          </a:bodyPr>
          <a:lstStyle/>
          <a:p>
            <a:endParaRPr lang="en-US" b="1" cap="all" spc="20" dirty="0" smtClean="0">
              <a:solidFill>
                <a:schemeClr val="bg1"/>
              </a:solidFill>
              <a:latin typeface="+mn-lt"/>
            </a:endParaRPr>
          </a:p>
          <a:p>
            <a:r>
              <a:rPr lang="en-US" b="1" cap="all" spc="20" dirty="0" smtClean="0">
                <a:solidFill>
                  <a:schemeClr val="bg1"/>
                </a:solidFill>
                <a:latin typeface="+mn-lt"/>
              </a:rPr>
              <a:t>   Problem</a:t>
            </a:r>
            <a:r>
              <a:rPr lang="en-US" b="1" cap="all" spc="20" dirty="0">
                <a:solidFill>
                  <a:schemeClr val="bg1"/>
                </a:solidFill>
                <a:latin typeface="+mn-lt"/>
              </a:rPr>
              <a:t>: In the following </a:t>
            </a:r>
            <a:r>
              <a:rPr lang="en-US" b="1" cap="all" spc="20" dirty="0" smtClean="0">
                <a:solidFill>
                  <a:schemeClr val="bg1"/>
                </a:solidFill>
                <a:latin typeface="+mn-lt"/>
              </a:rPr>
              <a:t>list,  </a:t>
            </a:r>
          </a:p>
          <a:p>
            <a:r>
              <a:rPr lang="en-US" b="1" cap="all" spc="20" dirty="0" smtClean="0">
                <a:solidFill>
                  <a:schemeClr val="bg1"/>
                </a:solidFill>
                <a:latin typeface="+mn-lt"/>
              </a:rPr>
              <a:t>   identify </a:t>
            </a:r>
            <a:r>
              <a:rPr lang="en-US" b="1" cap="all" spc="20" dirty="0">
                <a:solidFill>
                  <a:schemeClr val="bg1"/>
                </a:solidFill>
                <a:latin typeface="+mn-lt"/>
              </a:rPr>
              <a:t>the </a:t>
            </a:r>
            <a:r>
              <a:rPr lang="en-US" b="1" cap="all" spc="20" dirty="0" smtClean="0">
                <a:solidFill>
                  <a:schemeClr val="bg1"/>
                </a:solidFill>
                <a:latin typeface="+mn-lt"/>
              </a:rPr>
              <a:t>maximum marks</a:t>
            </a:r>
          </a:p>
          <a:p>
            <a:endParaRPr lang="en-US" sz="1200" b="1" cap="all" spc="20" dirty="0">
              <a:solidFill>
                <a:schemeClr val="bg1"/>
              </a:solidFill>
              <a:latin typeface="+mn-lt"/>
            </a:endParaRPr>
          </a:p>
        </p:txBody>
      </p:sp>
      <p:pic>
        <p:nvPicPr>
          <p:cNvPr id="5" name="Picture 4"/>
          <p:cNvPicPr>
            <a:picLocks noChangeAspect="1"/>
          </p:cNvPicPr>
          <p:nvPr/>
        </p:nvPicPr>
        <p:blipFill>
          <a:blip r:embed="rId4"/>
          <a:stretch>
            <a:fillRect/>
          </a:stretch>
        </p:blipFill>
        <p:spPr>
          <a:xfrm>
            <a:off x="462757" y="2858310"/>
            <a:ext cx="4881048" cy="1290770"/>
          </a:xfrm>
          <a:prstGeom prst="rect">
            <a:avLst/>
          </a:prstGeom>
          <a:ln>
            <a:solidFill>
              <a:schemeClr val="accent2">
                <a:lumMod val="20000"/>
                <a:lumOff val="80000"/>
              </a:schemeClr>
            </a:solidFill>
          </a:ln>
          <a:effectLst>
            <a:glow rad="63500">
              <a:schemeClr val="accent1">
                <a:satMod val="175000"/>
                <a:alpha val="40000"/>
              </a:schemeClr>
            </a:glow>
          </a:effectLst>
        </p:spPr>
      </p:pic>
      <p:pic>
        <p:nvPicPr>
          <p:cNvPr id="6" name="Picture 5"/>
          <p:cNvPicPr>
            <a:picLocks noChangeAspect="1"/>
          </p:cNvPicPr>
          <p:nvPr/>
        </p:nvPicPr>
        <p:blipFill>
          <a:blip r:embed="rId5"/>
          <a:stretch>
            <a:fillRect/>
          </a:stretch>
        </p:blipFill>
        <p:spPr>
          <a:xfrm>
            <a:off x="5817859" y="2776374"/>
            <a:ext cx="4810517" cy="1516722"/>
          </a:xfrm>
          <a:prstGeom prst="rect">
            <a:avLst/>
          </a:prstGeom>
          <a:ln>
            <a:solidFill>
              <a:schemeClr val="accent2">
                <a:lumMod val="20000"/>
                <a:lumOff val="80000"/>
              </a:schemeClr>
            </a:solidFill>
          </a:ln>
          <a:effectLst>
            <a:glow rad="63500">
              <a:schemeClr val="accent1">
                <a:satMod val="175000"/>
                <a:alpha val="40000"/>
              </a:schemeClr>
            </a:glow>
          </a:effectLst>
        </p:spPr>
      </p:pic>
      <p:sp>
        <p:nvSpPr>
          <p:cNvPr id="7" name="TextBox 6"/>
          <p:cNvSpPr txBox="1"/>
          <p:nvPr/>
        </p:nvSpPr>
        <p:spPr>
          <a:xfrm>
            <a:off x="5782150" y="1767839"/>
            <a:ext cx="4881934" cy="738664"/>
          </a:xfrm>
          <a:prstGeom prst="rect">
            <a:avLst/>
          </a:prstGeom>
          <a:solidFill>
            <a:schemeClr val="tx2"/>
          </a:solidFill>
        </p:spPr>
        <p:txBody>
          <a:bodyPr wrap="square" lIns="0" tIns="0" rIns="0" bIns="0" rtlCol="0">
            <a:spAutoFit/>
          </a:bodyPr>
          <a:lstStyle/>
          <a:p>
            <a:r>
              <a:rPr lang="en-US" b="1" cap="all" spc="20" dirty="0" smtClean="0">
                <a:solidFill>
                  <a:schemeClr val="bg1"/>
                </a:solidFill>
                <a:latin typeface="Lato" panose="020F0502020204030203" pitchFamily="34" charset="0"/>
              </a:rPr>
              <a:t> </a:t>
            </a:r>
          </a:p>
          <a:p>
            <a:r>
              <a:rPr lang="en-US" b="1" cap="all" spc="20" dirty="0">
                <a:solidFill>
                  <a:schemeClr val="bg1"/>
                </a:solidFill>
                <a:latin typeface="Lato" panose="020F0502020204030203" pitchFamily="34" charset="0"/>
              </a:rPr>
              <a:t> </a:t>
            </a:r>
            <a:r>
              <a:rPr lang="en-US" b="1" cap="all" spc="20" dirty="0" smtClean="0">
                <a:solidFill>
                  <a:schemeClr val="bg1"/>
                </a:solidFill>
                <a:latin typeface="Lato" panose="020F0502020204030203" pitchFamily="34" charset="0"/>
              </a:rPr>
              <a:t> </a:t>
            </a:r>
            <a:r>
              <a:rPr lang="en-US" b="1" cap="all" spc="20" dirty="0" smtClean="0">
                <a:solidFill>
                  <a:schemeClr val="bg1"/>
                </a:solidFill>
                <a:latin typeface="+mn-lt"/>
              </a:rPr>
              <a:t>Solution:</a:t>
            </a:r>
          </a:p>
          <a:p>
            <a:endParaRPr lang="en-US" sz="1200" b="1" cap="all" spc="20" dirty="0">
              <a:solidFill>
                <a:schemeClr val="bg1"/>
              </a:solidFill>
              <a:latin typeface="Lato" panose="020F0502020204030203" pitchFamily="34" charset="0"/>
            </a:endParaRPr>
          </a:p>
        </p:txBody>
      </p:sp>
      <p:pic>
        <p:nvPicPr>
          <p:cNvPr id="8" name="Picture 7"/>
          <p:cNvPicPr>
            <a:picLocks noChangeAspect="1"/>
          </p:cNvPicPr>
          <p:nvPr/>
        </p:nvPicPr>
        <p:blipFill>
          <a:blip r:embed="rId6"/>
          <a:stretch>
            <a:fillRect/>
          </a:stretch>
        </p:blipFill>
        <p:spPr>
          <a:xfrm>
            <a:off x="5849083" y="4581128"/>
            <a:ext cx="4779293" cy="936104"/>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2979849043"/>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79376" y="116632"/>
            <a:ext cx="10769600" cy="1143000"/>
          </a:xfrm>
        </p:spPr>
        <p:txBody>
          <a:bodyPr/>
          <a:lstStyle/>
          <a:p>
            <a:r>
              <a:rPr lang="en-US" dirty="0"/>
              <a:t>Sample 4</a:t>
            </a:r>
            <a:endParaRPr lang="en-US" dirty="0">
              <a:solidFill>
                <a:srgbClr val="FF0000"/>
              </a:solidFill>
            </a:endParaRPr>
          </a:p>
        </p:txBody>
      </p:sp>
      <p:sp>
        <p:nvSpPr>
          <p:cNvPr id="9" name="Rectangle 8"/>
          <p:cNvSpPr/>
          <p:nvPr/>
        </p:nvSpPr>
        <p:spPr>
          <a:xfrm>
            <a:off x="5082190" y="1872069"/>
            <a:ext cx="3636978" cy="986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BB545A2C-0B4D-4060-9F3E-05B096F06193}"/>
              </a:ext>
            </a:extLst>
          </p:cNvPr>
          <p:cNvGrpSpPr/>
          <p:nvPr/>
        </p:nvGrpSpPr>
        <p:grpSpPr>
          <a:xfrm>
            <a:off x="718462" y="1872069"/>
            <a:ext cx="4158338" cy="986525"/>
            <a:chOff x="633685" y="1205346"/>
            <a:chExt cx="3636978" cy="571500"/>
          </a:xfrm>
          <a:solidFill>
            <a:schemeClr val="tx2"/>
          </a:solidFill>
        </p:grpSpPr>
        <p:sp>
          <p:nvSpPr>
            <p:cNvPr id="11" name="Rectangle 10"/>
            <p:cNvSpPr/>
            <p:nvPr/>
          </p:nvSpPr>
          <p:spPr>
            <a:xfrm>
              <a:off x="633685" y="1205346"/>
              <a:ext cx="3636978" cy="57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p:cNvSpPr txBox="1"/>
            <p:nvPr/>
          </p:nvSpPr>
          <p:spPr>
            <a:xfrm>
              <a:off x="738411" y="1298428"/>
              <a:ext cx="3398960" cy="447228"/>
            </a:xfrm>
            <a:prstGeom prst="rect">
              <a:avLst/>
            </a:prstGeom>
            <a:grpFill/>
          </p:spPr>
          <p:txBody>
            <a:bodyPr wrap="square" lIns="0" tIns="0" rIns="0" bIns="0" rtlCol="0">
              <a:spAutoFit/>
            </a:bodyPr>
            <a:lstStyle/>
            <a:p>
              <a:r>
                <a:rPr lang="en-US" b="1" cap="all" spc="20" dirty="0">
                  <a:solidFill>
                    <a:schemeClr val="bg1"/>
                  </a:solidFill>
                  <a:latin typeface="+mn-lt"/>
                </a:rPr>
                <a:t>Problem</a:t>
              </a:r>
              <a:r>
                <a:rPr lang="en-US" b="1" cap="all" spc="20" dirty="0" smtClean="0">
                  <a:solidFill>
                    <a:schemeClr val="bg1"/>
                  </a:solidFill>
                  <a:latin typeface="+mn-lt"/>
                </a:rPr>
                <a:t>: </a:t>
              </a:r>
              <a:r>
                <a:rPr lang="en-US" b="1" cap="all" spc="20" dirty="0">
                  <a:solidFill>
                    <a:schemeClr val="bg1"/>
                  </a:solidFill>
                  <a:latin typeface="+mn-lt"/>
                </a:rPr>
                <a:t>Compare and conclude if below two list are equal or not</a:t>
              </a:r>
            </a:p>
            <a:p>
              <a:pPr>
                <a:lnSpc>
                  <a:spcPts val="1700"/>
                </a:lnSpc>
                <a:spcAft>
                  <a:spcPts val="600"/>
                </a:spcAft>
              </a:pPr>
              <a:endParaRPr lang="en-US" sz="1600" b="1" cap="all" spc="20" dirty="0">
                <a:solidFill>
                  <a:schemeClr val="bg1"/>
                </a:solidFill>
                <a:latin typeface="+mn-lt"/>
              </a:endParaRPr>
            </a:p>
          </p:txBody>
        </p:sp>
      </p:grpSp>
      <p:sp>
        <p:nvSpPr>
          <p:cNvPr id="13" name="TextBox 12"/>
          <p:cNvSpPr txBox="1"/>
          <p:nvPr/>
        </p:nvSpPr>
        <p:spPr>
          <a:xfrm>
            <a:off x="6019800" y="2174557"/>
            <a:ext cx="2325688" cy="523220"/>
          </a:xfrm>
          <a:prstGeom prst="rect">
            <a:avLst/>
          </a:prstGeom>
          <a:solidFill>
            <a:schemeClr val="tx2"/>
          </a:solidFill>
        </p:spPr>
        <p:txBody>
          <a:bodyPr wrap="square" lIns="0" tIns="0" rIns="0" bIns="0" rtlCol="0">
            <a:spAutoFit/>
          </a:bodyPr>
          <a:lstStyle/>
          <a:p>
            <a:r>
              <a:rPr lang="en-US" b="1" cap="all" spc="20" dirty="0">
                <a:solidFill>
                  <a:schemeClr val="bg1"/>
                </a:solidFill>
                <a:latin typeface="+mn-lt"/>
              </a:rPr>
              <a:t>Solution: </a:t>
            </a:r>
          </a:p>
          <a:p>
            <a:pPr marL="285750" indent="-285750">
              <a:buFont typeface="Arial" panose="020B0604020202020204" pitchFamily="34" charset="0"/>
              <a:buChar char="•"/>
            </a:pPr>
            <a:endParaRPr lang="en-US" sz="1600" b="1" cap="all" spc="20" dirty="0">
              <a:solidFill>
                <a:schemeClr val="bg1"/>
              </a:solidFill>
              <a:latin typeface="+mn-lt"/>
            </a:endParaRPr>
          </a:p>
        </p:txBody>
      </p:sp>
      <p:pic>
        <p:nvPicPr>
          <p:cNvPr id="14" name="Picture 13"/>
          <p:cNvPicPr>
            <a:picLocks noChangeAspect="1"/>
          </p:cNvPicPr>
          <p:nvPr/>
        </p:nvPicPr>
        <p:blipFill>
          <a:blip r:embed="rId4"/>
          <a:stretch>
            <a:fillRect/>
          </a:stretch>
        </p:blipFill>
        <p:spPr>
          <a:xfrm>
            <a:off x="814990" y="3121144"/>
            <a:ext cx="7904178" cy="2801456"/>
          </a:xfrm>
          <a:prstGeom prst="rect">
            <a:avLst/>
          </a:prstGeom>
          <a:ln>
            <a:solidFill>
              <a:schemeClr val="accent2">
                <a:lumMod val="20000"/>
                <a:lumOff val="80000"/>
              </a:schemeClr>
            </a:solidFill>
          </a:ln>
          <a:effectLst>
            <a:glow rad="63500">
              <a:schemeClr val="accent1">
                <a:satMod val="175000"/>
                <a:alpha val="40000"/>
              </a:schemeClr>
            </a:glow>
          </a:effectLst>
        </p:spPr>
      </p:pic>
    </p:spTree>
    <p:custDataLst>
      <p:tags r:id="rId1"/>
    </p:custDataLst>
    <p:extLst>
      <p:ext uri="{BB962C8B-B14F-4D97-AF65-F5344CB8AC3E}">
        <p14:creationId xmlns:p14="http://schemas.microsoft.com/office/powerpoint/2010/main" val="3489389319"/>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79376" y="0"/>
            <a:ext cx="10769600" cy="1143000"/>
          </a:xfrm>
        </p:spPr>
        <p:txBody>
          <a:bodyPr/>
          <a:lstStyle/>
          <a:p>
            <a:r>
              <a:rPr altLang="en-US" dirty="0"/>
              <a:t>In this Module You </a:t>
            </a:r>
            <a:r>
              <a:rPr altLang="en-US" dirty="0" smtClean="0"/>
              <a:t>have learnt to</a:t>
            </a:r>
            <a:endParaRPr altLang="en-US" dirty="0"/>
          </a:p>
        </p:txBody>
      </p:sp>
      <p:pic>
        <p:nvPicPr>
          <p:cNvPr id="5"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11440" y="1752600"/>
            <a:ext cx="2216054" cy="396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609601" y="1691640"/>
            <a:ext cx="710184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Identify List data structure</a:t>
            </a:r>
          </a:p>
          <a:p>
            <a:pPr marL="0" indent="0">
              <a:buFont typeface="Arial" charset="0"/>
              <a:buNone/>
            </a:pPr>
            <a:endParaRPr lang="en-US" sz="2000" dirty="0" smtClean="0"/>
          </a:p>
          <a:p>
            <a:r>
              <a:rPr lang="en-US" sz="2000" dirty="0" smtClean="0"/>
              <a:t>Illustrate the use of indexing and slicing</a:t>
            </a:r>
          </a:p>
          <a:p>
            <a:pPr marL="0" indent="0">
              <a:buFont typeface="Arial" charset="0"/>
              <a:buNone/>
            </a:pPr>
            <a:endParaRPr lang="en-US" sz="2000" dirty="0" smtClean="0"/>
          </a:p>
          <a:p>
            <a:r>
              <a:rPr lang="en-US" sz="2000" dirty="0" smtClean="0"/>
              <a:t>Employ various list operations to manipulate data</a:t>
            </a:r>
          </a:p>
          <a:p>
            <a:pPr marL="0" indent="0">
              <a:buFont typeface="Arial" charset="0"/>
              <a:buNone/>
            </a:pPr>
            <a:endParaRPr lang="en-US" sz="2000" dirty="0" smtClean="0"/>
          </a:p>
          <a:p>
            <a:r>
              <a:rPr lang="en-US" sz="2000" dirty="0" smtClean="0"/>
              <a:t>Apply list comprehension to create, map and filter data</a:t>
            </a:r>
            <a:endParaRPr lang="en-US" sz="2000" dirty="0"/>
          </a:p>
        </p:txBody>
      </p:sp>
    </p:spTree>
    <p:custDataLst>
      <p:tags r:id="rId1"/>
    </p:custDataLst>
    <p:extLst>
      <p:ext uri="{BB962C8B-B14F-4D97-AF65-F5344CB8AC3E}">
        <p14:creationId xmlns:p14="http://schemas.microsoft.com/office/powerpoint/2010/main" val="432901406"/>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8168" y="3501008"/>
            <a:ext cx="3657600" cy="1235574"/>
          </a:xfrm>
        </p:spPr>
        <p:txBody>
          <a:bodyPr/>
          <a:lstStyle/>
          <a:p>
            <a:pPr>
              <a:defRPr/>
            </a:pPr>
            <a:r>
              <a:rPr dirty="0">
                <a:solidFill>
                  <a:schemeClr val="tx1"/>
                </a:solidFill>
              </a:rPr>
              <a:t>Thank You</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33400" y="52100"/>
            <a:ext cx="10769600" cy="1143000"/>
          </a:xfrm>
        </p:spPr>
        <p:txBody>
          <a:bodyPr/>
          <a:lstStyle/>
          <a:p>
            <a:r>
              <a:rPr lang="en-US" dirty="0" smtClean="0"/>
              <a:t>List</a:t>
            </a:r>
            <a:endParaRPr lang="en-US" dirty="0"/>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LIST data structure in detail</a:t>
            </a:r>
          </a:p>
        </p:txBody>
      </p:sp>
      <p:sp>
        <p:nvSpPr>
          <p:cNvPr id="8" name="TextBox 7"/>
          <p:cNvSpPr txBox="1"/>
          <p:nvPr/>
        </p:nvSpPr>
        <p:spPr>
          <a:xfrm>
            <a:off x="685800" y="1752600"/>
            <a:ext cx="9601200" cy="2343206"/>
          </a:xfrm>
          <a:prstGeom prst="rect">
            <a:avLst/>
          </a:prstGeom>
          <a:solidFill>
            <a:schemeClr val="tx2"/>
          </a:solidFill>
          <a:ln w="3175">
            <a:solidFill>
              <a:schemeClr val="accent1"/>
            </a:solidFill>
          </a:ln>
        </p:spPr>
        <p:txBody>
          <a:bodyPr wrap="square" rtlCol="0">
            <a:spAutoFit/>
          </a:bodyPr>
          <a:lstStyle/>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It is a data structure that contains ordered collection of </a:t>
            </a:r>
            <a:r>
              <a:rPr lang="en-US" dirty="0" smtClean="0">
                <a:solidFill>
                  <a:schemeClr val="bg1"/>
                </a:solidFill>
                <a:latin typeface="+mn-lt"/>
              </a:rPr>
              <a:t>elements</a:t>
            </a:r>
            <a:endParaRPr lang="en-US" dirty="0">
              <a:solidFill>
                <a:schemeClr val="bg1"/>
              </a:solidFill>
              <a:latin typeface="+mn-lt"/>
            </a:endParaRPr>
          </a:p>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It can contain numbers, strings, and any other data structures in an arbitrarily nested, heterogeneous </a:t>
            </a:r>
            <a:r>
              <a:rPr lang="en-US" dirty="0" smtClean="0">
                <a:solidFill>
                  <a:schemeClr val="bg1"/>
                </a:solidFill>
                <a:latin typeface="+mn-lt"/>
              </a:rPr>
              <a:t>fashion</a:t>
            </a:r>
            <a:endParaRPr lang="en-US" dirty="0">
              <a:solidFill>
                <a:schemeClr val="bg1"/>
              </a:solidFill>
              <a:latin typeface="+mn-lt"/>
            </a:endParaRPr>
          </a:p>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A list is surrounded by square brackets, and items are separated by </a:t>
            </a:r>
            <a:r>
              <a:rPr lang="en-US" dirty="0" smtClean="0">
                <a:solidFill>
                  <a:schemeClr val="bg1"/>
                </a:solidFill>
                <a:latin typeface="+mn-lt"/>
              </a:rPr>
              <a:t>comma</a:t>
            </a:r>
            <a:endParaRPr lang="en-US" dirty="0">
              <a:solidFill>
                <a:schemeClr val="bg1"/>
              </a:solidFill>
              <a:latin typeface="+mn-lt"/>
            </a:endParaRPr>
          </a:p>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List will be retaining the order in which they are created, unlike set. Hence indexing is completely possible.</a:t>
            </a:r>
          </a:p>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Elements in a list is completely mutable, that is we can change them at any point in </a:t>
            </a:r>
            <a:r>
              <a:rPr lang="en-US" dirty="0" smtClean="0">
                <a:solidFill>
                  <a:schemeClr val="bg1"/>
                </a:solidFill>
                <a:latin typeface="+mn-lt"/>
              </a:rPr>
              <a:t>time</a:t>
            </a:r>
            <a:endParaRPr lang="en-US" dirty="0">
              <a:solidFill>
                <a:schemeClr val="bg1"/>
              </a:solidFill>
              <a:latin typeface="+mn-lt"/>
            </a:endParaRPr>
          </a:p>
          <a:p>
            <a:pPr marL="285750" indent="-285750" defTabSz="456565">
              <a:lnSpc>
                <a:spcPct val="90000"/>
              </a:lnSpc>
              <a:spcAft>
                <a:spcPts val="440"/>
              </a:spcAft>
              <a:buClr>
                <a:schemeClr val="bg1"/>
              </a:buClr>
              <a:buFont typeface="Arial" pitchFamily="34" charset="0"/>
              <a:buChar char="•"/>
              <a:defRPr/>
            </a:pPr>
            <a:r>
              <a:rPr lang="en-US" dirty="0">
                <a:solidFill>
                  <a:schemeClr val="bg1"/>
                </a:solidFill>
                <a:latin typeface="+mn-lt"/>
              </a:rPr>
              <a:t>List and string indexing works in the same </a:t>
            </a:r>
            <a:r>
              <a:rPr lang="en-US" dirty="0" smtClean="0">
                <a:solidFill>
                  <a:schemeClr val="bg1"/>
                </a:solidFill>
                <a:latin typeface="+mn-lt"/>
              </a:rPr>
              <a:t>fashion</a:t>
            </a:r>
            <a:endParaRPr lang="en-US" sz="1600" dirty="0">
              <a:solidFill>
                <a:schemeClr val="bg1"/>
              </a:solidFill>
              <a:latin typeface="+mn-l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12" y="5572140"/>
            <a:ext cx="3400548" cy="883473"/>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12" y="4214818"/>
            <a:ext cx="7010400" cy="1043036"/>
          </a:xfrm>
          <a:prstGeom prst="rect">
            <a:avLst/>
          </a:prstGeom>
          <a:effectLst>
            <a:outerShdw blurRad="50800" dist="38100" dir="5400000" algn="t" rotWithShape="0">
              <a:prstClr val="black">
                <a:alpha val="40000"/>
              </a:prstClr>
            </a:outerShdw>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30424" y="0"/>
            <a:ext cx="10769600" cy="1143000"/>
          </a:xfrm>
        </p:spPr>
        <p:txBody>
          <a:bodyPr/>
          <a:lstStyle/>
          <a:p>
            <a:r>
              <a:rPr lang="en-US" dirty="0"/>
              <a:t>List indexing</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concept behind List indexing</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38285" y="2994082"/>
            <a:ext cx="1642578" cy="602972"/>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2979807" y="2756959"/>
            <a:ext cx="4211761" cy="923330"/>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Length of a list is the number of elements in the list.</a:t>
            </a:r>
          </a:p>
          <a:p>
            <a:r>
              <a:rPr lang="en-US" dirty="0">
                <a:solidFill>
                  <a:schemeClr val="bg1"/>
                </a:solidFill>
                <a:latin typeface="+mn-lt"/>
              </a:rPr>
              <a:t>Use </a:t>
            </a:r>
            <a:r>
              <a:rPr lang="en-US" dirty="0" err="1">
                <a:solidFill>
                  <a:schemeClr val="bg1"/>
                </a:solidFill>
                <a:latin typeface="+mn-lt"/>
              </a:rPr>
              <a:t>len</a:t>
            </a:r>
            <a:r>
              <a:rPr lang="en-US" dirty="0">
                <a:solidFill>
                  <a:schemeClr val="bg1"/>
                </a:solidFill>
                <a:latin typeface="+mn-lt"/>
              </a:rPr>
              <a:t>() function to find out the length</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285" y="4214818"/>
            <a:ext cx="4622084" cy="1143554"/>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5804557" y="4088467"/>
            <a:ext cx="2774023"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Positive Indexing</a:t>
            </a:r>
          </a:p>
          <a:p>
            <a:r>
              <a:rPr lang="en-US" dirty="0">
                <a:solidFill>
                  <a:schemeClr val="bg1"/>
                </a:solidFill>
                <a:latin typeface="+mn-lt"/>
              </a:rPr>
              <a:t>Starts from 0 to length - 1</a:t>
            </a:r>
          </a:p>
        </p:txBody>
      </p:sp>
      <p:sp>
        <p:nvSpPr>
          <p:cNvPr id="8" name="TextBox 7"/>
          <p:cNvSpPr txBox="1"/>
          <p:nvPr/>
        </p:nvSpPr>
        <p:spPr>
          <a:xfrm>
            <a:off x="5804557" y="4807803"/>
            <a:ext cx="2774023" cy="923330"/>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Negative indexing can be used to access element in reverse direction</a:t>
            </a: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880" y="1752600"/>
            <a:ext cx="2813832" cy="688970"/>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365301" y="-35768"/>
            <a:ext cx="10769600" cy="1143000"/>
          </a:xfrm>
        </p:spPr>
        <p:txBody>
          <a:bodyPr/>
          <a:lstStyle/>
          <a:p>
            <a:r>
              <a:rPr lang="en-US" dirty="0"/>
              <a:t>Accessing elements using positive index</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how to access elements in list using a positive index</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203" y="2275911"/>
            <a:ext cx="4042097" cy="989712"/>
          </a:xfrm>
          <a:prstGeom prst="rect">
            <a:avLst/>
          </a:prstGeom>
          <a:effectLst>
            <a:outerShdw blurRad="50800" dist="38100" dir="5400000" algn="t"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07" y="4457391"/>
            <a:ext cx="2432257" cy="1050552"/>
          </a:xfrm>
          <a:prstGeom prst="rect">
            <a:avLst/>
          </a:prstGeom>
          <a:effectLst>
            <a:outerShdw blurRad="50800" dist="38100" dir="5400000" algn="t" rotWithShape="0">
              <a:prstClr val="black">
                <a:alpha val="40000"/>
              </a:prstClr>
            </a:outerShdw>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6021" y="4573348"/>
            <a:ext cx="2048161" cy="934595"/>
          </a:xfrm>
          <a:prstGeom prst="rect">
            <a:avLst/>
          </a:prstGeom>
          <a:effectLst>
            <a:outerShdw blurRad="50800" dist="38100" dir="5400000" algn="t" rotWithShape="0">
              <a:prstClr val="black">
                <a:alpha val="40000"/>
              </a:prstClr>
            </a:outerShdw>
          </a:effec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183" y="4495800"/>
            <a:ext cx="2892393" cy="999336"/>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5750101" y="2170602"/>
            <a:ext cx="4838916" cy="1200329"/>
          </a:xfrm>
          <a:prstGeom prst="rect">
            <a:avLst/>
          </a:prstGeom>
          <a:solidFill>
            <a:schemeClr val="tx2"/>
          </a:solidFill>
          <a:ln w="3175">
            <a:solidFill>
              <a:schemeClr val="tx1"/>
            </a:solidFill>
          </a:ln>
        </p:spPr>
        <p:txBody>
          <a:bodyPr wrap="square" rtlCol="0">
            <a:spAutoFit/>
          </a:bodyPr>
          <a:lstStyle/>
          <a:p>
            <a:pPr marL="285750" indent="-285750">
              <a:buFont typeface="Arial" pitchFamily="34" charset="0"/>
              <a:buChar char="•"/>
            </a:pPr>
            <a:r>
              <a:rPr lang="en-US" dirty="0">
                <a:solidFill>
                  <a:schemeClr val="bg1"/>
                </a:solidFill>
                <a:latin typeface="+mn-lt"/>
              </a:rPr>
              <a:t>Access last element in the list by subtracting the number of elements in list with one. </a:t>
            </a:r>
          </a:p>
          <a:p>
            <a:pPr marL="285750" indent="-285750">
              <a:buFont typeface="Arial" pitchFamily="34" charset="0"/>
              <a:buChar char="•"/>
            </a:pPr>
            <a:r>
              <a:rPr lang="en-US" dirty="0">
                <a:solidFill>
                  <a:schemeClr val="bg1"/>
                </a:solidFill>
                <a:latin typeface="+mn-lt"/>
              </a:rPr>
              <a:t>We need to subtract with one because, the index starts from 0</a:t>
            </a:r>
          </a:p>
        </p:txBody>
      </p:sp>
      <p:sp>
        <p:nvSpPr>
          <p:cNvPr id="9" name="TextBox 8"/>
          <p:cNvSpPr txBox="1"/>
          <p:nvPr/>
        </p:nvSpPr>
        <p:spPr>
          <a:xfrm>
            <a:off x="696204" y="1757065"/>
            <a:ext cx="2303452"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SAMPLE DATA</a:t>
            </a:r>
          </a:p>
        </p:txBody>
      </p:sp>
      <p:sp>
        <p:nvSpPr>
          <p:cNvPr id="10" name="TextBox 9"/>
          <p:cNvSpPr txBox="1"/>
          <p:nvPr/>
        </p:nvSpPr>
        <p:spPr>
          <a:xfrm>
            <a:off x="696204" y="4088059"/>
            <a:ext cx="1439356"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1</a:t>
            </a:r>
          </a:p>
        </p:txBody>
      </p:sp>
      <p:sp>
        <p:nvSpPr>
          <p:cNvPr id="11" name="TextBox 10"/>
          <p:cNvSpPr txBox="1"/>
          <p:nvPr/>
        </p:nvSpPr>
        <p:spPr>
          <a:xfrm>
            <a:off x="4726020" y="4110939"/>
            <a:ext cx="1274740"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2</a:t>
            </a:r>
          </a:p>
        </p:txBody>
      </p:sp>
      <p:sp>
        <p:nvSpPr>
          <p:cNvPr id="12" name="TextBox 11"/>
          <p:cNvSpPr txBox="1"/>
          <p:nvPr/>
        </p:nvSpPr>
        <p:spPr>
          <a:xfrm>
            <a:off x="8372943" y="4045615"/>
            <a:ext cx="1240611"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3</a:t>
            </a:r>
          </a:p>
        </p:txBody>
      </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par>
                                <p:cTn id="32" presetID="22" presetClass="entr" presetSubtype="1"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347119" y="-5288"/>
            <a:ext cx="10769600" cy="1143000"/>
          </a:xfrm>
        </p:spPr>
        <p:txBody>
          <a:bodyPr/>
          <a:lstStyle/>
          <a:p>
            <a:r>
              <a:rPr lang="en-US" dirty="0"/>
              <a:t>Accessing elements using negative index</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how to access elements in list using a negative index</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1737444"/>
            <a:ext cx="4014410" cy="982933"/>
          </a:xfrm>
          <a:prstGeom prst="rect">
            <a:avLst/>
          </a:prstGeom>
          <a:effectLst>
            <a:outerShdw blurRad="50800" dist="38100" dir="5400000" algn="t" rotWithShape="0">
              <a:prstClr val="black">
                <a:alpha val="40000"/>
              </a:prstClr>
            </a:outerShdw>
          </a:effectLst>
        </p:spPr>
      </p:pic>
      <p:sp>
        <p:nvSpPr>
          <p:cNvPr id="5" name="TextBox 4"/>
          <p:cNvSpPr txBox="1"/>
          <p:nvPr/>
        </p:nvSpPr>
        <p:spPr>
          <a:xfrm>
            <a:off x="2103424" y="1934884"/>
            <a:ext cx="2264384"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SAMPLE DATA</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086" y="3250882"/>
            <a:ext cx="2597859" cy="752580"/>
          </a:xfrm>
          <a:prstGeom prst="rect">
            <a:avLst/>
          </a:prstGeom>
          <a:effectLst>
            <a:outerShdw blurRad="50800" dist="38100" dir="5400000" algn="t" rotWithShape="0">
              <a:prstClr val="black">
                <a:alpha val="40000"/>
              </a:prst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5000" y="3664686"/>
            <a:ext cx="2067214" cy="838317"/>
          </a:xfrm>
          <a:prstGeom prst="rect">
            <a:avLst/>
          </a:prstGeom>
          <a:effectLst>
            <a:outerShdw blurRad="50800" dist="38100" dir="5400000" algn="t" rotWithShape="0">
              <a:prstClr val="black">
                <a:alpha val="40000"/>
              </a:prstClr>
            </a:outerShdw>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2334" y="3547072"/>
            <a:ext cx="2457369" cy="818032"/>
          </a:xfrm>
          <a:prstGeom prst="rect">
            <a:avLst/>
          </a:prstGeom>
          <a:effectLst>
            <a:outerShdw blurRad="50800" dist="38100" dir="5400000" algn="t" rotWithShape="0">
              <a:prstClr val="black">
                <a:alpha val="40000"/>
              </a:prstClr>
            </a:outerShdw>
          </a:effectLst>
        </p:spPr>
      </p:pic>
      <p:sp>
        <p:nvSpPr>
          <p:cNvPr id="9" name="TextBox 8"/>
          <p:cNvSpPr txBox="1"/>
          <p:nvPr/>
        </p:nvSpPr>
        <p:spPr>
          <a:xfrm>
            <a:off x="639085" y="2750816"/>
            <a:ext cx="1478311"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1</a:t>
            </a:r>
          </a:p>
        </p:txBody>
      </p:sp>
      <p:sp>
        <p:nvSpPr>
          <p:cNvPr id="10" name="TextBox 9"/>
          <p:cNvSpPr txBox="1"/>
          <p:nvPr/>
        </p:nvSpPr>
        <p:spPr>
          <a:xfrm>
            <a:off x="5731919" y="3198418"/>
            <a:ext cx="1142141"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a:t>
            </a:r>
            <a:r>
              <a:rPr lang="en-US" sz="1600" b="1" dirty="0">
                <a:solidFill>
                  <a:schemeClr val="bg1"/>
                </a:solidFill>
                <a:latin typeface="+mn-lt"/>
              </a:rPr>
              <a:t>2</a:t>
            </a:r>
          </a:p>
        </p:txBody>
      </p:sp>
      <p:sp>
        <p:nvSpPr>
          <p:cNvPr id="11" name="TextBox 10"/>
          <p:cNvSpPr txBox="1"/>
          <p:nvPr/>
        </p:nvSpPr>
        <p:spPr>
          <a:xfrm>
            <a:off x="9222060" y="3080804"/>
            <a:ext cx="1270366"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3</a:t>
            </a:r>
          </a:p>
        </p:txBody>
      </p:sp>
      <p:sp>
        <p:nvSpPr>
          <p:cNvPr id="12" name="TextBox 11"/>
          <p:cNvSpPr txBox="1"/>
          <p:nvPr/>
        </p:nvSpPr>
        <p:spPr>
          <a:xfrm>
            <a:off x="639086" y="4165997"/>
            <a:ext cx="4232778" cy="2031325"/>
          </a:xfrm>
          <a:prstGeom prst="rect">
            <a:avLst/>
          </a:prstGeom>
          <a:solidFill>
            <a:schemeClr val="tx2"/>
          </a:solidFill>
          <a:ln w="3175">
            <a:solidFill>
              <a:schemeClr val="accent1"/>
            </a:solidFill>
          </a:ln>
        </p:spPr>
        <p:txBody>
          <a:bodyPr wrap="square" rtlCol="0">
            <a:spAutoFit/>
          </a:bodyPr>
          <a:lstStyle/>
          <a:p>
            <a:pPr marL="285750" indent="-285750">
              <a:buFont typeface="Arial" pitchFamily="34" charset="0"/>
              <a:buChar char="•"/>
            </a:pPr>
            <a:r>
              <a:rPr lang="en-US" dirty="0">
                <a:solidFill>
                  <a:schemeClr val="bg1"/>
                </a:solidFill>
                <a:latin typeface="+mn-lt"/>
              </a:rPr>
              <a:t>Negative indexes are handy if we want to access the elements from the end. </a:t>
            </a:r>
          </a:p>
          <a:p>
            <a:pPr marL="285750" indent="-285750">
              <a:buFont typeface="Arial" pitchFamily="34" charset="0"/>
              <a:buChar char="•"/>
            </a:pPr>
            <a:r>
              <a:rPr lang="en-US" dirty="0">
                <a:solidFill>
                  <a:schemeClr val="bg1"/>
                </a:solidFill>
                <a:latin typeface="+mn-lt"/>
              </a:rPr>
              <a:t>To access the last element, we need not calculate the length and subtract one (like the previous example using positive index), instead we can directly use -1 as index</a:t>
            </a:r>
            <a:endParaRPr lang="en-US" b="1" dirty="0">
              <a:solidFill>
                <a:schemeClr val="bg1"/>
              </a:solidFill>
              <a:latin typeface="+mn-lt"/>
            </a:endParaRPr>
          </a:p>
        </p:txBody>
      </p:sp>
      <p:sp>
        <p:nvSpPr>
          <p:cNvPr id="13" name="TextBox 12"/>
          <p:cNvSpPr txBox="1"/>
          <p:nvPr/>
        </p:nvSpPr>
        <p:spPr>
          <a:xfrm>
            <a:off x="5720703" y="4729621"/>
            <a:ext cx="2535537"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Accessing the second last element from the list</a:t>
            </a:r>
          </a:p>
        </p:txBody>
      </p:sp>
      <p:sp>
        <p:nvSpPr>
          <p:cNvPr id="14" name="TextBox 13"/>
          <p:cNvSpPr txBox="1"/>
          <p:nvPr/>
        </p:nvSpPr>
        <p:spPr>
          <a:xfrm>
            <a:off x="9232334" y="4508224"/>
            <a:ext cx="2152951" cy="1754326"/>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Access first element using negative index. For accessing first element, positive index is handy and most preferred</a:t>
            </a:r>
          </a:p>
        </p:txBody>
      </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par>
                                <p:cTn id="21" presetID="2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par>
                                <p:cTn id="34" presetID="22" presetClass="entr" presetSubtype="1"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up)">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35989" y="57388"/>
            <a:ext cx="10769600" cy="1143000"/>
          </a:xfrm>
        </p:spPr>
        <p:txBody>
          <a:bodyPr/>
          <a:lstStyle/>
          <a:p>
            <a:r>
              <a:rPr lang="en-US" dirty="0"/>
              <a:t>List slicing</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LIST SLICING operation in detail</a:t>
            </a:r>
          </a:p>
        </p:txBody>
      </p:sp>
      <p:sp>
        <p:nvSpPr>
          <p:cNvPr id="4" name="TextBox 3"/>
          <p:cNvSpPr txBox="1"/>
          <p:nvPr/>
        </p:nvSpPr>
        <p:spPr>
          <a:xfrm>
            <a:off x="595901" y="1927773"/>
            <a:ext cx="7438490" cy="642227"/>
          </a:xfrm>
          <a:prstGeom prst="rect">
            <a:avLst/>
          </a:prstGeom>
          <a:solidFill>
            <a:schemeClr val="tx2"/>
          </a:solidFill>
          <a:ln w="3175">
            <a:solidFill>
              <a:schemeClr val="accent1"/>
            </a:solidFill>
          </a:ln>
        </p:spPr>
        <p:txBody>
          <a:bodyPr wrap="square" rtlCol="0">
            <a:spAutoFit/>
          </a:bodyPr>
          <a:lstStyle/>
          <a:p>
            <a:pPr defTabSz="456565">
              <a:lnSpc>
                <a:spcPct val="90000"/>
              </a:lnSpc>
              <a:spcAft>
                <a:spcPts val="440"/>
              </a:spcAft>
              <a:buClr>
                <a:srgbClr val="0000FF"/>
              </a:buClr>
              <a:defRPr/>
            </a:pPr>
            <a:r>
              <a:rPr lang="en-US" dirty="0">
                <a:solidFill>
                  <a:schemeClr val="bg1"/>
                </a:solidFill>
                <a:latin typeface="+mn-lt"/>
              </a:rPr>
              <a:t>List slicing can be used to access more than one element at a time.</a:t>
            </a:r>
          </a:p>
          <a:p>
            <a:pPr defTabSz="456565">
              <a:lnSpc>
                <a:spcPct val="90000"/>
              </a:lnSpc>
              <a:spcAft>
                <a:spcPts val="440"/>
              </a:spcAft>
              <a:buClr>
                <a:srgbClr val="0000FF"/>
              </a:buClr>
              <a:defRPr/>
            </a:pPr>
            <a:r>
              <a:rPr lang="en-US" dirty="0">
                <a:solidFill>
                  <a:schemeClr val="bg1"/>
                </a:solidFill>
                <a:latin typeface="+mn-lt"/>
              </a:rPr>
              <a:t>Or we can also used it to subset a origin list.</a:t>
            </a:r>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95901" y="3314381"/>
            <a:ext cx="3173012" cy="748539"/>
          </a:xfrm>
          <a:prstGeom prst="rect">
            <a:avLst/>
          </a:prstGeom>
          <a:effectLst>
            <a:outerShdw blurRad="50800" dist="38100" dir="5400000" algn="t" rotWithShape="0">
              <a:prstClr val="black">
                <a:alpha val="40000"/>
              </a:prstClr>
            </a:outerShdw>
          </a:effec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4908885" y="4267284"/>
            <a:ext cx="1823809" cy="533316"/>
          </a:xfrm>
          <a:prstGeom prst="rect">
            <a:avLst/>
          </a:prstGeom>
          <a:effectLst>
            <a:outerShdw blurRad="50800" dist="38100" dir="5400000" algn="t" rotWithShape="0">
              <a:prstClr val="black">
                <a:alpha val="40000"/>
              </a:prstClr>
            </a:outerShdw>
          </a:effectLst>
        </p:spPr>
      </p:pic>
      <p:sp>
        <p:nvSpPr>
          <p:cNvPr id="7" name="TextBox 6"/>
          <p:cNvSpPr txBox="1"/>
          <p:nvPr/>
        </p:nvSpPr>
        <p:spPr>
          <a:xfrm>
            <a:off x="595901" y="2843720"/>
            <a:ext cx="1285257"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1</a:t>
            </a:r>
          </a:p>
        </p:txBody>
      </p:sp>
      <p:sp>
        <p:nvSpPr>
          <p:cNvPr id="8" name="TextBox 7"/>
          <p:cNvSpPr txBox="1"/>
          <p:nvPr/>
        </p:nvSpPr>
        <p:spPr>
          <a:xfrm>
            <a:off x="4877659" y="2843779"/>
            <a:ext cx="1361217"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2</a:t>
            </a:r>
          </a:p>
        </p:txBody>
      </p:sp>
      <p:sp>
        <p:nvSpPr>
          <p:cNvPr id="9" name="TextBox 8"/>
          <p:cNvSpPr txBox="1"/>
          <p:nvPr/>
        </p:nvSpPr>
        <p:spPr>
          <a:xfrm>
            <a:off x="595901" y="4257825"/>
            <a:ext cx="3269634" cy="646331"/>
          </a:xfrm>
          <a:prstGeom prst="rect">
            <a:avLst/>
          </a:prstGeom>
          <a:solidFill>
            <a:schemeClr val="tx2"/>
          </a:solidFill>
          <a:ln w="3175">
            <a:solidFill>
              <a:schemeClr val="accent1"/>
            </a:solidFill>
          </a:ln>
        </p:spPr>
        <p:txBody>
          <a:bodyPr wrap="square" rtlCol="0">
            <a:spAutoFit/>
          </a:bodyPr>
          <a:lstStyle/>
          <a:p>
            <a:pPr algn="ctr"/>
            <a:r>
              <a:rPr lang="en-US" dirty="0">
                <a:solidFill>
                  <a:schemeClr val="bg1"/>
                </a:solidFill>
                <a:latin typeface="+mn-lt"/>
              </a:rPr>
              <a:t>Slice first three elements in the list:</a:t>
            </a:r>
          </a:p>
        </p:txBody>
      </p:sp>
      <p:sp>
        <p:nvSpPr>
          <p:cNvPr id="10" name="TextBox 9"/>
          <p:cNvSpPr txBox="1"/>
          <p:nvPr/>
        </p:nvSpPr>
        <p:spPr>
          <a:xfrm>
            <a:off x="4908885" y="3253881"/>
            <a:ext cx="3125506" cy="923330"/>
          </a:xfrm>
          <a:prstGeom prst="rect">
            <a:avLst/>
          </a:prstGeom>
          <a:solidFill>
            <a:schemeClr val="tx2"/>
          </a:solidFill>
          <a:ln w="3175">
            <a:solidFill>
              <a:schemeClr val="accent1"/>
            </a:solidFill>
          </a:ln>
        </p:spPr>
        <p:txBody>
          <a:bodyPr wrap="square" rtlCol="0">
            <a:spAutoFit/>
          </a:bodyPr>
          <a:lstStyle/>
          <a:p>
            <a:pPr>
              <a:lnSpc>
                <a:spcPct val="100000"/>
              </a:lnSpc>
            </a:pPr>
            <a:r>
              <a:rPr lang="en-US" dirty="0">
                <a:solidFill>
                  <a:schemeClr val="bg1"/>
                </a:solidFill>
                <a:latin typeface="+mn-lt"/>
              </a:rPr>
              <a:t>Ignore the starting number, if you want all the elements of the list from the beginning</a:t>
            </a:r>
          </a:p>
        </p:txBody>
      </p:sp>
      <p:sp>
        <p:nvSpPr>
          <p:cNvPr id="11" name="TextBox 10"/>
          <p:cNvSpPr txBox="1"/>
          <p:nvPr/>
        </p:nvSpPr>
        <p:spPr>
          <a:xfrm>
            <a:off x="8839200" y="2674502"/>
            <a:ext cx="1328766"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 3</a:t>
            </a:r>
          </a:p>
        </p:txBody>
      </p:sp>
      <p:sp>
        <p:nvSpPr>
          <p:cNvPr id="12" name="TextBox 11"/>
          <p:cNvSpPr txBox="1"/>
          <p:nvPr/>
        </p:nvSpPr>
        <p:spPr>
          <a:xfrm>
            <a:off x="8661944" y="3182333"/>
            <a:ext cx="2638793" cy="923330"/>
          </a:xfrm>
          <a:prstGeom prst="rect">
            <a:avLst/>
          </a:prstGeom>
          <a:solidFill>
            <a:schemeClr val="tx2"/>
          </a:solidFill>
          <a:ln w="3175">
            <a:solidFill>
              <a:schemeClr val="accent1"/>
            </a:solidFill>
          </a:ln>
        </p:spPr>
        <p:txBody>
          <a:bodyPr wrap="square" rtlCol="0">
            <a:spAutoFit/>
          </a:bodyPr>
          <a:lstStyle/>
          <a:p>
            <a:pPr>
              <a:lnSpc>
                <a:spcPct val="100000"/>
              </a:lnSpc>
            </a:pPr>
            <a:r>
              <a:rPr lang="en-US" dirty="0">
                <a:solidFill>
                  <a:schemeClr val="bg1"/>
                </a:solidFill>
                <a:latin typeface="+mn-lt"/>
              </a:rPr>
              <a:t>Slicing all the elements from third position (ignoring third element)</a:t>
            </a:r>
          </a:p>
        </p:txBody>
      </p:sp>
      <p:pic>
        <p:nvPicPr>
          <p:cNvPr id="13" name="Picture 12"/>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tretch>
            <a:fillRect/>
          </a:stretch>
        </p:blipFill>
        <p:spPr>
          <a:xfrm>
            <a:off x="8661944" y="4177405"/>
            <a:ext cx="1759609" cy="623195"/>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par>
                                <p:cTn id="27" presetID="22" presetClass="entr" presetSubtype="1"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2"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429930" y="57388"/>
            <a:ext cx="10769600" cy="1143000"/>
          </a:xfrm>
        </p:spPr>
        <p:txBody>
          <a:bodyPr/>
          <a:lstStyle/>
          <a:p>
            <a:r>
              <a:rPr lang="en-US" dirty="0"/>
              <a:t>List cloning</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the concept behind List Cloning</a:t>
            </a:r>
          </a:p>
        </p:txBody>
      </p:sp>
      <p:sp>
        <p:nvSpPr>
          <p:cNvPr id="4" name="TextBox 3"/>
          <p:cNvSpPr txBox="1"/>
          <p:nvPr/>
        </p:nvSpPr>
        <p:spPr>
          <a:xfrm>
            <a:off x="775706" y="1929594"/>
            <a:ext cx="8056598" cy="646331"/>
          </a:xfrm>
          <a:prstGeom prst="rect">
            <a:avLst/>
          </a:prstGeom>
          <a:solidFill>
            <a:schemeClr val="tx2"/>
          </a:solidFill>
          <a:ln w="3175">
            <a:solidFill>
              <a:schemeClr val="accent1"/>
            </a:solidFill>
          </a:ln>
        </p:spPr>
        <p:txBody>
          <a:bodyPr wrap="square" rtlCol="0">
            <a:spAutoFit/>
          </a:bodyPr>
          <a:lstStyle/>
          <a:p>
            <a:r>
              <a:rPr lang="en-US" dirty="0">
                <a:solidFill>
                  <a:schemeClr val="bg1"/>
                </a:solidFill>
                <a:latin typeface="+mn-lt"/>
              </a:rPr>
              <a:t>Slice all the elements to make a copy or clone of a list.</a:t>
            </a:r>
          </a:p>
          <a:p>
            <a:r>
              <a:rPr lang="en-US" dirty="0">
                <a:solidFill>
                  <a:schemeClr val="bg1"/>
                </a:solidFill>
                <a:latin typeface="+mn-lt"/>
              </a:rPr>
              <a:t>If list are not cloned, any changes in the new list will also affect the original list.</a:t>
            </a:r>
          </a:p>
        </p:txBody>
      </p:sp>
      <p:sp>
        <p:nvSpPr>
          <p:cNvPr id="5" name="TextBox 4"/>
          <p:cNvSpPr txBox="1"/>
          <p:nvPr/>
        </p:nvSpPr>
        <p:spPr>
          <a:xfrm>
            <a:off x="799018" y="3052590"/>
            <a:ext cx="1142141" cy="369332"/>
          </a:xfrm>
          <a:prstGeom prst="rect">
            <a:avLst/>
          </a:prstGeom>
          <a:solidFill>
            <a:schemeClr val="tx2"/>
          </a:solidFill>
          <a:ln w="3175">
            <a:solidFill>
              <a:schemeClr val="accent1"/>
            </a:solidFill>
          </a:ln>
        </p:spPr>
        <p:txBody>
          <a:bodyPr wrap="square" rtlCol="0">
            <a:spAutoFit/>
          </a:bodyPr>
          <a:lstStyle/>
          <a:p>
            <a:pPr algn="ctr"/>
            <a:r>
              <a:rPr lang="en-US" b="1" dirty="0">
                <a:solidFill>
                  <a:schemeClr val="bg1"/>
                </a:solidFill>
                <a:latin typeface="+mn-lt"/>
              </a:rPr>
              <a:t>Example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10" y="3568824"/>
            <a:ext cx="3895073" cy="908509"/>
          </a:xfrm>
          <a:prstGeom prst="rect">
            <a:avLst/>
          </a:prstGeom>
          <a:effectLst>
            <a:outerShdw blurRad="50800" dist="38100" dir="5400000" algn="t" rotWithShape="0">
              <a:prstClr val="black">
                <a:alpha val="40000"/>
              </a:prstClr>
            </a:outerShdw>
          </a:effectLst>
        </p:spPr>
      </p:pic>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3"/>
          <p:cNvSpPr>
            <a:spLocks noGrp="1"/>
          </p:cNvSpPr>
          <p:nvPr>
            <p:ph type="title"/>
          </p:nvPr>
        </p:nvSpPr>
        <p:spPr>
          <a:xfrm>
            <a:off x="533400" y="152400"/>
            <a:ext cx="10769600" cy="1143000"/>
          </a:xfrm>
        </p:spPr>
        <p:txBody>
          <a:bodyPr/>
          <a:lstStyle/>
          <a:p>
            <a:r>
              <a:rPr lang="en-US" dirty="0"/>
              <a:t>Accessing elements of list using for loop</a:t>
            </a:r>
          </a:p>
        </p:txBody>
      </p:sp>
      <p:sp>
        <p:nvSpPr>
          <p:cNvPr id="3" name="Rectangle 2"/>
          <p:cNvSpPr/>
          <p:nvPr/>
        </p:nvSpPr>
        <p:spPr>
          <a:xfrm>
            <a:off x="533400" y="1200388"/>
            <a:ext cx="9220200" cy="400110"/>
          </a:xfrm>
          <a:prstGeom prst="rect">
            <a:avLst/>
          </a:prstGeom>
        </p:spPr>
        <p:txBody>
          <a:bodyPr wrap="square">
            <a:spAutoFit/>
          </a:bodyPr>
          <a:lstStyle/>
          <a:p>
            <a:r>
              <a:rPr lang="en-US" sz="2000" dirty="0"/>
              <a:t>Let us understand how to access elements of a list using for loop</a:t>
            </a:r>
          </a:p>
        </p:txBody>
      </p:sp>
      <p:sp>
        <p:nvSpPr>
          <p:cNvPr id="4" name="TextBox 3"/>
          <p:cNvSpPr txBox="1"/>
          <p:nvPr/>
        </p:nvSpPr>
        <p:spPr>
          <a:xfrm>
            <a:off x="695400" y="1883450"/>
            <a:ext cx="7438490" cy="923330"/>
          </a:xfrm>
          <a:prstGeom prst="rect">
            <a:avLst/>
          </a:prstGeom>
          <a:solidFill>
            <a:schemeClr val="tx2"/>
          </a:solidFill>
          <a:ln w="3175">
            <a:solidFill>
              <a:schemeClr val="accent1"/>
            </a:solidFill>
          </a:ln>
        </p:spPr>
        <p:txBody>
          <a:bodyPr wrap="square" rtlCol="0">
            <a:spAutoFit/>
          </a:bodyPr>
          <a:lstStyle/>
          <a:p>
            <a:pPr marL="285750" indent="-285750">
              <a:buFont typeface="Arial" pitchFamily="34" charset="0"/>
              <a:buChar char="•"/>
            </a:pPr>
            <a:r>
              <a:rPr lang="en-US" dirty="0">
                <a:solidFill>
                  <a:schemeClr val="bg1"/>
                </a:solidFill>
                <a:latin typeface="+mn-lt"/>
              </a:rPr>
              <a:t>For loop can be used to iterate over elements in list</a:t>
            </a:r>
          </a:p>
          <a:p>
            <a:pPr marL="285750" indent="-285750">
              <a:buFont typeface="Arial" pitchFamily="34" charset="0"/>
              <a:buChar char="•"/>
            </a:pPr>
            <a:r>
              <a:rPr lang="en-US" dirty="0">
                <a:solidFill>
                  <a:schemeClr val="bg1"/>
                </a:solidFill>
                <a:latin typeface="+mn-lt"/>
              </a:rPr>
              <a:t>It is not required to initialize a variable, maintain any counter and set condition to terminate the loop</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619" y="3072192"/>
            <a:ext cx="3513922" cy="2232248"/>
          </a:xfrm>
          <a:prstGeom prst="rect">
            <a:avLst/>
          </a:prstGeom>
          <a:effectLst>
            <a:outerShdw blurRad="50800" dist="38100" dir="5400000" algn="t" rotWithShape="0">
              <a:prstClr val="black">
                <a:alpha val="40000"/>
              </a:prstClr>
            </a:outerShdw>
          </a:effectLst>
        </p:spPr>
      </p:pic>
      <p:sp>
        <p:nvSpPr>
          <p:cNvPr id="6" name="TextBox 5"/>
          <p:cNvSpPr txBox="1"/>
          <p:nvPr/>
        </p:nvSpPr>
        <p:spPr>
          <a:xfrm>
            <a:off x="5015880" y="3356992"/>
            <a:ext cx="4617348" cy="1477328"/>
          </a:xfrm>
          <a:prstGeom prst="rect">
            <a:avLst/>
          </a:prstGeom>
          <a:solidFill>
            <a:schemeClr val="tx2"/>
          </a:solidFill>
          <a:ln w="3175">
            <a:solidFill>
              <a:schemeClr val="accent1"/>
            </a:solidFill>
          </a:ln>
        </p:spPr>
        <p:txBody>
          <a:bodyPr wrap="square" rtlCol="0">
            <a:spAutoFit/>
          </a:bodyPr>
          <a:lstStyle/>
          <a:p>
            <a:r>
              <a:rPr lang="en-US" b="1" dirty="0">
                <a:solidFill>
                  <a:schemeClr val="bg1"/>
                </a:solidFill>
                <a:latin typeface="+mn-lt"/>
              </a:rPr>
              <a:t>Note :</a:t>
            </a:r>
          </a:p>
          <a:p>
            <a:pPr marL="228600" indent="-228600">
              <a:buAutoNum type="arabicPeriod"/>
            </a:pPr>
            <a:r>
              <a:rPr lang="en-US" dirty="0">
                <a:solidFill>
                  <a:schemeClr val="bg1"/>
                </a:solidFill>
                <a:latin typeface="+mn-lt"/>
              </a:rPr>
              <a:t>Snippets inside the for loop should be indented.</a:t>
            </a:r>
          </a:p>
          <a:p>
            <a:pPr marL="228600" indent="-228600">
              <a:buFontTx/>
              <a:buAutoNum type="arabicPeriod"/>
            </a:pPr>
            <a:r>
              <a:rPr lang="en-US" dirty="0">
                <a:solidFill>
                  <a:schemeClr val="bg1"/>
                </a:solidFill>
                <a:latin typeface="+mn-lt"/>
              </a:rPr>
              <a:t>Print statement is indented using four spaces</a:t>
            </a:r>
          </a:p>
          <a:p>
            <a:pPr marL="228600" indent="-228600">
              <a:buFontTx/>
              <a:buAutoNum type="arabicPeriod"/>
            </a:pPr>
            <a:r>
              <a:rPr lang="en-US" dirty="0">
                <a:solidFill>
                  <a:schemeClr val="bg1"/>
                </a:solidFill>
                <a:latin typeface="+mn-lt"/>
              </a:rPr>
              <a:t>The words “for”&amp; “in” are keywords</a:t>
            </a:r>
          </a:p>
        </p:txBody>
      </p:sp>
    </p:spTree>
    <p:custDataLst>
      <p:tags r:id="rId1"/>
    </p:custDataLst>
    <p:extLst>
      <p:ext uri="{BB962C8B-B14F-4D97-AF65-F5344CB8AC3E}">
        <p14:creationId xmlns:p14="http://schemas.microsoft.com/office/powerpoint/2010/main" val="2146169280"/>
      </p:ext>
    </p:extLst>
  </p:cSld>
  <p:clrMapOvr>
    <a:masterClrMapping/>
  </p:clrMapOvr>
  <mc:AlternateContent xmlns:mc="http://schemas.openxmlformats.org/markup-compatibility/2006" xmlns:p14="http://schemas.microsoft.com/office/powerpoint/2010/main">
    <mc:Choice Requires="p14">
      <p:transition spd="slow" p14:dur="756"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FOLDER_UPDATED" val="1"/>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KuNhUu0TMlRzQQAAF8SAAAdAAAAdW5pdmVyc2FsL2NvbW1vbl9tZXNzYWdlcy5sbmetWG1v2zYQ/l6g/4EQUGADurQd0KIYEge0xDhCZMqV6DjZMAiMxNhEJNHTi9Ps037Nfth+yY6UnNhtCklJgDgwKd9zx3t57qjD469ZijaiKKXKj6wPB+8tJPJYJTJfHllzdvLLZwuVFc8TnqpcHFm5stDx6PWrw5Tny5ovBXx//Qqhw0yUJSzLkV49rJFMjqzZOLL96QzTy8jzJ340difWyFbZmud3yFNL9dOvnz5//fDx08+H71q5PjDhFHvePhAySB/f9wCiLPC9CNCIF1FywayR/j9Mzp8zz6XEGrVfhknPAnJujfT/Trl5EBDKotBzHRK5YUR9ZnzhEUYca3SparTiG4EqhTZS3KJqJSCOlSwEKlOZmAexgo28Fl3KHH+KXRoFJGSBazPXp9YoVEVx99bA8rpaqQLUlSiRJb9KRWJ0QsaY5+tClKCaV5BRCP6qlYRfqozL/KBb9YJ6PnYiPJtFUxKGeALOZfeHAqQ9+FtZreBZItRbUHGbp4on6LoQAOiHiK/XqYybX8pwXWgLZym/67QiwAuXTiLm+14YEepsd6wRyRPkFFwfdiBKgEMSAEDBS1E8QTYyuW7EEU7TYQin7uTUgw/TJpzK5SqFTzXUjhmBTJiJvEsKMpUEkONhuPADRzsNVCGO1rwsb1WR7GXpbjy7gF1q+1AINtsBZxpjCwz5IYG9ikLEVReYh+fUPo3GjMLXMQHnerzO41VPOaiQR5N0NyVriNVu4nXmf4sWjf0LKHFgJH+IhH8GRHQ2ROKShEAeJOySofjcnWBNBZp8tsywZZ6Y60JP7xCPY5DTId1IVZewo10C/GA4qDwYpiYkX+aQSi72fkBwDSpE3KyWciPAjiIRRaci4FybODqzv8zd36MT7HrEiSDVgYAiZpqB1pjxO5SrCvFkw/NYoCsRcx3TO3iWyMQ807ln9P9Vy78Rr1q+fdNSNXXIxZuh9uyx+yNm1SXYVFUiW1ddqrXDWvOfYoWusx+a0OfoT9Mf2oTiwPVfJjKlzOq0aQPPjs+9ZUNj1GnEMz3VP1ovbUnY8P3YBcIaS9VfgsCcoXsajAZpfymXnoCiWdM2oK+4+fUAndRvAahCT8U4B1ftmXCu6b6//IKMQ5dBz1iIq1JWnQOZqcYmQI+HNoYJOBWVeCjGK3GtYPZLBd80cxl0RhPpzoDujH17rYK5zAOTKQAu25GqRKnMwP6kB+Z8SrYeaAh+7yQLVaeJKd5U3hiSB9/Wmfh+oLwuVGZ2U15uk7dpMsfPsaI5XNAonQ0YSe7rr3d8dsrv6VEKCQ5gCLExtfXkYutaTXsKQQloV3gs3A4+UAsZr+IVNNNrVedJT6DmFuOQEwxg7ZlDwYt49d8///bE+MaSZhe1u78NAtEjGbAguQf7g6pKlH92gTA83pcziz5S7a1vK9fzEshcyMIXuV3xprVkKoOtg269kORt0DBj2D6dQh2EJu1VXcDoNgRhioMz4DJzM7BGU17cABEypdJBKMbVOgGrYdofLt51lcpcDJF9XivRB2buLMKOY95CQPHBJfOm6ZkJ3HLi9nVEqpa9wexTTIFnv8ETiayGAgaE3L9l0Ddpc2v14FoMCdSjKk1r27IYEEWzfqCJzfed7n5VmldBh+923gz9D1BLAwQUAAIACACrjYVLLbmuBDIDAACWDAAAJwAAAHVuaXZlcnNhbC9mbGFzaF9wdWJsaXNoaW5nX3NldHRpbmdzLnhtbNVXW2/aMBR+51dYmfpY0gu9DAWqqoCG1gIqbGufKhMfiFXHzmIHSp/2a/bD9kt2HAMFtevSC9L2gMDn8p37sQlO7mJBJpBqrmTN2y3veARkqBiX45r3ZdDaPvaINlQyKpSEmieVR07qpSDJhoLrqA/GoKgmCCN1NTE1LzImqfr+dDotc52klqtEZhBfl0MV+0kKGqSB1E8EneGXmSWgvTlCAQD8xErO1eqlEiGBQ7pQLBNAOEPPJbdBUdESVEee78SGNLwdpyqT7EwJlZJ0PKx5Hw5PK4f7+wsZB9XgMUibE11HoiWbKmWMWy+o6PN7IBHwcYTuHlU8MuXMRDVvr2JRUNp/jJJju9CpRTlTmANp5vAxGMqooe7o7Bm4M3pBcCQ2kzTm4QA5xMZf8xqDm0/Xveblebvz+WbQ7Z4P2j3nRK7jr+ME/rqhAB1SWRrC0k5AjaFhhH6jzogKDYG/SlqIjZRcc86eyVAJzH2uhW0UD4F1aAwr1ejfctlCyV2PjDAQMat53QQk6VOJHcANFTxcAuhsqA03eeVbc+nTlFNBEA9bFMhF33twwWUojGiqYdW1BUfbvIf1byoTjMxURgS/BWIUwRxkMf6KgKwWiIxSFedUbCFDtOBoccJhCuwkz+sc8E+GrtFEnKEm9msiwDgL3zN+T4YwUiniAp1gdyOda4dffhFwQrV+AKULH7f65+1G86bdaTSvtmyAlE2oDF8IjkWHODEbwaczIpVZ6GE6QpppyIvCOMt5RWIrv74MmseZcGV+72KsQG+wJJux8pLC/NWDwmYjOskH0Q5XDo0jyLEkDhMZIa4MLjMoChhSSZQUM0JDXG3ajvWEq0wjxQ2wg9av99DpEy7z0xjXG1pMGaSFIHd29/YrB4dHxx+rZf/Xj5/bzyrNl35PUGvObf2zZ9f+cvU/3oaBbzf104vbpNm/u7d7l82vRXLbaV4NCpW12S8E1y0i1f1cROrSXTS9lUumkAu4mMZu0HA1CR5zA+w92+wVrfLmO9712mZaZYNxv3VE/puw3Wn5bFx7Jwb+kw9Zy4m55DEmw67H5eu3flDZwZfnk6xSCdHW/0vUS78BUEsDBBQAAgAIAKuNhUuPpNBQ6gIAAHwKAAAhAAAAdW5pdmVyc2FsL2ZsYXNoX3NraW5fc2V0dGluZ3MueG1sjVbRbuIwEHy/r0C59+YgAVopIEFKpEq9a3Wt+m7Cklg4dmQ79Pj7s2OncYCUtKqEZ2fs9Xp2aSQOmC5/jEZRWnEOVL5DURIkYVRWHOJKSFYsPMkr8HxDY4TxN5AS00xopMFGeLfwtpWUjN6ljEq11x1lvEDEW/5MkiR8XEd+zbylYkfgQzV7lEJ7THx/PwviIRJ7xjqczceTPkHKihLR0zPL2N0WpYeMs4ruTGrqp0+Wn0rgBNODzmg1+zWe9jEJFvJJQtHJKVnFm/lkmKTkIATolObTMJisb6oI2gJpTpqOwzC4H6hpj/r+9meyIxZY1rLpRv/2yUqUQbfIs1U4C4J+PlW7n7/KfLP6XiDhn1TUcBJMJ+NeKkEn4N3NH5N4vnroVbCyKs+yWScPSX/6nGW6oF1NuAoe+h/xS0MY2qn2q6/8OJ8mNwX6Qvqgmy1iy3NhDPvR7ftItytn5FXX9Wwg6EffEljquRH5zcrERM4+Xyqp+gOWe0SEIrhQS3pVSb+iSjTbdLGW9xc+Md05JAu0jA9GqgJik69D7OItP47X9ahw8/vCnAQ5HC3oZNiCLfOPKusF0wFb5hvBO3ih5HRBP48YTfPEa2Qf8/vqqyhQpJZNvZpVE9UnPevGFc7RFmg4BdvBUuh03nEB+tUiv8ZMSv5FThFFR5whiRn9rXnbU30ZEflnAeu0676KJJYErtmtzlENafe96nXXjTbataP5UmgvZ9YjqWb4wkNSojQv1JeS8EZWt/DqfczX4aVEj0nFB/5E92yoqED8APydMTL4HMokDCYz01x99Mh3qhD51+sc2U2uPQCtii3wjXo3DI1xupjh5TjLifqTHxg+YdcV9ASNUuZqO4rwly8dwJoAEE/zxrVmYSJFRSQmcISm9x2gvnDfzSKhXNpnuJV8hr10LWeRQZ60o6K1isvrBq4IPlRerDt03MAA20u0FfXNOp1/ay4340x7zyUZwHqps7WKX9ZQgfq/zv9QSwMEFAACAAgAq42FS0OtHccfAwAAJwwAACYAAAB1bml2ZXJzYWwvaHRtbF9wdWJsaXNoaW5nX3NldHRpbmdzLnhtbN1WzW4aMRC+8xTWVjmGzQ9NUrRLFAWiRE0ABdomp8isB9aK196ubQg59Wn6YH2Szq6BgELTTRRUqQe0eDzzzTc/Hjs4fkgEGUOmuZKht1vd8QjISDEuR6H3pX+2feQRbahkVCgJoSeVR44blSC1A8F13ANjUFUThJG6nprQi41J674/mUyqXKdZvquENYivq5FK/DQDDdJA5qeCTvFjpilob4ZQAgB/iZIzs0alQkjgkK4UswIIZ8hc8jwoKs5NIjzfaQ1odD/KlJXsVAmVkWw0CL0PBye1g/39uY5DavIEZJ4S3UBhLjZ1yhjPSVDR449AYuCjGNke1jwy4czEobdXy1FQ23+OUmC7yGmOcqowBdLM4BMwlFFD3dL5M/Bg9FzgRGwqacKjPu6QPPzQa/bvzm+7revLi/bnu36nc9m/6DoShY2/ihP4q44CJKRsFsHCT0CNoVGMvNFmSIWGwF8WzdWGSq6Qy9dkoASmvrDCLkoGwNo0QZLdM+mRITIX09DrpCBJj0qsODdU8Ghhoe1AG26KSp/NtE8yTgXBamJLArnqeU8+XUqimGYalrnMd3Se6KjxTVnByFRZIvg9EKMIBm0T/BcDWa4IGWYqKaSCakO04OhxzGEC7LhI5AzwT45u0UVi0RL7MxVgnIfvlj+SAQxVhrhAx9jNKOfa4VdfBZxSrZ9A6ZzjVu/yotm6u2g3WzdbeYCUjamMXgmOVYYkNRvBp1MilZnbYToiajUURWGcFXtlYqu+vQyaJ1a4Mr93MZagN1iSzXh5TWH+yqC025iOi4OYH64CGo8gx5I4TNyIcJpwaaEsYEQlUVJMCY1wlun8WI+5shol7gA7aP12hs6ecFmsRni5oMeMQVYKcmd3b7/28eDw6FO96v/68XP7RaPZlO8KmrtzY/70xTm/mPXPp2Hg56N5/aQ2mX02qAf/blJ3r1tfy2Sz3brplypkq1cKrlNGq/O5jNa1u1q6S9dKKQo4ikbuaOEwEjzhBth7NtYbmmPtNc5f7A7XT5tpjg1GuvYY/CeRutXi+bfy3gv8tQ/SCspXH/eNym9QSwMEFAACAAgAq42FS6bCKiijAQAAAQYAAB8AAAB1bml2ZXJzYWwvaHRtbF9za2luX3NldHRpbmdzLmpzjZRNb4IwGMfvfgrCrosZ77oboCRLPCzZbssOFSsSS0vawnTG7z7LfGlLmYML/fPj/7yUp4eRdbrs3LaerUP33K1f1XWnQaFx2sBHVUcDeiV0m6FyBd/LCqISQ1tD2sunV/l4I0zGNu5Ml/s3YcskP5uIN2uAmIzXBgtq0JhBaw3al0HbmQJ/K5Wdq/qtSGrzsuGc4HFOMIeYjzGhFegY+yHLMn+WyAVqMGkhvYOuQQ4V03QyCb10iLw5Jn4YOa7M5aSqAd4vSEHGS5BvC0oavLrGP10yvdnXkJ42fHsOG4dPTiADqGT8hcNKD5zF6Txyh8maQsbgOW4U+J6bGGEElhBJvoHj+97kD1Qx7hek0W3JSn6hg7m4ZboGBex1KYz90PNUDJ+8DN2M5nGf43DHfwnf9QLXUQgE9pD2rGZZGsVTBSR1U/dDJtk0U1OjpBAd6aF+7E3Vnl9RRMCqxMWlilkUZEZOJCtsh37JW6HnXVNGiGgjtDFMZDV0cPxj6rlxcJkWdWGaeWQSsUkcPqt0sb2KSj5cP0jE+sP6vJeNbjc6/gBQSwMEFAACAAgArI2FS1gFLWtiDwAAeRwAABcAAAB1bml2ZXJzYWwvdW5pdmVyc2FsLnBuZ+1ZaVhT57beHjhiSwn12BY1DHo9LbVakCIQCEMdWuoAThyRGY2CCElA2EAICQpttTWB69EjKENaUaZAIgYIJpCI1qQ2QKoMAWIINYYAmyQNcTMFyN2Be8/9fZ/7lx/72c/35d17rfWu91t7rSc/HA0Ntnt387sAANgd+Gb/cQCwcgSAv9DXrUV26g7iI5HbmvTjwXsBVrfjOLKwTtwTsgcAGotsF07/FVm/k/pNRDoAoJ5arjViYs1ZAHBEHdi/Jyw7VqtQslMSY8QGIzsbt7CeTdvc+77XNx/0/LT1TJ2127qf3rHe+qlX1S8//vNu9tag3Ze3vBv7+/lL99Zf/XbzfmvrqO27P6j9oH77m/iPQ4oaj3YN6Ef9r2jqqRpZxdzbsnaT3/MdZGk93HmnebrzDhzrSWbYMseVPu6LsglohnIR7iPrMGlmMdEKAAbOv93XvN/r2YL+YKp/hrlcGw8AlyhhUbQ81w7Dr8/cmz3/AgBlX3uJDqT6T4/dz0Riv7QvLDm6RhoBbliDBHasIe2Py1gi0RXBOd6NVO31QXZHNlrbAMD72zAIemMHsvHLOhQAbPk6FWHFIx8xe3U9QuWXtBFkfWYVugpdha5CV6Gr0FXoKnQVugpdha5C/7/Q0ScTeW4s5Oe//V/flF43kj2JnmE7t6pCmOThuX/2lROXvutzjZ1Rycp5caB5gtq/qO23Ai6pSors+TgOFKHQTKntX/FkabiuKJxoVtcizefpn+NG2wtUL9gUAlwblJNATmSHg3kQNQuyAh6fdqOob8i0B8YofWm4hiPcCs4dTb3TBuKJoKcx/ZQ4so2Youc/ai+Q8XlKxTxwpHCuU+YRezPU5FZlWpMaDR6f2WhqhJ47EMjn+CzOnWo0ub9POjXgOjGDKuREXgSFfHjN1Es9rR+vf5ieEQQUMkNTXy22aJpNdzmsKGWEz2hbDWPc40is1slRUe63gwf7/hIufOvOLI0z5Pc56JeuZOZo+kvjcr4gCHSVeaZwV67xR4cAzS9xQiM9PETTqpsX20cPDsPgEin3z4C8TLXmz1GZsinnzWthjFdm8VxmO/2+rvEYzrxwhGr+TdtVRL/DFdGSmmONAzEa5rnexXpTQFze4SMibCW/7do4FXAMb2cOaQu6CwiUREWJ8R61RZHD+H4Ec9/vPPkFXRqtyH5axAr4PapuV62HBIK2PLxbiVqYaKFOXBEks6+eDoI9mdoYOa+F4kSTwWB8ILXi/pl72HXK3UoWt7HJ4grkLdL2+TfT7pyc4Z+5x2LDtWo3MbGUTWAShATu6G2x04mplKWjkrFbAekIY9WBkFKb132NUL7sT2xwIWxyzFfdnHjcICD4cdrCEq9nkWbOMORng+B0ptXkHA9NnbJhlakZeYHp1r2X5zBbEONVSaX15JTeAd/A5Io7XB1RoScNR7INrfVHa8W/t8xNJHedgG69V6ibK/n9c3I//QBiHBL9PUOyFvP9fGsXyYTQSGi3OFAVGNnXYBJYiy9P/1CQFi8PKe3bNDa35YZqHFUvlj4wRfTzQ+BmqvO2MO8ubtLQJ5AzWtJoXKxnG5tIis8OfvZJSxd3nIebqCh6R/EQeeG3hEFOZud99xYdWc+Uz2W9+Bw9srEbcj8s5cEVIK67cp4jVMzr96U61mAfT/Zu0hhelIdMvDc99Z6/uMfplNTmTwnjnINt6agc9k4odUZX2xWels3xoMJacqAb5Q+Fe1TA29vyk/ZKsqnW/iH/nJTnYTGsLdkm/nr8ll1qzTUGNYsv9SXyQAZijnklkEzm22WCXfm4uSc8qGlfBpReowM4nnm0c4hA2/0xb1p5VtAcQJ3j5H6Rj+vBqWrfd8wSwqK++6ag3L70pcv25tNYvfdydPh+RXGIqWo5xqalKykFEdyUS/vumX8bhu9FmS3yr2PMbc1bPLocXvRm4TevQtATO7MosXnFRdFpOWC8MNcmqVj5Rwn+DlEm39gS4B1qwjo+ZRljmCOzvWhqDjxW4CKcimbr+VkYwcJSVGhVH+yVUOENWRJYf0JSa3pIcGlKUvYiaS181Gb3vdh5vvMADTTq6qK8H29FzW1obT7C17jHZt+VFyvnqhLjbgvKvGnjHF6DYfHiUlopDPriSwmLlmBE3qd0SrEfzeTL7qmv6lJKRbAxM9rvDaj+T6XmfUeboY8xoj1nfBpoAzXyTaMFhwuZqMfi6QYrvQH1ZUy4jXnbvCguq06/470JTRNeENLjJ3dGe1FQ9wyYWj00v94HNI8qrWpNkTJ8KbH1ZIcHakxS5TkPH2OSGKkGxvAL3W4kf7eM7BNYtd+Ii6S0mi6RQInL2ZRI6kC0UkYZi72Z1YdIqGmCs6AQJIQbA/NqKMMlsWwryTiMmnW0lYzfnx5UlU+pk59mL9YUabtl+rvytRxCp7fRu0TG7P+ZhWZ/p5o6HoJmbzA+fzQvYDG1Dwgpteoij+q0oeUw6wqe4dOO2pSrRtgnbNoOlaL2+h5e3Dmxpa0lnVJuL4DiBaZNvbAR+1doVO6NT5LjKsN20uToFycmqDJtUZJR9cCt6NeB3cqjXKxyuhGUihvTdxptQxOHXTpvXX/5Odlbyu9VLD0oIy4Njd8KSBb7U8mqZ7hhb/h12tDYGKLZzfZmyElLTXBRxfOHm1mLM9lXyJOmr1N7k/dSgkbZ5zdyjxUfcgqzby6ql9dDLgtjUazOKJkMBKcSorlFBGwnz0Pe2eHBll399lwq7dLGC5EN4Q09mO1ebrKFD6NBUmfQ3vqWIzGBb5wKf3a2VUwP7E8F0hTGtDKwzqFsyDfTeNNvh5fe/kJ1JPaNTmtA1K1e4JA2HcLlzDT3WMrHJvfWfe2f0hxu9gi+tNQQOm7hH3VpDwJQZcHxtIJJtbrRzJD+JlN/4WYP+x2XyZJ/ayWUtd3edtZFkVkC4lpqwdp1Gy/vavmK0iDBKcRqkiIRp/isW4R1xk2mPOoq+l+vtEbDlJEst+0YuI5qrtSN7lg+dqdjRS9LhinaDAlSQvw+3HyljD5h4U0RmBAnKVA25rE5epBkHRwTZ6RJjND+GDcw6mmJd+hZ+objqukTrniEIBp+1/D1TewkKL/yydl6zRR88VV/LvYQrgK3Nni8RfxJvtXVZEZRMUOp2HQ7IoTNiVZ9l9gT+HPUdD3akybX0cYVslDuZIRPQrgCi4WWWSC4cNhzAMl7OtlIpdZYjZOE3LJYUVNaf571Yad6qT57kilHWaSIQ/fONBNgikIPdngwG414+vntuPJia7Habvekn/Z95FNMWolcxuUlC/AmSxUldO4i8D2rsuKwyxzE9A7ydNtOQt3D4EoG2K9VI1xUE2Qaqu4SdgbkV1bRs3bccvFpgPq1eWJx3YWFWUw/i+1RviIQGv6oUibgC9iL861CyUjNnMbwdLadHjFjeNPYhnAQ8BFP2/jDyMCIUpgtm3AiUlQTdtzhi//isapA3CVXpMDjXFuhweq0T84r5KL7y7x0msruq3ON/01M6VxKePsD2q81bJDkmze+LGzqpNYibDmKGpzaK/PLZsmuDAlBfWqnKmFbmEgGup7NfIG/YnnYF/Mb5rY3S+mFEbXmJOLaeo5BbWVEuXcQPWdnhhy3oeNFTUnNg9ZxGTUJZpVSE+DhUkbav7jmUc5Jdu5zuqtxnf0AixxYyBVIBjpYnt0LN0EiutjC4+HEtjE7Y1MaibRYb3Gbc41U2nctNYbFhnSHkPrdw9OUuyfNePGHXDETUwMzUhsFSIr26TzmIYxN8dvTfI2AXiFwl1tR1mciSuza4JBSGVjhzVZitnNz6Y4S7MnUXtxP8o/k6wq/M1PHdjCV8/Rixv6vstBPg2NNb2+QLgxv7lF89CdekV7TO8g0+Mc5OMGvPTJFcDNZkj22UtqxGrqNET0dspLtrhce0KgW4TCyiKJaKlgqNuBtkLR9qir/MW1LwDSJo9bSKTNVG8L4Yy0dSExdA2uNoOKd1vUfHvLC//LMMRKmxIRDgcJtGZ0jNQxKwFoevpE+cipb4iKkwjZCgUnzQfK/naqmFVnRNTna/cmJWJrDnZ9fV/LLl5XPOfCsC1PZFDZTzRcsH77pY/KEYbcV3vY5qswqDNLjWT60nCuBpuy23fLTDrKdGNZ3BErCzPCi4UbRQRDnQ1IbBYmg3pRHbZ5fsMXgAt+2MKICoCSldC17qS+OwHA3jVX47Cv/YVNicn/tp4PqycMWQX2y4gLz3D07RZvi4RoU/NiJeGHGVxPC1SGngwQqTQQCt4NlLb5H3dRGTcT56jrkjPacWT2DfFcQF5onY1JT4ULZ4inylxKYjf119ILCeM5Fouk83n7jKJEidWn8DHxE9SBQydk3loWyd1nHDtCZygxjlqVX4iun2zKF6RUZEJKismA4vDbUdKxuT+rh2KWXDuzADMmRaK9RgXBh0NXxp37Q6O8yX17dELu0oKc8yS2zU6zxDocq3E0lDPcD/26OLFZSLuGy3yYzsGMzvt35K33Y2MvwwEGWOdBa/OaZe+7SBvFum5pzvsprDJNCmxtt5lmlsPoD4qYNZ9s+7fuCd076yv6Sqlb6NsvEMN6N0lg6j0ez41lcSODe4bHe8UjI/9iukVLdGJ7iFonmkAJ5JOeL6UTZQa7Awt/FTtl1ZJJ4jvEsfiAZFOi2/QPGoiVWvWp92uw3fYP9TvHpzbq5h0Vvo/SgvJlGGPScsRqZRS2afVnB/AXikHhWKWOHVy+avfsHsZjuC891x5NgDZ4ft1k42yF2ySi2D4VM6rfz9w3cttFglt9V9eQY6sGjyJncwXDK2t2Gu2HcR9IVtw4y9j/6KNOX4M/W6/4eGolMD4mGPc3Q93xoQ1bZgv61Ap9yscdWQARlZMJ5+4RHgoApqfClc7zRSThLc0EEBOzq/aHQ+DcnvrNPhfj3OvhAWdMQFnNwojP6iSDRRJ3x8sEvxokSvYj0cYItMFL7eqeTC4ujT1ORTmlOK0GluDZf5W+az3tFnuI75s3XoYdcRH9elwUunkXaa1EG968AcATMrzy25phQaiC7k7sn2n2CVO80psmJQcY3leFeRQPIIAhbi9e6mPjCiPY/+qNCl6J19SxmkmIjAIxgV0bA0/BYXssGZCRETWUnR5+iQH9Q/wMAHm91JtJtmWZyPWMdAKReFUepntQtUaDrVMsfYz01ouwFJbegcikgs5axHgDiXfo+KjZTkGKlNAfyIilG9OIWBBdS93HddtZCVMOSC4plCIr4uMMyewIHvgrdz9obn/9fUEsDBBQAAgAIAKyNhUsFoh2bSgAAAGoAAAAbAAAAdW5pdmVyc2FsL3VuaXZlcnNhbC5wbmcueG1ss7GvyM1RKEstKs7Mz7NVMtQzULK34+WyKShKLctMLVeoAIoBBSFASaESyDVCcMszU0oybJXMzZHEMlIz0zNKbJVMzS3hgvpAIwFQSwECAAAUAAIACABElFdHI7RO+/sCAACwCAAAFAAAAAAAAAABAAAAAAAAAAAAdW5pdmVyc2FsL3BsYXllci54bWxQSwECAAAUAAIACACrjYVLtEzJUc0EAABfEgAAHQAAAAAAAAABAAAAAAAtAwAAdW5pdmVyc2FsL2NvbW1vbl9tZXNzYWdlcy5sbmdQSwECAAAUAAIACACrjYVLLbmuBDIDAACWDAAAJwAAAAAAAAABAAAAAAA1CAAAdW5pdmVyc2FsL2ZsYXNoX3B1Ymxpc2hpbmdfc2V0dGluZ3MueG1sUEsBAgAAFAACAAgAq42FS4+k0FDqAgAAfAoAACEAAAAAAAAAAQAAAAAArAsAAHVuaXZlcnNhbC9mbGFzaF9za2luX3NldHRpbmdzLnhtbFBLAQIAABQAAgAIAKuNhUtDrR3HHwMAACcMAAAmAAAAAAAAAAEAAAAAANUOAAB1bml2ZXJzYWwvaHRtbF9wdWJsaXNoaW5nX3NldHRpbmdzLnhtbFBLAQIAABQAAgAIAKuNhUumwiooowEAAAEGAAAfAAAAAAAAAAEAAAAAADgSAAB1bml2ZXJzYWwvaHRtbF9za2luX3NldHRpbmdzLmpzUEsBAgAAFAACAAgArI2FS1gFLWtiDwAAeRwAABcAAAAAAAAAAAAAAAAAGBQAAHVuaXZlcnNhbC91bml2ZXJzYWwucG5nUEsBAgAAFAACAAgArI2FSwWiHZtKAAAAagAAABsAAAAAAAAAAQAAAAAAryMAAHVuaXZlcnNhbC91bml2ZXJzYWwucG5nLnhtbFBLBQYAAAAACAAIAGACAAAyJAAAAAA="/>
  <p:tag name="ISPRING_SCORM_RATE_SLIDES" val="0"/>
  <p:tag name="ISPRING_ULTRA_SCORM_COURSE_ID" val="3DC5003E-FE14-4619-8618-439D90897FC3"/>
  <p:tag name="ISPRING_FIRST_PUBLISH" val="1"/>
  <p:tag name="ISPRING_PRESENTATION_TITLE" val="09_Arrays_D26"/>
  <p:tag name="ISPRING_PROJECT_VERSION" val="9"/>
  <p:tag name="ISPRING_LMS_API_VERSION" val="SCORM 1.2"/>
  <p:tag name="ISPRING_CMI5_LAUNCH_METHOD" val="any window"/>
  <p:tag name="ISPRING_SCORM_PASSING_SCORE" val="80.000000"/>
  <p:tag name="ISPRING_CURRENT_PLAYER_ID" val="universal"/>
  <p:tag name="ISPRINGCLOUDFOLDERID" val="1"/>
  <p:tag name="ISPRINGONLINEFOLDERID" val="1"/>
  <p:tag name="ISPRING_UUID" val="{E974DB03-1111-4B4D-ABCD-A0996982F471}"/>
  <p:tag name="ISPRING_PRESENTATION_COURSE_TITLE" val="09_Arrays_D26"/>
  <p:tag name="ISPRING_RESOURCE_FOLDER" val="E:\Keerthika\Propel 2019\Java\Arrays\Arrays"/>
  <p:tag name="ISPRING_PRESENTATION_PATH" val="E:\Keerthika\Propel 2019\Java\Arrays\Arrays.pptx"/>
  <p:tag name="ISPRING_SCREEN_RECS_UPDATED" val="E:\Keerthika\Propel 2019\Java\Arrays\Arrays"/>
  <p:tag name="ISPRING_PLAYERS_CUSTOMIZATION_2" val="UEsDBBQAAgAIADsHY1A2YVgCRwMAAOEJAAAUAAAAdW5pdmVyc2FsL3BsYXllci54bWytVl1P2zAUfS4S/yHyO3FLxwYoATEktIcxIXVse6vc5DbxmtiZ7RC6X78b5zukbEir1Cq5vuf4fhxf17t+ThPnCZTmUvhk4c6JAyKQIReRTx6/3p2ck+ur4yMvS9gelMNDn+SClwCWECcEHSieGQQ/MBP7pGdwkZk4meJScbP3yXKO3O1Oyzk5Ppqhi9A+iY3JLiktisLlGhEi0jLJSxLtBjKlmQINwoCiVRjEabCX5u9o/KZSULPPQPeQmXn7xjVJy/Gs+YCkWLpSRfR0Pl/QH/efV0EMKTvhQhsmAiAOVnJmS7lhwe5ehnkCurTNvCrIFRhTBmFtM89c8sW5cLQKfFI5rFPQmkWg3UREhLZ+DWdDUGEa65qJcC3YE49Ymdta1162RR2JjqUyQW5q9A72G8lUuG7tPX+PTkTsbROm45pPD3Kx/DteJ2P91uX7ZCw2o3yTcB3jUh/SWaeToMNdvdTW2Mr2sZHtXclEHAW/cq4gtK/f2hMwX5Bqw1bmNk5XFwEu4NMdC4xU+1uEoXRr2bitUtxKKa4FtRxuu/uqoyBNtltgJlfQlGrmPfEQ5BemlO3XlVE5eHRkrLF0CPZolXLdpK4hXmzS5OwfelP6jVrzU7/WGQv4H435hERtTbgI4fmOo4+BFGtqAItd2lyTJW65ZxeTzjdp7zANTN1JwKZgIo5hKgI8+yEzjHZ2eggKiml0CXI1wvYWDoJjHsUJfs0kw3j1IE3K1G6SobdwEJzIYDcBbc0HgRslC8xQ51mGA+Bl8V6utx2h45aMdNmK0aMT49ALcm1kyn9bpQ/mpLm0kn7l9B4fOYc+Degm4y3kw/w1xGgSDOJq5sL2NQKcC08citWA56S2uhkO8YlZXz6NBnxpeihnTDOdS8M6qyzjOQ4mzyqv5hzn2cgnhC3LE3PbT2h4eVjoKOHpe2OK6zueVVms+G9wCh6Wfw0WSyy1E0Opd5+8P1/2GFCLOBkH21vToR23UjR1cF1q36pf247mhqq1UsnskKS8uhcVppoHH1GOkZK5CEcCsA2r6XWC8/hGAXMS2GJGi1M8HjLzyTt8qHO+OLvoUv6wuGiwNq6HauMqljdcR3XAnfxofZDaRLx6ruHjH1BLAwQUAAIACAAhYolQ+mVGv8gFAAATFgAAHQAAAHVuaXZlcnNhbC9jb21tb25fbWVzc2FnZXMubG5nrVjdbts2FL4f0HcgBBTYgC5tB7QohsQFJTGxEFlSJTpuNgwCIzE2EUn09OPEu9rT7MH2JDukZMduV0hKehFDonK+c0h+3zmHPP34kGdow8tKyOLMeHvyxkC8SGQqiuWZMafnP38wUFWzImWZLPiZUUgDfZy8+OE0Y8WyYUsOzy9+QOg051UFr9VEvT2+I5GeGYEZY8siUeSYLokDF1+TMI4s4uHQ8WPPp3E0DwI/pMQ2JnTFUSXyJmM1xIREhQpZo6pZr2VZ8xSJAtXwLyxJwIO4EZmotyiXKT993fnsDyG6dLwY3Kvn3bDjOvQ6nvk2MSakYDcZhJGUnBeo5Czl5XN8eH44w24Hbovq+egLTAlghpetHyskMGDHC4dOjYkFmGqp7kW9QiJal7CbiG9Y1rRr2u13nzsTW5cx9WMcBLE5p9T3YhebxDUmJkvu+qwtfxZg7zp2/Qs/Np0LCEvma1ZskSuX8sdf3n94ePvu/U+jYCJYRfcYCGmkd28GAHk09N0Y0Igbe+QzNSbqd5ydP6eu48Eudg/jrIOQXBkT9dtrNw9D4oEwXMcmsRNplai1cIlWybVs0IptOKol2gh+rzXBi1qUHCWyqOFRfVKPomh6mWX7Mww0CklEQ8eiju8Zk0iW5fZVK7amXskSHFYobdmbaq+KV+r7uuQVeGzZJZVAQbapzJkoTvpdLzzXx7am2Qz4jS9geel+WoB0BK9JvREpl6/AxX2RSZaiW5ASEn6E2HqdiaRLHR3zg4xte6MI8cLxLoDuvhuBbO3diEoGKbJLpiY7EiXEEQkBoGQVL59gG2u2a3OEs2wcwtS5mLrwR1UIU7FcZfBXj40jIMCEgPfmCuAq5PQAR9HCD221aOAKMbRmVXUvy/SIp4f72QfseJYPUrDoAbgqEXtg4IeAilWWPKn7wSBKrPndKQumCgSMqU4HSlR5U9Ugm3yd8ZrraIWaCks0pW74rQSFZZxtWu6D9yoDMvbS3MVzz5rGJt0nUZc1RbIaaAfi/F99HKqhAZoccr43pg4tNv3PkF8gHfpjLPxLyIKXYyyuSQSLTKI+Gw9fORdY7xJkvl1S2qW9hKkck227FkCxaSNkU8GIWhJITXpHqpNxbiLyaQ4sdrD7jezaou76j6XYQPEGAvKy1xEkfIvYSlSf5s5v8Tl2XF2rv6Qe2+peh6UbViQcyJYwtadb+JaKVH9TtNf+/2zEX4jVbVToZVcnPJt8fjk2nqPS8g1FsLrm+bruc60WrAv/KVEoiX8zhCFTf5r/fSv6XXbmoHl99v4cNclj9qg3iGeu1PDd+t6RRG2pMR1IWKaQwy0ItDiqnEJXkg23mqpAtbOp6O/QH+0c7xxsgrbSQSl0itsRsXp+B+BJ9FSMaAq7oiOPoDnKoW4Nt72CWR+Ff6VKzHD7BTEjh0KdWvCbStS9nnUGGFyRdQJ4eik+6HKPyhN1qAshewC43B8+M5FD/OkAzPmM7FagLSpHM1nIJkt1wsjEnS4ssLZNzr/un29LmevRjFU7wbSF7eNzomgnF7ZOgxEd2F7zg/fnQPJP36WI4BAaHwt7luqWLJUfsoFGIB+1FC6Nds0W6ChndbKCAn4rmyIdCNQe22xyjgGsm3PEWZms/v37n4EYX0TSjqJu9NdRIKoNhMxL9mC/e7Lm1R+jQdRM9hiRpljNH+p+oLmpiRTF/vk5tH+3t30WFJvHIeuXIVbdCXtnN/DATR0QwHc5x7K2kuYyh6GTfr9U3W1pvmBKsTWdgQQjrTjZlNCpjkHYMc7y5yGcAzvxWgAEXQcVdcYReWBKcmNQ1X0RJGd9sjMmM1beQWanUmajYtMbqBRVj5vT49VJU2eiGBX58+qqmjB1ghjbtr5HgpXMRHLXNh4pnFKT7kIpk8vBYNYUe1A4vsDjqajHAoaE7O+J1E2IvnVwJVOXsAPSjK7Vu7QMma99f8x7m69L9/6t0te3p68PbnP/A1BLAwQUAAIACAAhYolQc2py5qUAAACCAQAALgAAAHVuaXZlcnNhbC9wbGF5YmFja19hbmRfbmF2aWdhdGlvbl9zZXR0aW5ncy54bWx1kEEKgzAQRfeewhsIXYdA16VFqBcYcSoDSSYko+DtTURtadNl3vt/woyKKEJujLqqawWT8FMgiJYwoWre72wjzHh1ZEGIXcKCcc+VTG4YZt8GjOhkU/oFJqb8Dz8+bw0s56B4xAumXOjIor6UCpvJJQczjRvrFo/akCXBQTVfPEfRQW/whkvPEIbHGdiX/qtzNy03WbzzgNoHtl5U84GqdLLj7itQSwMEFAACAAgAIWKJUBfhkL2uAwAARhIAACcAAAB1bml2ZXJzYWwvZmxhc2hfcHVibGlzaGluZ19zZXR0aW5ncy54bWztWNtu2kwQvucpVq56WZy06SkyRG0wKioBFLuHXEWLd8Gr7MH17kLpVZ+mD9Yn6awXCDRp6rRB7f+rSAh7dubbmdlvZrCjo4+CoxktNVOyFew39wJEZaYIk9NW8CbtPngWIG2wJJgrSVuBVAE6ajeiwo4503lCjQFVjQBG6sPCtILcmOIwDOfzeZPponSrilsD+LqZKREWJdVUGlqGBccL+DGLgupgiVADAL5CyaVZu9FAKPJIJ4pYThEj4LlkLijMuxzrPAi92hhnF9NSWUmOFVclKqfjVnCvW31WOh6qwwSVLie6DUInNoeYEOa8wDxhnyjKKZvm4O7TgwDNGTF5K3h44FBAO7yKUmH70LFDOVaQA2mW8IIaTLDB/tbvZ+hHo1cCLyILiQXLUlhBLv5W0EnPk36vE58PhmmcnL9KT/reh1sYpfH7tJbRq7NRfNrvDV6fp8NhP+2NLq0g5C2Po3A7pAhCV7bM6DqiCBuDsxwyBDYTzDWNwk3RSo05ruDMsBlkn36XkInlPLFFoUrTNqWllRubwrV7P4CJJkpuZdndo7HiQKLKKagHMaZkgAXdoFVywWQXNPcDNIE88UUrGBZUogRLoDIzmLNsDaDtWBtmKgp3l9ovSoY5AjyoNYpOkuDSBR9ZluNS003XVivaEShrv1OWE7RQFnF2QZFRCFJsBVzlFG0yDU1KJSop1IJBmjPYccbonJKjKl9LwB9tdAZbCAuWUHgFp8bv8MGyT2hMJ6oEXIpnUKYgZ9rjN28FXGCtL0Hxysf7nqS9QSd+f98FiMkMy+yW4MApKgqzE3y8QFKZlR2kI8NW0+pQCCPVWp3Ymr9+DGtawznf0Wls4WsmLMd3Cb9OyAb0Do98N7vc5uB/6kHtbXM8qwrdFW8FDSXO4EgyP0vckrtkctkIa0BmWCIl+QLhDHqzdo1jxpTVIPEtwjusf91Hbw9Ere6m0EBhx5LQshbk3v7DRwePnzx99vywGX79/OXBjUbLqTXi2G3nx9bxjXPrim1XlcLxh2zY3zQsa5j3Bml8+uI47b3tpWfXAFQhXe33Uehm0fWjyc26v3YyjU7jt3XOdgCZqEWrOKkFN6yjNXxdR+vUj9LRxhit5QK0xqkvdWiOnAkGTNgZzf8bVP3tf1Ge67uh6v8477/bIv6l/c/Qfaet+c4Sv525JD7pvRz2O/86xp/KoL9bP3xvPW1H4bUvHtyKYJIJSKv7j7Z+W9F+fLAHz+/XLjUagLb97qfd+AZQSwMEFAACAAgAIWKJULkGdZF9AwAAqAwAACEAAAB1bml2ZXJzYWwvZmxhc2hfc2tpbl9zZXR0aW5ncy54bWyVV11P4zoQfd9fUeW+U+gHsFJaqS2ttFruLloQ724ztBaOHdmTsv33dxw7idMmkEuFVM+c45nxHI8hNu9cDo6gDVdyFo2i+bfBIN7lWoPEF0gzwRAGWa5hlRtU6SxCnUM0dDAllH4GRC73xlpK24Ans2ibIyp5tVMSaa8rqXTKRDT/53Y8mYzG8bBAfsVSlFpfzhvbQR1mc79Y3zz0ofgY68339fV1F2Gn0ozJ06Paq6st273vtcplYuMUP120wykDLbh8J+RqcXt9M+1CCm7wB0LayGmzWK3vRv0omQZjwKZ0N52MR8svWYJtQZSRpjeTyfi+J6cO9Xn1Z7QjNxwL2nRtP120jO3h/xwyNYZ2PyfcrRefExD+ou370n46oYKdQDc3Hz/YTydDZXl2ls1y833TKd9Mq7090PMKHu6mmy85QrGErl9/gi3IBrKCvL+/Ha+6GEbwhNqgdOKk+GkL/FleqMh/DYdEbO+2VuLJNuFseliFbAXM7ZCJh+XK+cxBffzOkS4TzN+YMAQITTXoiSp8Yrkpt2naatwf+OAyCUDeUCNelchTWLl8A2DTXuNXq2UxVwJoZQry03C8wAXGGvmLTvUCGRhr5LNt1m8pThfwc4/jlHJYMt/Lzw+fvCAZLcvjKlel10Z6tJfcBKG9ocSkKoF5oaoXnoJtWjwsbC6l4UVOsWRHvmdIT9O/Frc9FcWYeHjm8EJrl1WMHAW0qW2ncm0oGXK/+mq9sFo8juLeDbPAR3jDEt001k2xj0Uo1WLdFLr3HtuCVAfn1gOkt2QWpUy/g35RSpho4HmzqNjHPcuXFDuu6TEF/UO+qb4kqRB6R1DuEvaFM0S2O6SUU2eE6lRdc9t7GPu4bc2VeboFvSZNcChF2bQ53IHvD4J+8ZXDByRNQofTMfFA20nGK80HBi8CYHp3KG+EWzhPmgvkAo5QjpXAUBTcVVls6Aa01WsF1pRlYOmlST+GaqmEuKajhfBKebUznKeH7pFtTVFaY6x8NfPLWWn1GoKcwYupsTX52w6R2tU4UZajekam0beoXvvy2REWkqfFHCIHVrJp8ziOUCrzB1M4y4Qv7HUK9umqNqsqbPF0Uey0nY/aKIXnfNS+0BWdC57aP9XCSVvYvwVvwU84bRXTya8K0ngcWtyOTWXS61kMbhr5aYbxMDC5/lSdoO/0H8r8P1BLAwQUAAIACAAhYolQ2e0o1KkDAADQEQAAJgAAAHVuaXZlcnNhbC9odG1sX3B1Ymxpc2hpbmdfc2V0dGluZ3MueG1s7VjdbhpHFL7nKUZb5TJskrpNai1YqVlkFAzIu03jK2vYGdhR5mc7PxBylafpg/VJemYHMMTEXUcmVaoiWbBn5nznnG++OceQnH0QHC2oNkzJTvS8/SxCVBaKMDnvRL/l/aevImQslgRzJWknkipCZ91WUrkpZ6bMqLWw1SCAkea0sp2otLY6jePlctlmptJ+VXFnAd+0CyXiSlNDpaU6rjhewZtdVdREa4QGAPAnlFy7dVsthJKAdKmI4xQxAplL5ovC/MIKHsVh1xQX7+daOUnOFVca6fm0E/3Qr1+bPQGpxwSVnhLTBaM321NMCPNJYJ6xjxSVlM1LyPblSYSWjNiyE7048SiwO76LUmOHyrFHOVdAgbRreEEtJtji8BjiWfrBmo0hmMhKYsGKHFaQL78T9fKbbDjopTejcZ5mNxf55TDk8ACnPH2XN3K6uJ6kV8PB6M1NPh4P88Hk1gtK3ss4ifdLSqB05XRBtxUl2FpclMAQ+MwwNzSJd02bbcxLBReWLYB9+hkhM8d55qpKadu12tE6jV3jNr0vwCQzJfdY9s9oqjhoqE4KroOYUjLCAjiY9GWEZkAMX3WicUUlyrAE6TKLOSu2HsZNjWW2lmx/vfu1ZpgjkCXcLYous+g2ZiilKLE2dDeXzYrxiim6vyvHCVophzh7T5FVCDh1Aj6VFO1KC820ErWVY2OR4QwiLhhdUnJWE7QG/FKgawghHHjCRas4tSHCH459RFM6UxpwKV7AtQQ7MwG//SDgChtzC4o3OT4JqhyMeum7J75ATBZYFg8EBxFRUdmj4OMVkspu/ICOAjtD60MhjNRrTWprf/0xbHUM5/xIp7GHb5hwHD8m/JaQHegjHvlxojzk4P8xg8ZhS7yoL7q/vDU0XHEGR1KE4eGX/Ecm152vAWSBJVKSrxAuoBkb3zgWTDkDltAiQsLm63MM/iDU+mkOcxgiakJ1I8hnz1/8ePLTzy9f/XLajv/69OfTe53WY2rCsQ8X5tT5vYPqjm9faeH1Q3b875uODdwHozy9en2eD94O8usDAHVJd/t9Evvhc3gW+eH2+Sia/nuzaHKVvm1ymiOovZGQ0qwR3LjJrvGbJruuwvCc7AzORilAM5yHyw3tkDPB4OyPJuzvQ5wH/1Fi96oz6Pk44vwPM32wDfzP9LfStDnUclFGBfNO36j3Phrp+6xl6eXg1/Gwd1T6WDP+vgvNPi594Wn77Xnv63ISH/zloAX2/V9huq2/AVBLAwQUAAIACAAhYolQJ1ZZ+a0BAABPBgAAHwAAAHVuaXZlcnNhbC9odG1sX3NraW5fc2V0dGluZ3MuanONlF1vgjAUhu/9FYbdLkYF/NidH5As8WLJdrfsokBFYmlJW5nO+N9nkWlbDlN6Q18e3vac9pxjp3t+nNjpvnSP1Xs1fzPnlYaVJvkOP5s6adFzpTuCZAn+yHJMMoodCyn/fr3KpxsBGTu0Mo0O78pWaH4OU1/WiAgdLwALDmgC0EpA+wa0PaD9GIHVQV0C0rIc7aRktBczKjGVPcp4jirGeRq5njd09fgsmJWY30HXKMaGaTiZBYNlG3lzDMJp0O/rXMzyAtHDiqWsF6F4m3K2o0ntWj06vTkUmJ/Pe3sBFrNRf+DrAMmEfJU4txcOZ4tgPGwnC46FwPW6Y99zh3MQJijCRPP1B57nTv5BDeNmQBZdZiKTf7QfqKHTBUrxA1k6J/TsBXDjYNbkJN7L+nTmahgEQQfMG1buUg0DZMWuaC45D6ehcYEKzlKVEWB3y7EfgihhKMloepdTm1W29d2YTEbuQgerhtGLGE+ut6KRulsy6pM1yoxZZbYBCjRv6y0PNAYJFrewVl1B/YhAIoXE9nZmi+VVNPYj7Waj5p/dL736we3ED2/cXrlz+gVQSwMEFAACAAgAIWKJUL9megtrAAAAcgAAABwAAAB1bml2ZXJzYWwvbG9jYWxfc2V0dGluZ3MueG1sDcwxDoMwDEDRnVNY3mnLxkBgY2uXwgEs4laRHBsRqyq3J9sfnv4w/bPAj4+STAN2twcC62Yx6Tfgusxtj1CcNJKYckA1hGlsBrGN5M3uFRbYhU4+Fs41nF+Uq1zVkwtHaOFZf5/EEe9jcwFQSwMEFAACAAgAImKJUIguT3/NEAAA8CMAABcAAAB1bml2ZXJzYWwvdW5pdmVyc2FsLnBuZ+1ae1iS5/t/XS1b23BtWS1TNluZs+aqqSWeKstDqaWVeUDq55wrA01FVARs1uhsLsvK1JrnE6SFJAisuaS0SUsOKr6aOUVBwEOAgi/8gLa++32va////pDr4uV93s/7PM993899f5775nrO7Qv2+3DJqiUAAHwY4O8bCgALHAHgndzFi4xPjh0+s9H4Y5ES6rcDoHSuHjM2FsZvD9oOAA25788dfdfYfi/JPyIFAGCtpq8FN7HqWwBYcybAd/uB9Bg5OHAha7ZINDnrvcMVAft8w4VV9zc9XddWe3qD4lrrZfuVHy7d1Ij4+OLR/dfTl65buenXI19d910Xs+HkJxPc/9m774r/lUcfrl9vc/rzFTufR984uIjakpCBm7o5m9WBC8dymDED1bPq0pfbSUzp7elqLwG2M6O4RqoMCxcPXwuPac4cPLOCUkzSzybA9RNkCwDoxLj4qfywT4gZnqExWZOP074DgOwH0jxs8+X8RJJOLD9t1Cd3D/YptmxuhuuNcTA20/tqQoprNNlYt3cAwAMjcAjx1PSlyC+Z3oxSPQ0DPzTeJS7PM6LRy/7lmo/Ydf7Cfz4dSGdk1OoUif8YxRIARveu2lFmHGPT1R8/Mlre51nZ577G1fhoy7HFps6/zcPz8Dw8D8/D8/A8PA/Pw/PwPDwPz8Pz8Dw8D8/D/z/gswi///MnD9p5YG7ETdy0dSTY1PHKulAAyL5g/y/XZIn/7LXcrFGpUwlUGs4xvEJQY6DernCDpoQDvRJAdbooDVNB0qRYAGVQK2eSS80NaIcTIVv5yfcroUeJ3iksGEk5zUlSnYsfGKDIxFVDv1INQme2/kZq7Em3BKQwk8U7qSmyHxYRVQUDUyFVDIMqJdUbDvgE2h7Gcdf1DSQSXxX0Yol7H1/a96xGhbj0BLErUHAcZ9l/XCoZJXoB2acz3y1HrBv0kB55GKXkzjE5BkpaxO3wegkGKkmu9M8IPZ4ydeED4Ovhet8Mjn6F/lumIvHFxpyLb+CxRYRaqWmYhYmqdqYsis2Iu/JHvSHMd8lEd5HOKmmvYeuPusmqPc3wiS9qJDs0HoNZLT8lNzNUpPP+Fna1r+Evq+IGRnJjH8JzGfk6i5Av835yCP0qnK4PWer4S6xqqx7govVvhyj72DHDfjgZKzMsy0vezfPSjQvobFV9bS5pbkguL0rMGrIRTctFhJEtJc0xnTiODkxAzb1aAW8ump7lV3qptAwKVRc72cwjKFTcl+UFMQxtN9dL/aSFflPR1LGVD8XwW1D6qQIUql+P398l9JA1aZvVGYkI5KX9mvsKDRHatpYndHbZ7abuhNL55X1W6aHn8j3y/lJo21X3bp1ewyGpcuBzL9sW/LbTeosLb1CFnYi4G2p5kVZXMvenA24JHEO1o0aKaMUJLJFFFhJlOS1r2GD9NXhK1zCGYV7c6WYSg3aR1nKroq1KLCWG/8JXqab5D8nTJbco1w92UIeF3+iyJHxP+CeMBhzo8R7YzcQUn8aMI91Cdri5eiy0XxtSFk0xLpB9aGcZbEYqa7jfTZZeVKFj1jZ3bG5mZT6T3sniKAThKAIkOA019LTehY2Its81jF0G054FcVa4KO1qXYKCojR0hcYLDUXLcI2vKoik4KBwVMItbY9v+2xqrJKR8bF5etLwGt4DPbRihMpIjW3d+VnolG/7sFRocLQffqb4eJks+yETHR7P1OSEdZYiVqJyUZqtQqdIFc3ugrUbtwKRJt5kVHh1J3OAp2UMNBlOWG+2/qzS+BzchuVxd3IMVkSF9DFH+1owoNsTkmt1lvlfOvOaF5SbJk7q9K9GD2UGCznMY3b2eZsL9EUmKRKPl9Vda+hTN6WMEtkpo7C9CGwankUbveEeRUxvKpkehbVpcvSt3Ib3L8Z2gWmfMmM5K7r8IzAIJM4swTAZNdtcy4Nm3Vzzh0sgeUlipWe5DV70e0p7kGa427XGdH/1+SWWbKQHTtZ5LGdiTqQv7rR2HNAzlenQtlkb0khuNJRLehEimi3izE6LLO+UBy8UpDDGO6rkE7cq6o5JFz72QhI4IXT+ShdQqycZutxGIthTMm8WHLtDOtGkS7+/Jg7FIXuLI6kuvzMU3e51qia2d/QhAgejoxpG/+DW3ufhrxqXVXMMwgiUEW7gAXMExQttb6Sp6T19ZZ3ZcLsDyV7goxnic9LMVq/L/tvU+Mkyv0D0FW9d/EC3j5CTMJSZPsJ2vY2NQg7I566bTRsk7HxVgf6jAX3ATU0pjO/BpZenjdN2RtJFwXHy8QJs9j3nSqMrwCqdZQ2Hj1seQvRiesXSth/JL1fnhfI40LYMUc5c7+7xaWdVX4y4q7cttSsfApi/lheaXFuknkuyiRFXuqDp9YxcN0SoWhXlbSAatUyA8sNk94Q4AulhHQ0jU8fmihp5+L2Ql3waxOE5sjfexVjQtVO2QACi9xTtp/I+6xuRH3l24IPV7EBsIa9s/HIQThy3oZLoXFESYFxOsNDaUdfGcu0Dvynv1MvFP7r7K13LjG7UOpYYisiGxl8QxVr9hBZp0rRyXDa0z3ZvPkSUw3DfG5cbt5UQ0VGLbdGz4M/2mr3tsn8P6hgFfdTt900JzFDemPtnoNVPMsat77xHkV3j4mzr5Qn9jBAXXmMTVwbgN+Kqv48wUlNJ69pdgT2auAQWBXCsFB5FJ4RfqYurz5Bqac6Hp+XURnlH1BDYxs71lMTyTTzafhNcFyp8FIeLijgV2hGhNkZRJaxXxKjPUakCdyLDH92zPwkdrNPiHvt67jaFTZSEr9wFsv0EWttqkkjldFaql5ckVOsiRUW3MBlb7OPkD9oHYfLnbGS3HJHz4hJLXOnJ30jadhtj6B1r68dOj8tK03xpYVEIDq2r22qVlMFgsYUaXU/nGzNUx9Xfv6Mj1JysuPvi0odWjwhr4mxvXx97+gPNtodekBDVCCuW3Um7dL/CUcbAPmcqeLeUzzMflylkRMh9cYz4egoj3z8CpeEeqxcRCEWR5DgWY39HDTYSJdMpDj4otGMyq3TMtvVknbD6DYPVwTaHvLvLto6S0xZsux7unjbRHu0Jw76MkT1kKyzHrQFQS5Vpwr/A3FLw0eRgKCZ/iZE7rQPLFbiNJLDJABNqnPZeDqLzkzVxJVGarGhEPfa7qsKK1exlSJsXvdlpiZ+OtvXbBnPE3K0PMEp2mpnVnFzb9V/uh+Zon9RgH2Co2Hu8KIQeY5tmdnay5VIs6njLC1Ym1gbsnviozyFUncNr3DFIET5KWeEou3ZT4YPjKCau5fdiRJwCiF2P7nG/009HcptUYQUfO2J//p71TmPwqnps9672BuxhNeFbAjJXcFfRUNhdEAZT8nz/2gAFnnDRdAv+3SN0Tua+45bdQeFm4Tq82u5i8Rpal4l1ImJtFz1pVPocJwuDUqpMbNRVvfXmosAxUxh65TWWPHw4BqhchdtTbceFHJEmrih/q4cPKKemUheM79S5HmNB36PFonMVurkPuNGBZXz37pCag931qt5d7Xdb5ZnoFI04sXeRMheJ0yHrvv6Sq6bRBW+2+MNGflR5ePd9DY+00RNa+/8WLzItHuwnyM2bhPCwrvMEXXlWOgB+QzbDdAHrJ+xVE0sqPnHUzF6IYXoGqoflDmcx5/M997X3wkQWJ36/P66p1yO7DiwTaGS+Ya/qY4Z/so8zsGEzoky5/XC3+wbVDD+1I8jhtXBlORNqOj6nZR3ucOeitOad5930OoZkKLO4JHNtXI9bNyg3M/b9ujicUA6Kgs1kxipDqem+/MulbBRCn5y+eypJ0mSWGFMKc2fQSWBqBdXGxu4HHXHd8Or4JtH2FM9EkcXkoJgCs0oVnUr15GmOiVS67bh41pIDHUhL9jl65rU9F/Ih6yuq9sAVjlzhIPuiC2GsqUFyPl9141oKS2o2W/tGlpKgZGaKmP1Y1bMtPI+fKbViRka2AWX0TRs1tkmeT7PwbCpVmIJxg65J8nwwVfeXzANLBbzDAwWR3rITI5Hx5Wn2WN15umJDnJtakaQVd+PO4qv4Iq0+SftXaJbDxkXbidWSLDdwE9nyjyKjW6JTlJnZyOP4A131cavZ9inBBcsd49AFoqeVTEorrf/QhrrDcjVJcjYfW9J+9Ea/n9kTHQ5kH7iY9boUztIfme5w5sydpRJVteFKkkFHrVzqlBRpCquG5BOSCLVm1g7/HsPshkbLx3HQBFI6RDG1wxBnaLHuD9JWOS1kHGPYxrwRuhfOZHirIAYKfG0OJbfQdjbkBPa8jmXkjO4ETynYrAgx2IoeSn4IVcsFRDz0gU4uST2Xl7yyQKfdRoOJ5C6G82cIGeTcIaPCdhIX0jZJ7BtLLzWmYZbU/snLuGjyk4aOBCorzdOY1kyndrxDrMF7XYc2BpNt+stdbyQMtSQ+QJhzikL+j6RLYpB4wkZgji41nXat96TcOwXCy5cVFPZvFpkeN9d7HkgDH5gkvr0mtF0b7Vd99VNuUw7ZJLSb7SiF95jfdK//UKYUwNM79aIWMr2oa+3uwB56nlHoJpiGd4Y/B04JYxsonJAyvvIPYvJ4HzX9TWb7G2JgtrM2hKTt8t6T11UwAHFJEmkCaua5QEDSdUz4anmGKR6Nd405Wpw7PHHtVO9h4aKsCETzMP/TYvO2vclpMUMs1aeKCv5KCo2+I/mKUYR2Q5ryQ6M/9i6XO2Ax7psmP2L15E0daipZVjtAZf6mRKfKDPluLqH9e0EeHa/ED+AhVwozJmZm3I9KnEksRltNvAx47olS/Iz3+gq7e7SCvm2j9WZsU1UhyWyXgFGT137xJo5kFfRibFeaabek+A9+9zZzz9H6ZBEWDU9MSTmESaklZ9pGJB0gFygNZNJJFROl7ZI/svV4jyHpQKbyuMgiVjXdejx+yR4CKj4To5UdJP931stD9y1bX17INkbrO/+oH9zSdeIBoqoUDo3Gj012dRjmnA1aqTdxMMTzZ4rY2SBzMEBSul4LT7BSvFVq3T8y27+nMDKVb2Cxf3M0qPXeVdb3Ep2IF/Mahy51HL2zgVzAUT1Fnfh7hFdWHKLBsEyav6rUBi8hekhDFZYe1f/s7VPmQ8Wz+x4rCfoVvZI/twlWgt0IzdD+gmTvlwFr/5E8LwLFLOmW9eRTyTPNyxI1rwJEpvFNhV5pvDyh59+KkObt0OygImfaey7cucVuvUrZuoeQ1F/y+UiAiqTvQp0occaZqkl4z1HR5oQe8Ibt33Pnp2Mm178d5RG+f7pYZojTUwpuVY7Ir78HeOx9W1cYC78AtvXLkzUlpbpZmCf0usvBQJ+FQo0VE9gIZJNlJ7MUsrvGcjAQBUUa4K+TY2jFTBWp3VioBmT8AKpbC+Ezv1hSvAunyp0JY/GfvkDF4OU02bHjvbcqo5YDE0kEPRU6p75xevrG6sXvc7mxWr8wxTLHMatDXjAcNPHdLj+C1/BVYzUlMHHR/Q0ZQ1NFyiyJdmOMyyUfCwAzZckBDQ6Vb6vfZ1eTovFjisw+FjOsLJ9v6WRM1LPSp0ElUSMwEnAKVHkOh0WCwt8XAPfm2v28/hyHbgqc1l/1iehv59IKFF5ccLjTXO9/8S+V/hQ/hecp6gcAYOLhwRIP1a/vOz94e7aENdXu9J+zJSpOBWfm1QX5wjfHUgKQlDXlXzmzXociPgcAn0jVE0aLnSN2tl/Dxqnmpnn0LRYAcDvKdMLFpqC21mD5p3XGnZvPq+8YuwMBu4J9KTuO/PC/UEsDBBQAAgAIACJiiVBknszgSwAAAGoAAAAbAAAAdW5pdmVyc2FsL3VuaXZlcnNhbC5wbmcueG1ss7GvyM1RKEstKs7Mz7NVMtQzULK34+WyKShKLctMLVeoAIoBBSFASaESyDVCcMszU0oybJXMLUwRYhmpmekZJbZKphaWcEF9oJEAUEsBAgAAFAACAAgAOwdjUDZhWAJHAwAA4QkAABQAAAAAAAAAAQAAAAAAAAAAAHVuaXZlcnNhbC9wbGF5ZXIueG1sUEsBAgAAFAACAAgAIWKJUPplRr/IBQAAExYAAB0AAAAAAAAAAQAAAAAAeQMAAHVuaXZlcnNhbC9jb21tb25fbWVzc2FnZXMubG5nUEsBAgAAFAACAAgAIWKJUHNqcualAAAAggEAAC4AAAAAAAAAAQAAAAAAfAkAAHVuaXZlcnNhbC9wbGF5YmFja19hbmRfbmF2aWdhdGlvbl9zZXR0aW5ncy54bWxQSwECAAAUAAIACAAhYolQF+GQva4DAABGEgAAJwAAAAAAAAABAAAAAABtCgAAdW5pdmVyc2FsL2ZsYXNoX3B1Ymxpc2hpbmdfc2V0dGluZ3MueG1sUEsBAgAAFAACAAgAIWKJULkGdZF9AwAAqAwAACEAAAAAAAAAAQAAAAAAYA4AAHVuaXZlcnNhbC9mbGFzaF9za2luX3NldHRpbmdzLnhtbFBLAQIAABQAAgAIACFiiVDZ7SjUqQMAANARAAAmAAAAAAAAAAEAAAAAABwSAAB1bml2ZXJzYWwvaHRtbF9wdWJsaXNoaW5nX3NldHRpbmdzLnhtbFBLAQIAABQAAgAIACFiiVAnVln5rQEAAE8GAAAfAAAAAAAAAAEAAAAAAAkWAAB1bml2ZXJzYWwvaHRtbF9za2luX3NldHRpbmdzLmpzUEsBAgAAFAACAAgAIWKJUL9megtrAAAAcgAAABwAAAAAAAAAAQAAAAAA8xcAAHVuaXZlcnNhbC9sb2NhbF9zZXR0aW5ncy54bWxQSwECAAAUAAIACAAiYolQiC5Pf80QAADwIwAAFwAAAAAAAAAAAAAAAACYGAAAdW5pdmVyc2FsL3VuaXZlcnNhbC5wbmdQSwECAAAUAAIACAAiYolQZJ7M4EsAAABqAAAAGwAAAAAAAAABAAAAAACaKQAAdW5pdmVyc2FsL3VuaXZlcnNhbC5wbmcueG1sUEsFBgAAAAAKAAoABgMAAB4qAAAAAA=="/>
  <p:tag name="ISPRING_OUTPUT_FOLDER" val="[[&quot;:\u001E\uFFFD6{A76AED66-ACD3-48C1-8DE6-1B16CF597372}&quot;,&quot;E:\\Keerthika\\Propel 2019\\Java\\Array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FLASHSPRING_ZOOM_TAG" val="57"/>
  <p:tag name="ISPRING_PRESENTATION_INFO_2" val="&lt;?xml version=&quot;1.0&quot; encoding=&quot;UTF-8&quot; standalone=&quot;no&quot; ?&gt;&#10;&lt;presentation2&gt;&#10;&#10;  &lt;slides&gt;&#10;    &lt;slide id=&quot;{DB522417-A28F-49B7-A512-EBD284E98B1D}&quot; pptId=&quot;256&quot;/&gt;&#10;    &lt;slide id=&quot;{26DCA775-C7F8-4632-BA09-9BFB0A0E47F1}&quot; pptId=&quot;295&quot;/&gt;&#10;    &lt;slide id=&quot;{2E67F5C3-2D9F-4115-8333-6B0C1C825E60}&quot; pptId=&quot;321&quot;/&gt;&#10;    &lt;slide id=&quot;{EB375A32-25AD-4FC1-9031-9CC2C68751F0}&quot; pptId=&quot;302&quot;/&gt;&#10;    &lt;slide id=&quot;{402ABED8-A085-4E8F-A6C5-2801643E5EF7}&quot; pptId=&quot;275&quot;/&gt;&#10;    &lt;slide id=&quot;{8FA59327-1493-44AA-B697-E4620789B619}&quot; pptId=&quot;276&quot;/&gt;&#10;    &lt;slide id=&quot;{98FF9F85-2257-4658-8C3B-3D8AE9608859}&quot; pptId=&quot;277&quot;/&gt;&#10;    &lt;slide id=&quot;{9AAF4F88-5D91-4C9B-862A-07EC277387EB}&quot; pptId=&quot;278&quot;/&gt;&#10;    &lt;slide id=&quot;{462795A1-00C7-4DD8-9F3B-132A42A4B4E7}&quot; pptId=&quot;279&quot;/&gt;&#10;    &lt;slide id=&quot;{400EFC79-2544-4574-B0B1-CFF98C58FB6E}&quot; pptId=&quot;280&quot;/&gt;&#10;    &lt;slide id=&quot;{E0DDE03B-34F2-4F82-9144-990C708E4D6C}&quot; pptId=&quot;283&quot;/&gt;&#10;    &lt;slide id=&quot;{FA85E5BD-6954-4FD2-96C9-00A3441E6A72}&quot; pptId=&quot;281&quot;/&gt;&#10;    &lt;slide id=&quot;{2CA6E6AA-3B5B-4D66-A3D9-1B103D05F076}&quot; pptId=&quot;325&quot;/&gt;&#10;    &lt;slide id=&quot;{5257AF2A-7F9C-4A85-B6DF-EB73E3D1E4E3}&quot; pptId=&quot;326&quot;/&gt;&#10;    &lt;slide id=&quot;{1A3819E9-021C-4401-B3A0-71843D74F014}&quot; pptId=&quot;327&quot;/&gt;&#10;    &lt;slide id=&quot;{BA442D57-DBA7-4C75-8C5F-B06FC2EEEE88}&quot; pptId=&quot;328&quot;/&gt;&#10;    &lt;slide id=&quot;{43C371A3-D477-42A2-AD9A-345C241D5BCA}&quot; pptId=&quot;329&quot;/&gt;&#10;    &lt;slide id=&quot;{CCE41E7E-F158-4979-938C-925F7118F308}&quot; pptId=&quot;287&quot;/&gt;&#10;    &lt;slide id=&quot;{640CC52B-C905-43B4-B68F-640935FE9181}&quot; pptId=&quot;288&quot;/&gt;&#10;    &lt;slide id=&quot;{4406ECAA-D05A-459C-89B8-ABE44665F411}&quot; pptId=&quot;289&quot;/&gt;&#10;    &lt;slide id=&quot;{14FED393-BB87-4879-BD6F-81C52B8832C7}&quot; pptId=&quot;290&quot;/&gt;&#10;    &lt;slide id=&quot;{DD5A4463-008D-4423-AA93-FF4A9139F165}&quot; pptId=&quot;330&quot;/&gt;&#10;    &lt;slide id=&quot;{C5C68D1A-2898-4175-910A-97664BE81E42}&quot; pptId=&quot;331&quot;/&gt;&#10;    &lt;slide id=&quot;{AF7B024E-4F5F-423C-96DC-340D919F58C6}&quot; pptId=&quot;332&quot;/&gt;&#10;    &lt;slide id=&quot;{7D342327-6AAE-4BDE-8683-B52BB3D7478B}&quot; pptId=&quot;333&quot;/&gt;&#10;    &lt;slide id=&quot;{1BD94E0E-004C-4D1A-858E-DAB8410C705D}&quot; pptId=&quot;303&quot;/&gt;&#10;    &lt;slide id=&quot;{285B41F8-09CF-4F05-A3F7-3840C17746DE}&quot; pptId=&quot;260&quot;/&gt;&#10;    &lt;slide id=&quot;{319578DA-D86A-4B02-8173-B624D3011C12}&quot; pptId=&quot;261&quot;/&gt;&#10;  &lt;/slides&gt;&#10;&#10;  &lt;narration&gt;&#10;    &lt;audioTracks&gt;&#10;      &lt;audioTrack muted=&quot;false&quot; name=&quot;S1&quot; resource=&quot;5905fc01&quot; slideId=&quot;{DB522417-A28F-49B7-A512-EBD284E98B1D}&quot; startTime=&quot;0&quot; stepIndex=&quot;0&quot; volume=&quot;1&quot;&gt;&#10;        &lt;audio channels=&quot;1&quot; format=&quot;s16p&quot; sampleRate=&quot;22050&quot;/&gt;&#10;      &lt;/audioTrack&gt;&#10;      &lt;audioTrack muted=&quot;false&quot; name=&quot;S2&quot; resource=&quot;17b672d9&quot; slideId=&quot;{26DCA775-C7F8-4632-BA09-9BFB0A0E47F1}&quot; startTime=&quot;0&quot; stepIndex=&quot;0&quot; volume=&quot;1&quot;&gt;&#10;        &lt;audio channels=&quot;1&quot; format=&quot;s16p&quot; sampleRate=&quot;22050&quot;/&gt;&#10;      &lt;/audioTrack&gt;&#10;      &lt;audioTrack muted=&quot;false&quot; name=&quot;S3&quot; resource=&quot;04cb38b7&quot; slideId=&quot;{2E67F5C3-2D9F-4115-8333-6B0C1C825E60}&quot; startTime=&quot;0&quot; stepIndex=&quot;0&quot; volume=&quot;1&quot;&gt;&#10;        &lt;audio channels=&quot;1&quot; format=&quot;s16p&quot; sampleRate=&quot;22050&quot;/&gt;&#10;      &lt;/audioTrack&gt;&#10;      &lt;audioTrack muted=&quot;false&quot; name=&quot;S4&quot; resource=&quot;0788d7ac&quot; slideId=&quot;{EB375A32-25AD-4FC1-9031-9CC2C68751F0}&quot; startTime=&quot;0&quot; stepIndex=&quot;0&quot; volume=&quot;1&quot;&gt;&#10;        &lt;audio channels=&quot;1&quot; format=&quot;s16p&quot; sampleRate=&quot;22050&quot;/&gt;&#10;      &lt;/audioTrack&gt;&#10;      &lt;audioTrack muted=&quot;false&quot; name=&quot;S5&quot; resource=&quot;4c26cd56&quot; slideId=&quot;{402ABED8-A085-4E8F-A6C5-2801643E5EF7}&quot; startTime=&quot;0&quot; stepIndex=&quot;0&quot; volume=&quot;1&quot;&gt;&#10;        &lt;audio channels=&quot;1&quot; format=&quot;s16p&quot; sampleRate=&quot;22050&quot;/&gt;&#10;      &lt;/audioTrack&gt;&#10;      &lt;audioTrack muted=&quot;false&quot; name=&quot;S6&quot; resource=&quot;2218a8e4&quot; slideId=&quot;{8FA59327-1493-44AA-B697-E4620789B619}&quot; startTime=&quot;0&quot; stepIndex=&quot;0&quot; volume=&quot;1&quot;&gt;&#10;        &lt;audio channels=&quot;1&quot; format=&quot;s16p&quot; sampleRate=&quot;22050&quot;/&gt;&#10;      &lt;/audioTrack&gt;&#10;      &lt;audioTrack muted=&quot;false&quot; name=&quot;S7&quot; resource=&quot;bd59c96c&quot; slideId=&quot;{98FF9F85-2257-4658-8C3B-3D8AE9608859}&quot; startTime=&quot;0&quot; stepIndex=&quot;0&quot; volume=&quot;1&quot;&gt;&#10;        &lt;audio channels=&quot;1&quot; format=&quot;s16p&quot; sampleRate=&quot;22050&quot;/&gt;&#10;      &lt;/audioTrack&gt;&#10;      &lt;audioTrack muted=&quot;false&quot; name=&quot;S8&quot; resource=&quot;47064c9d&quot; slideId=&quot;{9AAF4F88-5D91-4C9B-862A-07EC277387EB}&quot; startTime=&quot;0&quot; stepIndex=&quot;0&quot; volume=&quot;1&quot;&gt;&#10;        &lt;audio channels=&quot;1&quot; format=&quot;s16p&quot; sampleRate=&quot;22050&quot;/&gt;&#10;      &lt;/audioTrack&gt;&#10;      &lt;audioTrack muted=&quot;false&quot; name=&quot;S9&quot; resource=&quot;19af9a5c&quot; slideId=&quot;{462795A1-00C7-4DD8-9F3B-132A42A4B4E7}&quot; startTime=&quot;0&quot; stepIndex=&quot;0&quot; volume=&quot;1&quot;&gt;&#10;        &lt;audio channels=&quot;1&quot; format=&quot;s16p&quot; sampleRate=&quot;22050&quot;/&gt;&#10;      &lt;/audioTrack&gt;&#10;      &lt;audioTrack muted=&quot;false&quot; name=&quot;S10&quot; resource=&quot;ab157101&quot; slideId=&quot;{400EFC79-2544-4574-B0B1-CFF98C58FB6E}&quot; startTime=&quot;0&quot; stepIndex=&quot;0&quot; volume=&quot;1&quot;&gt;&#10;        &lt;audio channels=&quot;1&quot; format=&quot;s16p&quot; sampleRate=&quot;22050&quot;/&gt;&#10;      &lt;/audioTrack&gt;&#10;      &lt;audioTrack muted=&quot;false&quot; name=&quot;S11&quot; resource=&quot;4e3d1c0e&quot; slideId=&quot;{E0DDE03B-34F2-4F82-9144-990C708E4D6C}&quot; startTime=&quot;0&quot; stepIndex=&quot;0&quot; volume=&quot;1&quot;&gt;&#10;        &lt;audio channels=&quot;1&quot; format=&quot;s16p&quot; sampleRate=&quot;22050&quot;/&gt;&#10;      &lt;/audioTrack&gt;&#10;      &lt;audioTrack muted=&quot;false&quot; name=&quot;S12&quot; resource=&quot;1d803922&quot; slideId=&quot;{FA85E5BD-6954-4FD2-96C9-00A3441E6A72}&quot; startTime=&quot;0&quot; stepIndex=&quot;0&quot; volume=&quot;1&quot;&gt;&#10;        &lt;audio channels=&quot;1&quot; format=&quot;s16p&quot; sampleRate=&quot;22050&quot;/&gt;&#10;      &lt;/audioTrack&gt;&#10;      &lt;audioTrack muted=&quot;false&quot; name=&quot;S13&quot; resource=&quot;dfba7fb4&quot; slideId=&quot;{2CA6E6AA-3B5B-4D66-A3D9-1B103D05F076}&quot; startTime=&quot;0&quot; stepIndex=&quot;0&quot; volume=&quot;1&quot;&gt;&#10;        &lt;audio channels=&quot;1&quot; format=&quot;s16p&quot; sampleRate=&quot;22050&quot;/&gt;&#10;      &lt;/audioTrack&gt;&#10;      &lt;audioTrack muted=&quot;false&quot; name=&quot;S14&quot; resource=&quot;790d324f&quot; slideId=&quot;{5257AF2A-7F9C-4A85-B6DF-EB73E3D1E4E3}&quot; startTime=&quot;0&quot; stepIndex=&quot;0&quot; volume=&quot;1&quot;&gt;&#10;        &lt;audio channels=&quot;1&quot; format=&quot;s16p&quot; sampleRate=&quot;22050&quot;/&gt;&#10;      &lt;/audioTrack&gt;&#10;      &lt;audioTrack muted=&quot;false&quot; name=&quot;S15&quot; resource=&quot;7b042187&quot; slideId=&quot;{1A3819E9-021C-4401-B3A0-71843D74F014}&quot; startTime=&quot;0&quot; stepIndex=&quot;0&quot; volume=&quot;1&quot;&gt;&#10;        &lt;audio channels=&quot;1&quot; format=&quot;s16p&quot; sampleRate=&quot;22050&quot;/&gt;&#10;      &lt;/audioTrack&gt;&#10;      &lt;audioTrack muted=&quot;false&quot; name=&quot;S16&quot; resource=&quot;2e896743&quot; slideId=&quot;{BA442D57-DBA7-4C75-8C5F-B06FC2EEEE88}&quot; startTime=&quot;0&quot; stepIndex=&quot;0&quot; volume=&quot;1&quot;&gt;&#10;        &lt;audio channels=&quot;1&quot; format=&quot;s16p&quot; sampleRate=&quot;22050&quot;/&gt;&#10;      &lt;/audioTrack&gt;&#10;      &lt;audioTrack muted=&quot;false&quot; name=&quot;S17&quot; resource=&quot;7a6bcb85&quot; slideId=&quot;{43C371A3-D477-42A2-AD9A-345C241D5BCA}&quot; startTime=&quot;0&quot; stepIndex=&quot;0&quot; volume=&quot;1&quot;&gt;&#10;        &lt;audio channels=&quot;1&quot; format=&quot;s16p&quot; sampleRate=&quot;22050&quot;/&gt;&#10;      &lt;/audioTrack&gt;&#10;      &lt;audioTrack muted=&quot;false&quot; name=&quot;S18&quot; resource=&quot;fc0ac270&quot; slideId=&quot;{CCE41E7E-F158-4979-938C-925F7118F308}&quot; startTime=&quot;0&quot; stepIndex=&quot;0&quot; volume=&quot;1&quot;&gt;&#10;        &lt;audio channels=&quot;1&quot; format=&quot;s16p&quot; sampleRate=&quot;22050&quot;/&gt;&#10;      &lt;/audioTrack&gt;&#10;      &lt;audioTrack muted=&quot;false&quot; name=&quot;S19&quot; resource=&quot;6f8791ac&quot; slideId=&quot;{640CC52B-C905-43B4-B68F-640935FE9181}&quot; startTime=&quot;0&quot; stepIndex=&quot;0&quot; volume=&quot;1&quot;&gt;&#10;        &lt;audio channels=&quot;1&quot; format=&quot;s16p&quot; sampleRate=&quot;22050&quot;/&gt;&#10;      &lt;/audioTrack&gt;&#10;      &lt;audioTrack muted=&quot;false&quot; name=&quot;S20&quot; resource=&quot;fbe9c06b&quot; slideId=&quot;{4406ECAA-D05A-459C-89B8-ABE44665F411}&quot; startTime=&quot;0&quot; stepIndex=&quot;0&quot; volume=&quot;1&quot;&gt;&#10;        &lt;audio channels=&quot;1&quot; format=&quot;s16p&quot; sampleRate=&quot;22050&quot;/&gt;&#10;      &lt;/audioTrack&gt;&#10;      &lt;audioTrack muted=&quot;false&quot; name=&quot;S22&quot; resource=&quot;14ea238e&quot; slideId=&quot;{14FED393-BB87-4879-BD6F-81C52B8832C7}&quot; startTime=&quot;0&quot; volume=&quot;1&quot;&gt;&#10;        &lt;audio channels=&quot;1&quot; format=&quot;s16p&quot; sampleRate=&quot;22050&quot;/&gt;&#10;      &lt;/audioTrack&gt;&#10;      &lt;audioTrack muted=&quot;false&quot; name=&quot;S23&quot; resource=&quot;011df222&quot; slideId=&quot;{DD5A4463-008D-4423-AA93-FF4A9139F165}&quot; startTime=&quot;0&quot; stepIndex=&quot;0&quot; volume=&quot;1&quot;&gt;&#10;        &lt;audio channels=&quot;1&quot; format=&quot;s16p&quot; sampleRate=&quot;22050&quot;/&gt;&#10;      &lt;/audioTrack&gt;&#10;      &lt;audioTrack muted=&quot;false&quot; name=&quot;S24&quot; resource=&quot;ee75f175&quot; slideId=&quot;{C5C68D1A-2898-4175-910A-97664BE81E42}&quot; startTime=&quot;0&quot; stepIndex=&quot;0&quot; volume=&quot;1&quot;&gt;&#10;        &lt;audio channels=&quot;1&quot; format=&quot;s16p&quot; sampleRate=&quot;22050&quot;/&gt;&#10;      &lt;/audioTrack&gt;&#10;      &lt;audioTrack muted=&quot;false&quot; name=&quot;S25&quot; resource=&quot;6d0cb6ca&quot; slideId=&quot;{AF7B024E-4F5F-423C-96DC-340D919F58C6}&quot; startTime=&quot;0&quot; volume=&quot;1&quot;&gt;&#10;        &lt;audio channels=&quot;1&quot; format=&quot;s16p&quot; sampleRate=&quot;22050&quot;/&gt;&#10;      &lt;/audioTrack&gt;&#10;      &lt;audioTrack muted=&quot;false&quot; name=&quot;S26&quot; resource=&quot;968a1ea3&quot; slideId=&quot;{7D342327-6AAE-4BDE-8683-B52BB3D7478B}&quot; startTime=&quot;0&quot; stepIndex=&quot;0&quot; volume=&quot;1&quot;&gt;&#10;        &lt;audio channels=&quot;1&quot; format=&quot;s16p&quot; sampleRate=&quot;22050&quot;/&gt;&#10;      &lt;/audioTrack&gt;&#10;      &lt;audioTrack muted=&quot;false&quot; name=&quot;S27&quot; resource=&quot;76c1a327&quot; slideId=&quot;{285B41F8-09CF-4F05-A3F7-3840C17746DE}&quot; startTime=&quot;0&quot; stepIndex=&quot;0&quot; volume=&quot;1&quot;&gt;&#10;        &lt;audio channels=&quot;1&quot; format=&quot;s16p&quot; sampleRate=&quot;22050&quot;/&gt;&#10;      &lt;/audioTrack&gt;&#10;      &lt;audioTrack muted=&quot;false&quot; name=&quot;S28&quot; resource=&quot;ceac2930&quot; slideId=&quot;{319578DA-D86A-4B02-8173-B624D3011C12}&quot; startTime=&quot;0&quot; stepIndex=&quot;0&quot; volume=&quot;1&quot;&gt;&#10;        &lt;audio channels=&quot;1&quot; format=&quot;s16p&quot; sampleRate=&quot;22050&quot;/&gt;&#10;      &lt;/audioTrack&gt;&#10;    &lt;/audioTracks&gt;&#10;    &lt;videoTracks/&gt;&#10;  &lt;/narration&gt;&#10;&#10;&lt;/presentation2&gt;&#10;"/>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33"/>
  <p:tag name="ISPRING_SLIDE_ID_2" val="{DB522417-A28F-49B7-A512-EBD284E98B1D}"/>
  <p:tag name="ISPRING_SLIDE_BRANCHING_PROPERTIES" val="&lt;BranchingProperties&gt;&lt;nextAction&gt;&lt;action&gt;2&lt;/action&gt;&lt;slide&gt;295&lt;/slide&gt;&lt;/nextAction&gt;&lt;prevAction&gt;&lt;action&gt;0&lt;/action&gt;&lt;/prevAction&gt;&lt;lock&gt;0&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2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2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2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2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2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99"/>
  <p:tag name="ISPRING_SLIDE_ID_2" val="{319578DA-D86A-4B02-8173-B624D3011C12}"/>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958"/>
  <p:tag name="TIMING" val="|0.455|1.191|1.702|1.761|1.331|1.358|1.234|1.827"/>
  <p:tag name="ISPRING_SLIDE_ID_2" val="{EB375A32-25AD-4FC1-9031-9CC2C68751F0}"/>
  <p:tag name="ISPRING_SLIDE_BRANCHING_PROPERTIES" val="&lt;BranchingProperties&gt;&lt;nextAction&gt;&lt;action&gt;2&lt;/action&gt;&lt;slide&gt;275&lt;/slide&gt;&lt;/nextAction&gt;&lt;prevAction&gt;&lt;action&gt;0&lt;/action&gt;&lt;/prevAction&gt;&lt;lock&gt;0&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3.907"/>
  <p:tag name="ISPRING_SLIDE_ID_2" val="{402ABED8-A085-4E8F-A6C5-2801643E5EF7}"/>
  <p:tag name="ISPRING_SLIDE_BRANCHING_PROPERTIES" val="&lt;BranchingProperties&gt;&lt;nextAction&gt;&lt;action&gt;2&lt;/action&gt;&lt;slide&gt;277&lt;/slide&gt;&lt;/nextAction&gt;&lt;prevAction&gt;&lt;action&gt;0&lt;/action&gt;&lt;/prevAction&gt;&lt;lock&gt;0&lt;/lock&gt;&lt;/BranchingProperties&gt;&#10;"/>
</p:tagLst>
</file>

<file path=ppt/theme/theme1.xml><?xml version="1.0" encoding="utf-8"?>
<a:theme xmlns:a="http://schemas.openxmlformats.org/drawingml/2006/main" name="1_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6385</TotalTime>
  <Words>3590</Words>
  <Application>Microsoft Office PowerPoint</Application>
  <PresentationFormat>Custom</PresentationFormat>
  <Paragraphs>251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1_Training</vt:lpstr>
      <vt:lpstr>List</vt:lpstr>
      <vt:lpstr>In this Module You will learn</vt:lpstr>
      <vt:lpstr>List</vt:lpstr>
      <vt:lpstr>List indexing</vt:lpstr>
      <vt:lpstr>Accessing elements using positive index</vt:lpstr>
      <vt:lpstr>Accessing elements using negative index</vt:lpstr>
      <vt:lpstr>List slicing</vt:lpstr>
      <vt:lpstr>List cloning</vt:lpstr>
      <vt:lpstr>Accessing elements of list using for loop</vt:lpstr>
      <vt:lpstr>Accessing elements with position</vt:lpstr>
      <vt:lpstr>Importance of indentation</vt:lpstr>
      <vt:lpstr>Multilevel Indentation</vt:lpstr>
      <vt:lpstr>List Comprehension</vt:lpstr>
      <vt:lpstr>List Comprehension</vt:lpstr>
      <vt:lpstr>Adding elements in list</vt:lpstr>
      <vt:lpstr>Deleting elements in list</vt:lpstr>
      <vt:lpstr>List Sorting</vt:lpstr>
      <vt:lpstr>Sample Code 1</vt:lpstr>
      <vt:lpstr>Sample Code 1 – alternate solution</vt:lpstr>
      <vt:lpstr>Sample Code 2</vt:lpstr>
      <vt:lpstr>Sample Code 3</vt:lpstr>
      <vt:lpstr>Sample 4</vt:lpstr>
      <vt:lpstr>In this Module You have learnt to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09_Arrays_D26</dc:title>
  <dc:creator>krena</dc:creator>
  <cp:lastModifiedBy>simi</cp:lastModifiedBy>
  <cp:revision>507</cp:revision>
  <cp:lastPrinted>2015-06-08T10:07:04Z</cp:lastPrinted>
  <dcterms:created xsi:type="dcterms:W3CDTF">2015-05-07T09:08:42Z</dcterms:created>
  <dcterms:modified xsi:type="dcterms:W3CDTF">2021-02-15T06:46:17Z</dcterms:modified>
</cp:coreProperties>
</file>